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93" r:id="rId3"/>
    <p:sldId id="258" r:id="rId4"/>
    <p:sldId id="286" r:id="rId5"/>
    <p:sldId id="284" r:id="rId6"/>
    <p:sldId id="287" r:id="rId7"/>
    <p:sldId id="296" r:id="rId8"/>
    <p:sldId id="297" r:id="rId9"/>
    <p:sldId id="262" r:id="rId10"/>
    <p:sldId id="263" r:id="rId11"/>
    <p:sldId id="298" r:id="rId12"/>
    <p:sldId id="270" r:id="rId13"/>
    <p:sldId id="272" r:id="rId14"/>
    <p:sldId id="300" r:id="rId15"/>
    <p:sldId id="265" r:id="rId16"/>
    <p:sldId id="266" r:id="rId17"/>
    <p:sldId id="273" r:id="rId18"/>
    <p:sldId id="274" r:id="rId19"/>
    <p:sldId id="275" r:id="rId20"/>
    <p:sldId id="301" r:id="rId21"/>
    <p:sldId id="302" r:id="rId22"/>
    <p:sldId id="303" r:id="rId23"/>
    <p:sldId id="308" r:id="rId24"/>
    <p:sldId id="309" r:id="rId25"/>
    <p:sldId id="310" r:id="rId26"/>
    <p:sldId id="311" r:id="rId27"/>
    <p:sldId id="312" r:id="rId28"/>
    <p:sldId id="304" r:id="rId29"/>
    <p:sldId id="305" r:id="rId30"/>
    <p:sldId id="306" r:id="rId31"/>
    <p:sldId id="313" r:id="rId32"/>
    <p:sldId id="323" r:id="rId33"/>
    <p:sldId id="314" r:id="rId34"/>
    <p:sldId id="327" r:id="rId35"/>
    <p:sldId id="329" r:id="rId36"/>
    <p:sldId id="328" r:id="rId37"/>
    <p:sldId id="324" r:id="rId38"/>
    <p:sldId id="326" r:id="rId39"/>
    <p:sldId id="325" r:id="rId40"/>
    <p:sldId id="331" r:id="rId41"/>
    <p:sldId id="332" r:id="rId42"/>
    <p:sldId id="333" r:id="rId43"/>
    <p:sldId id="334" r:id="rId44"/>
    <p:sldId id="335" r:id="rId45"/>
    <p:sldId id="339" r:id="rId46"/>
    <p:sldId id="336" r:id="rId47"/>
    <p:sldId id="337" r:id="rId48"/>
    <p:sldId id="338" r:id="rId49"/>
    <p:sldId id="340" r:id="rId50"/>
    <p:sldId id="341" r:id="rId51"/>
    <p:sldId id="344" r:id="rId52"/>
    <p:sldId id="346" r:id="rId53"/>
    <p:sldId id="345" r:id="rId54"/>
    <p:sldId id="348" r:id="rId55"/>
    <p:sldId id="350" r:id="rId56"/>
    <p:sldId id="276" r:id="rId57"/>
    <p:sldId id="351" r:id="rId58"/>
    <p:sldId id="349" r:id="rId59"/>
    <p:sldId id="352" r:id="rId60"/>
    <p:sldId id="353" r:id="rId61"/>
    <p:sldId id="356" r:id="rId62"/>
    <p:sldId id="355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01"/>
    <a:srgbClr val="0066FF"/>
    <a:srgbClr val="FC04A3"/>
    <a:srgbClr val="FDB1F8"/>
    <a:srgbClr val="4EFA26"/>
    <a:srgbClr val="14E2F8"/>
    <a:srgbClr val="D7FF0D"/>
    <a:srgbClr val="0000FF"/>
    <a:srgbClr val="660033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55" d="100"/>
          <a:sy n="55" d="100"/>
        </p:scale>
        <p:origin x="-76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Office_Excel1.xlsx"/><Relationship Id="rId2" Type="http://schemas.openxmlformats.org/officeDocument/2006/relationships/image" Target="../media/image41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image" Target="../media/image215.jpe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0.17292615098050709"/>
          <c:y val="0.10561028571910652"/>
          <c:w val="0.54727626788586881"/>
          <c:h val="0.45379942529031925"/>
        </c:manualLayout>
      </c:layout>
      <c:bar3DChart>
        <c:barDir val="col"/>
        <c:grouping val="clustered"/>
        <c:ser>
          <c:idx val="0"/>
          <c:order val="0"/>
          <c:tx>
            <c:strRef>
              <c:f>Лист3!$A$131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Лист3!$B$130:$I$130</c:f>
              <c:strCache>
                <c:ptCount val="7"/>
                <c:pt idx="0">
                  <c:v>школ. уровень</c:v>
                </c:pt>
                <c:pt idx="2">
                  <c:v>областной ур.</c:v>
                </c:pt>
                <c:pt idx="4">
                  <c:v>районный ур.</c:v>
                </c:pt>
                <c:pt idx="6">
                  <c:v>федерал. ур.</c:v>
                </c:pt>
              </c:strCache>
            </c:strRef>
          </c:cat>
          <c:val>
            <c:numRef>
              <c:f>Лист3!$B$131:$I$131</c:f>
              <c:numCache>
                <c:formatCode>General</c:formatCode>
                <c:ptCount val="8"/>
                <c:pt idx="0">
                  <c:v>5</c:v>
                </c:pt>
                <c:pt idx="2">
                  <c:v>4</c:v>
                </c:pt>
                <c:pt idx="4">
                  <c:v>3</c:v>
                </c:pt>
                <c:pt idx="6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Лист3!$A$132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Лист3!$B$130:$I$130</c:f>
              <c:strCache>
                <c:ptCount val="7"/>
                <c:pt idx="0">
                  <c:v>школ. уровень</c:v>
                </c:pt>
                <c:pt idx="2">
                  <c:v>областной ур.</c:v>
                </c:pt>
                <c:pt idx="4">
                  <c:v>районный ур.</c:v>
                </c:pt>
                <c:pt idx="6">
                  <c:v>федерал. ур.</c:v>
                </c:pt>
              </c:strCache>
            </c:strRef>
          </c:cat>
          <c:val>
            <c:numRef>
              <c:f>Лист3!$B$132:$I$132</c:f>
              <c:numCache>
                <c:formatCode>General</c:formatCode>
                <c:ptCount val="8"/>
                <c:pt idx="0">
                  <c:v>5</c:v>
                </c:pt>
                <c:pt idx="2">
                  <c:v>2</c:v>
                </c:pt>
                <c:pt idx="4">
                  <c:v>3</c:v>
                </c:pt>
                <c:pt idx="6">
                  <c:v>0</c:v>
                </c:pt>
              </c:numCache>
            </c:numRef>
          </c:val>
        </c:ser>
        <c:shape val="cylinder"/>
        <c:axId val="111988736"/>
        <c:axId val="111990272"/>
        <c:axId val="0"/>
      </c:bar3DChart>
      <c:catAx>
        <c:axId val="111988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1990272"/>
        <c:crosses val="autoZero"/>
        <c:auto val="1"/>
        <c:lblAlgn val="ctr"/>
        <c:lblOffset val="100"/>
      </c:catAx>
      <c:valAx>
        <c:axId val="111990272"/>
        <c:scaling>
          <c:orientation val="minMax"/>
        </c:scaling>
        <c:axPos val="l"/>
        <c:majorGridlines/>
        <c:numFmt formatCode="General" sourceLinked="1"/>
        <c:tickLblPos val="nextTo"/>
        <c:crossAx val="111988736"/>
        <c:crosses val="autoZero"/>
        <c:crossBetween val="between"/>
      </c:valAx>
      <c:sp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t="100000" r="100000"/>
          </a:path>
          <a:tileRect l="-100000" b="-100000"/>
        </a:gradFill>
      </c:spPr>
    </c:plotArea>
    <c:legend>
      <c:legendPos val="r"/>
      <c:layout>
        <c:manualLayout>
          <c:xMode val="edge"/>
          <c:yMode val="edge"/>
          <c:x val="0.78316527188028162"/>
          <c:y val="8.8040869891263696E-2"/>
          <c:w val="0.17117890368415981"/>
          <c:h val="0.82115719910011242"/>
        </c:manualLayout>
      </c:layout>
      <c:spPr>
        <a:gradFill>
          <a:gsLst>
            <a:gs pos="0">
              <a:srgbClr val="D1FD8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legend>
    <c:plotVisOnly val="1"/>
    <c:dispBlanksAs val="gap"/>
  </c:chart>
  <c:spPr>
    <a:blipFill>
      <a:blip xmlns:r="http://schemas.openxmlformats.org/officeDocument/2006/relationships" r:embed="rId2"/>
      <a:tile tx="0" ty="0" sx="100000" sy="100000" flip="none" algn="tl"/>
    </a:blipFill>
  </c:spPr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/>
    <c:plotArea>
      <c:layout>
        <c:manualLayout>
          <c:layoutTarget val="inner"/>
          <c:xMode val="edge"/>
          <c:yMode val="edge"/>
          <c:x val="3.647515744736092E-2"/>
          <c:y val="6.1965488009650967E-2"/>
          <c:w val="0.45126332770555816"/>
          <c:h val="0.88127149867136179"/>
        </c:manualLayout>
      </c:layout>
      <c:pieChart>
        <c:varyColors val="1"/>
        <c:ser>
          <c:idx val="0"/>
          <c:order val="0"/>
          <c:tx>
            <c:strRef>
              <c:f>Лист10!$A$77</c:f>
              <c:strCache>
                <c:ptCount val="1"/>
                <c:pt idx="0">
                  <c:v>%</c:v>
                </c:pt>
              </c:strCache>
            </c:strRef>
          </c:tx>
          <c:cat>
            <c:multiLvlStrRef>
              <c:f>Лист10!$B$75:$L$76</c:f>
              <c:multiLvlStrCache>
                <c:ptCount val="10"/>
                <c:lvl>
                  <c:pt idx="0">
                    <c:v>2016</c:v>
                  </c:pt>
                  <c:pt idx="1">
                    <c:v>2017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2016</c:v>
                  </c:pt>
                  <c:pt idx="9">
                    <c:v>2017</c:v>
                  </c:pt>
                </c:lvl>
                <c:lvl>
                  <c:pt idx="0">
                    <c:v>мотивация к учёбе</c:v>
                  </c:pt>
                  <c:pt idx="2">
                    <c:v>активность</c:v>
                  </c:pt>
                  <c:pt idx="4">
                    <c:v>награды, дипломы</c:v>
                  </c:pt>
                  <c:pt idx="6">
                    <c:v>дети довольны жиз. И дел.</c:v>
                  </c:pt>
                  <c:pt idx="8">
                    <c:v>родители довольны жиз. и дел.</c:v>
                  </c:pt>
                </c:lvl>
              </c:multiLvlStrCache>
            </c:multiLvlStrRef>
          </c:cat>
          <c:val>
            <c:numRef>
              <c:f>Лист10!$B$77:$L$77</c:f>
              <c:numCache>
                <c:formatCode>General</c:formatCode>
                <c:ptCount val="11"/>
                <c:pt idx="0">
                  <c:v>75</c:v>
                </c:pt>
                <c:pt idx="1">
                  <c:v>87.5</c:v>
                </c:pt>
                <c:pt idx="2">
                  <c:v>75</c:v>
                </c:pt>
                <c:pt idx="3">
                  <c:v>87.5</c:v>
                </c:pt>
                <c:pt idx="4">
                  <c:v>80</c:v>
                </c:pt>
                <c:pt idx="5">
                  <c:v>70</c:v>
                </c:pt>
                <c:pt idx="6">
                  <c:v>87.5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Лист10!$A$78</c:f>
              <c:strCache>
                <c:ptCount val="1"/>
              </c:strCache>
            </c:strRef>
          </c:tx>
          <c:cat>
            <c:multiLvlStrRef>
              <c:f>Лист10!$B$75:$L$76</c:f>
              <c:multiLvlStrCache>
                <c:ptCount val="10"/>
                <c:lvl>
                  <c:pt idx="0">
                    <c:v>2016</c:v>
                  </c:pt>
                  <c:pt idx="1">
                    <c:v>2017</c:v>
                  </c:pt>
                  <c:pt idx="2">
                    <c:v>2016</c:v>
                  </c:pt>
                  <c:pt idx="3">
                    <c:v>2017</c:v>
                  </c:pt>
                  <c:pt idx="4">
                    <c:v>2016</c:v>
                  </c:pt>
                  <c:pt idx="5">
                    <c:v>2017</c:v>
                  </c:pt>
                  <c:pt idx="6">
                    <c:v>2016</c:v>
                  </c:pt>
                  <c:pt idx="7">
                    <c:v>2017</c:v>
                  </c:pt>
                  <c:pt idx="8">
                    <c:v>2016</c:v>
                  </c:pt>
                  <c:pt idx="9">
                    <c:v>2017</c:v>
                  </c:pt>
                </c:lvl>
                <c:lvl>
                  <c:pt idx="0">
                    <c:v>мотивация к учёбе</c:v>
                  </c:pt>
                  <c:pt idx="2">
                    <c:v>активность</c:v>
                  </c:pt>
                  <c:pt idx="4">
                    <c:v>награды, дипломы</c:v>
                  </c:pt>
                  <c:pt idx="6">
                    <c:v>дети довольны жиз. И дел.</c:v>
                  </c:pt>
                  <c:pt idx="8">
                    <c:v>родители довольны жиз. и дел.</c:v>
                  </c:pt>
                </c:lvl>
              </c:multiLvlStrCache>
            </c:multiLvlStrRef>
          </c:cat>
          <c:val>
            <c:numRef>
              <c:f>Лист10!$B$78:$L$78</c:f>
              <c:numCache>
                <c:formatCode>General</c:formatCode>
                <c:ptCount val="11"/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49330301708575874"/>
          <c:y val="3.9553642751177856E-2"/>
          <c:w val="0.50473901801235888"/>
          <c:h val="0.96007065333049735"/>
        </c:manualLayout>
      </c:layout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000" b="1"/>
          </a:pPr>
          <a:endParaRPr lang="ru-RU"/>
        </a:p>
      </c:txPr>
    </c:legend>
    <c:plotVisOnly val="1"/>
    <c:dispBlanksAs val="zero"/>
  </c:chart>
  <c:spPr>
    <a:gradFill>
      <a:gsLst>
        <a:gs pos="0">
          <a:srgbClr val="83EDFB"/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c:sp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E182C-9564-449E-9B91-CE0307B6F904}" type="datetimeFigureOut">
              <a:rPr lang="ru-RU" smtClean="0"/>
              <a:pPr/>
              <a:t>23.06.2017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57559-79A1-4084-A23E-4DF42DEF65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6646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57559-79A1-4084-A23E-4DF42DEF65B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59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3.jpeg"/><Relationship Id="rId7" Type="http://schemas.openxmlformats.org/officeDocument/2006/relationships/image" Target="../media/image11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04.jpeg"/><Relationship Id="rId9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03.jpeg"/><Relationship Id="rId7" Type="http://schemas.openxmlformats.org/officeDocument/2006/relationships/image" Target="../media/image11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2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03.jpeg"/><Relationship Id="rId7" Type="http://schemas.openxmlformats.org/officeDocument/2006/relationships/image" Target="../media/image128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04.jpeg"/><Relationship Id="rId9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Relationship Id="rId9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jpeg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8" y="0"/>
            <a:ext cx="9144000" cy="7005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-171400"/>
            <a:ext cx="8928992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Государственное казённое общеобразовательное учреждение Ленинградской области «Сланцевская школа – интернат, реализующая адаптированные образовательные программы»</a:t>
            </a:r>
            <a:endParaRPr lang="ru-RU" sz="1400" b="1" dirty="0" smtClean="0">
              <a:solidFill>
                <a:srgbClr val="002060"/>
              </a:solidFill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(ГКОУ ЛО «Сланцевская школа – интернат»)</a:t>
            </a:r>
            <a:endParaRPr lang="ru-RU" sz="1400" b="1" dirty="0">
              <a:solidFill>
                <a:srgbClr val="002060"/>
              </a:solidFill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4067944" y="2598007"/>
            <a:ext cx="4824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Итоги развития детского коллектива в </a:t>
            </a:r>
            <a:r>
              <a:rPr lang="ru-RU" sz="2000" b="1" dirty="0" smtClean="0">
                <a:solidFill>
                  <a:srgbClr val="002060"/>
                </a:solidFill>
              </a:rPr>
              <a:t>   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2016-2017 </a:t>
            </a:r>
            <a:r>
              <a:rPr lang="ru-RU" sz="2000" b="1" dirty="0">
                <a:solidFill>
                  <a:srgbClr val="002060"/>
                </a:solidFill>
              </a:rPr>
              <a:t>учебном году» </a:t>
            </a:r>
            <a:r>
              <a:rPr lang="ru-RU" sz="2000" b="1" dirty="0" smtClean="0">
                <a:solidFill>
                  <a:srgbClr val="002060"/>
                </a:solidFill>
              </a:rPr>
              <a:t>в 7 классе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Подготовила</a:t>
            </a:r>
            <a:r>
              <a:rPr lang="en-US" sz="1600" b="1" dirty="0">
                <a:solidFill>
                  <a:srgbClr val="002060"/>
                </a:solidFill>
              </a:rPr>
              <a:t>:</a:t>
            </a:r>
            <a:r>
              <a:rPr lang="ru-RU" sz="1600" b="1" dirty="0">
                <a:solidFill>
                  <a:srgbClr val="002060"/>
                </a:solidFill>
              </a:rPr>
              <a:t> К</a:t>
            </a:r>
            <a:r>
              <a:rPr lang="ru-RU" sz="1600" b="1" dirty="0" smtClean="0">
                <a:solidFill>
                  <a:srgbClr val="002060"/>
                </a:solidFill>
              </a:rPr>
              <a:t>узьмина О.В. - воспитатель </a:t>
            </a:r>
            <a:r>
              <a:rPr lang="en-US" sz="1600" b="1" dirty="0" smtClean="0">
                <a:solidFill>
                  <a:srgbClr val="002060"/>
                </a:solidFill>
              </a:rPr>
              <a:t>I </a:t>
            </a:r>
            <a:r>
              <a:rPr lang="ru-RU" sz="1600" b="1" dirty="0" smtClean="0">
                <a:solidFill>
                  <a:srgbClr val="002060"/>
                </a:solidFill>
              </a:rPr>
              <a:t>квалификационной категории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700808"/>
            <a:ext cx="3816424" cy="31683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 descr="F:\120___05\IMG_3102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672408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5683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evershkola12.ucoz.ru/_ld/1/560314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музей\117___02\IMG_2624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1552">
            <a:off x="345011" y="3284984"/>
            <a:ext cx="2138757" cy="284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музей\117___02\IMG_2626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4755">
            <a:off x="4596716" y="663680"/>
            <a:ext cx="3523568" cy="252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F:\музей\117___02\IMG_262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1717">
            <a:off x="799268" y="621445"/>
            <a:ext cx="3385279" cy="269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музей\117___02\IMG_262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3207">
            <a:off x="2919250" y="3582628"/>
            <a:ext cx="2202548" cy="281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F:\музей\117___02\IMG_2620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3088">
            <a:off x="5408555" y="3455360"/>
            <a:ext cx="3370066" cy="2644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905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encrypted-tbn0.gstatic.com/images?q=tbn:ANd9GcQTOns2cTTNt7Eyu2mg3Bi-BdV0QZ2vDoAdZWVX2RLi00jNAZPBZ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F:\музей\117___02\IMG_255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5433"/>
            <a:ext cx="316835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музей\117___02\IMG_256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02686"/>
            <a:ext cx="3192354" cy="23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музей\117___02\IMG_257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5288"/>
            <a:ext cx="2160240" cy="269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музей\117___02\IMG_257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3350">
            <a:off x="276847" y="3171212"/>
            <a:ext cx="4156424" cy="295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музей\117___02\IMG_257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0164">
            <a:off x="4647013" y="3278440"/>
            <a:ext cx="4025588" cy="28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305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encrypted-tbn0.gstatic.com/images?q=tbn:ANd9GcQTOns2cTTNt7Eyu2mg3Bi-BdV0QZ2vDoAdZWVX2RLi00jNAZPBZ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4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547664" y="260648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8000"/>
                </a:solidFill>
              </a:rPr>
              <a:t>Практикум « Мир комнатных растений»</a:t>
            </a:r>
            <a:endParaRPr lang="ru-RU" sz="2400" b="1" dirty="0">
              <a:solidFill>
                <a:srgbClr val="008000"/>
              </a:solidFill>
            </a:endParaRPr>
          </a:p>
        </p:txBody>
      </p:sp>
      <p:pic>
        <p:nvPicPr>
          <p:cNvPr id="3074" name="Picture 2" descr="F:\труд и игра\116___11\IMG_201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труд и игра\116___11\IMG_20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7659" y="722313"/>
            <a:ext cx="2088231" cy="278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труд и игра\116___11\IMG_20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5149">
            <a:off x="399090" y="3532326"/>
            <a:ext cx="3956509" cy="281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труд и игра\116___11\IMG_201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91616">
            <a:off x="4575455" y="3574060"/>
            <a:ext cx="3870704" cy="286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труд и игра\116___11\IMG_201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70231"/>
            <a:ext cx="2814267" cy="24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3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rdu-mag.com/blog/wp-content/uploads/2012/11/abstract+backgrounds+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369" y="-24424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биб. труд праздник\114___05\IMG_15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0297">
            <a:off x="6351886" y="575819"/>
            <a:ext cx="2208795" cy="29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биб. труд праздник\114___05\IMG_160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8478" y="717143"/>
            <a:ext cx="2992460" cy="25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биб. труд праздник\114___05\IMG_159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3749" y="3404576"/>
            <a:ext cx="2422387" cy="284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биб. труд праздник\114___05\IMG_1598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96044">
            <a:off x="203983" y="4066686"/>
            <a:ext cx="3010458" cy="24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биб. труд праздник\114___05\IMG_160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3847">
            <a:off x="6035536" y="3617970"/>
            <a:ext cx="2248422" cy="28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5" y="188641"/>
            <a:ext cx="3194605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90033"/>
                </a:solidFill>
              </a:rPr>
              <a:t>   Наведём порядок</a:t>
            </a:r>
            <a:r>
              <a:rPr lang="ru-RU" sz="2400" dirty="0" smtClean="0">
                <a:solidFill>
                  <a:srgbClr val="990033"/>
                </a:solidFill>
              </a:rPr>
              <a:t>!</a:t>
            </a:r>
            <a:endParaRPr lang="ru-RU" sz="2400" dirty="0">
              <a:solidFill>
                <a:srgbClr val="990033"/>
              </a:solidFill>
            </a:endParaRPr>
          </a:p>
        </p:txBody>
      </p:sp>
      <p:pic>
        <p:nvPicPr>
          <p:cNvPr id="13" name="Picture 2" descr="F:\труд и игра\116___11\IMG_201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0604">
            <a:off x="253031" y="916868"/>
            <a:ext cx="3080343" cy="26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17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rdu-mag.com/blog/wp-content/uploads/2012/11/abstract+backgrounds+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1" y="0"/>
            <a:ext cx="93245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03648" y="188641"/>
            <a:ext cx="6696744" cy="64633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effectLst>
            <a:glow rad="139700">
              <a:srgbClr val="FFFF00">
                <a:alpha val="40000"/>
              </a:srgbClr>
            </a:glow>
          </a:effectLst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33F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Социальное направление</a:t>
            </a:r>
            <a:endParaRPr lang="ru-RU" sz="3600" b="1" dirty="0">
              <a:solidFill>
                <a:srgbClr val="533F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F:\биб\115___09\IMG_1676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20885969">
            <a:off x="205233" y="1823645"/>
            <a:ext cx="2758440" cy="230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27584" y="90872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Творческая встреча в библиотеке « Палитра осени»</a:t>
            </a:r>
            <a:endParaRPr lang="ru-RU" b="1" dirty="0">
              <a:solidFill>
                <a:srgbClr val="9900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F:\биб\115___09\IMG_1692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87824" y="1494076"/>
            <a:ext cx="2880320" cy="229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биб\115___09\IMG_1697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384988">
            <a:off x="5964838" y="1604677"/>
            <a:ext cx="2878371" cy="2331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биб\115___09\IMG_1698.JPG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21049652">
            <a:off x="1398204" y="4052481"/>
            <a:ext cx="2125030" cy="260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биб\115___09\IMG_1696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680645" y="3894302"/>
            <a:ext cx="2205611" cy="261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биб\115___09\IMG_1699.JPG"/>
          <p:cNvPicPr/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340277">
            <a:off x="6135871" y="3999758"/>
            <a:ext cx="2036934" cy="260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3713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otovie-prezentacii.ru/wp-content/uploads/2013/02/os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\115___09\IMG_16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2560">
            <a:off x="472848" y="508906"/>
            <a:ext cx="3806619" cy="2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биб\115___09\IMG_16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27847">
            <a:off x="4768795" y="575391"/>
            <a:ext cx="3680014" cy="2562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биб\115___09\IMG_169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068960"/>
            <a:ext cx="38164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5777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gotovie-prezentacii.ru/wp-content/uploads/2013/02/osen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7" y="-3925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119___04\IMG_30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0995"/>
            <a:ext cx="2858963" cy="216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3848" y="404664"/>
            <a:ext cx="5832648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13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 в библиотеку, Познавательная беседа </a:t>
            </a:r>
          </a:p>
          <a:p>
            <a:pPr algn="ctr"/>
            <a:r>
              <a:rPr lang="ru-RU" b="1" dirty="0" smtClean="0">
                <a:solidFill>
                  <a:srgbClr val="130A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 Без крыла, а летает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" name="Рисунок 4" descr="F:\119___04\IMG_31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2381" y="1367179"/>
            <a:ext cx="2917791" cy="227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119___04\IMG_30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4403" y="3908547"/>
            <a:ext cx="3061633" cy="251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119___04\IMG_30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0725">
            <a:off x="6002481" y="3979970"/>
            <a:ext cx="2834573" cy="247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119___04\IMG_309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61370">
            <a:off x="186379" y="4040549"/>
            <a:ext cx="2684652" cy="251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119___04\IMG_309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8873" y="1196752"/>
            <a:ext cx="2747623" cy="219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14224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756" y="0"/>
            <a:ext cx="929675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дом бабочек\119___04\IMG_2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4537">
            <a:off x="539139" y="1057502"/>
            <a:ext cx="3740874" cy="255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ом бабочек\119___04\IMG_29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616">
            <a:off x="4639425" y="865275"/>
            <a:ext cx="4088653" cy="260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дом бабочек\119___04\IMG_29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68380">
            <a:off x="716509" y="4095099"/>
            <a:ext cx="3823622" cy="25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дом бабочек\119___04\IMG_297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4022">
            <a:off x="4815622" y="3974643"/>
            <a:ext cx="3892193" cy="245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628320" y="3573016"/>
            <a:ext cx="3815888" cy="440759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33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День бабочек</a:t>
            </a:r>
            <a:endParaRPr lang="ru-RU" sz="3200" b="1" dirty="0">
              <a:solidFill>
                <a:srgbClr val="9933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669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дом бабочек\119___04\IMG_29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69066">
            <a:off x="533561" y="1444455"/>
            <a:ext cx="3574374" cy="247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дом бабочек\119___04\IMG_29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62126">
            <a:off x="4684373" y="1298789"/>
            <a:ext cx="3558795" cy="251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дом бабочек\119___04\IMG_29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861048"/>
            <a:ext cx="360040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51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63688" y="3326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Arial Black" panose="020B0A04020102020204" pitchFamily="34" charset="0"/>
              </a:rPr>
              <a:t>Профессия – это серьёзно! Встречи в библиотеке.</a:t>
            </a:r>
            <a:endParaRPr lang="ru-RU" b="1" dirty="0">
              <a:solidFill>
                <a:srgbClr val="990033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 descr="F:\эк. в биб\IMG_16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338437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эк. в биб\IMG_16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076" y="908720"/>
            <a:ext cx="360040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биб. 11.04\IMG_30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37444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биб. от 10.01.17\IMG_237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3480" y="3789040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8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ata6.gallery.ru/albums/gallery/2581-aa74f-12818860-m750x74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78" y="0"/>
            <a:ext cx="9122922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076" name="Picture 4" descr="F:\IMG_103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4637">
            <a:off x="1389370" y="968301"/>
            <a:ext cx="6434488" cy="5034682"/>
          </a:xfrm>
          <a:prstGeom prst="rect">
            <a:avLst/>
          </a:prstGeom>
          <a:noFill/>
          <a:ln w="38100" cmpd="dbl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1273959">
            <a:off x="1534623" y="303705"/>
            <a:ext cx="4849075" cy="52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класс « Непоседы »</a:t>
            </a:r>
            <a:endParaRPr lang="ru-RU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8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биб. от 10.01.17\IMG_237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98170"/>
            <a:ext cx="3312368" cy="259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биб. от 10.01.17\IMG_23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биб. от 10.01.17\IMG_238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429000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биб. от 10.01.17\IMG_238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398170"/>
            <a:ext cx="3384376" cy="259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971600" y="2996952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</a:rPr>
              <a:t>Профессионалы в литературе» через героев книг</a:t>
            </a:r>
            <a:endParaRPr lang="ru-RU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2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биб-ка февраль\IMG_27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680642"/>
            <a:ext cx="3672408" cy="277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F:\биб-ка февраль\IMG_27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676718"/>
            <a:ext cx="3600400" cy="2772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биб-ка февраль\IMG_27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45907">
            <a:off x="1055483" y="1072132"/>
            <a:ext cx="3318477" cy="2542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:\биб-ка февраль\IMG_27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2260">
            <a:off x="4788865" y="1000430"/>
            <a:ext cx="3434315" cy="257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672" y="332656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400" b="1" dirty="0" smtClean="0">
                <a:solidFill>
                  <a:srgbClr val="990033"/>
                </a:solidFill>
              </a:rPr>
              <a:t>Знакомство с профессиями « Человек - природа</a:t>
            </a:r>
            <a:endParaRPr lang="ru-RU" sz="2400" b="1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796" y="106857"/>
            <a:ext cx="92397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-ка февраль\IMG_27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5891">
            <a:off x="5177318" y="3868580"/>
            <a:ext cx="3600400" cy="251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биб-ка февраль\IMG_27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6291">
            <a:off x="5370636" y="768542"/>
            <a:ext cx="3426540" cy="262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биб-ка февраль\IMG_276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91542">
            <a:off x="1668837" y="684191"/>
            <a:ext cx="3481110" cy="270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76419">
            <a:off x="1124033" y="3786922"/>
            <a:ext cx="3768526" cy="2559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3429000"/>
            <a:ext cx="7644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</a:t>
            </a:r>
            <a:r>
              <a:rPr lang="ru-RU" b="1" dirty="0" smtClean="0">
                <a:solidFill>
                  <a:srgbClr val="990033"/>
                </a:solidFill>
                <a:latin typeface="Times New Roman" panose="020206030504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Общение с представителями  профессий бухгалтера  и электрика</a:t>
            </a:r>
            <a:endParaRPr lang="ru-RU" b="1" dirty="0">
              <a:solidFill>
                <a:srgbClr val="990033"/>
              </a:solidFill>
              <a:latin typeface="Times New Roman" panose="020206030504050203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7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463" cy="6858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179512" y="1196752"/>
            <a:ext cx="8856984" cy="492443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33C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Спортивно – оздоровительное направление</a:t>
            </a:r>
            <a:endParaRPr lang="ru-RU" sz="2600" b="1" dirty="0">
              <a:solidFill>
                <a:srgbClr val="0033CC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395536" y="1879957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28575">
                  <a:solidFill>
                    <a:srgbClr val="008000"/>
                  </a:solidFill>
                </a:ln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Игровая программа « Знать, чтобы не оступиться!»</a:t>
            </a:r>
            <a:endParaRPr lang="ru-RU" sz="2400" dirty="0">
              <a:ln w="28575">
                <a:solidFill>
                  <a:srgbClr val="008000"/>
                </a:solidFill>
              </a:ln>
              <a:gradFill flip="none" rotWithShape="1">
                <a:gsLst>
                  <a:gs pos="0">
                    <a:srgbClr val="0033CC">
                      <a:shade val="30000"/>
                      <a:satMod val="115000"/>
                    </a:srgbClr>
                  </a:gs>
                  <a:gs pos="50000">
                    <a:srgbClr val="0033CC">
                      <a:shade val="67500"/>
                      <a:satMod val="115000"/>
                    </a:srgbClr>
                  </a:gs>
                  <a:gs pos="100000">
                    <a:srgbClr val="0033CC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5" name="Рисунок 4" descr="F:\знать чтобы не ошиб\IMG_2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342561"/>
            <a:ext cx="2952328" cy="231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знать чтобы не ошиб\IMG_26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8813">
            <a:off x="646602" y="2488634"/>
            <a:ext cx="1742911" cy="229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знать чтобы не ошиб\IMG_26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4256">
            <a:off x="5646991" y="2448916"/>
            <a:ext cx="1738449" cy="236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знать чтобы не ошиб\IMG_266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4797153"/>
            <a:ext cx="2664296" cy="192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08104" y="5234036"/>
            <a:ext cx="3528392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990033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Игра « Назови и прикрепи»</a:t>
            </a:r>
          </a:p>
          <a:p>
            <a:r>
              <a:rPr lang="ru-RU" sz="2000" b="1" dirty="0" smtClean="0">
                <a:solidFill>
                  <a:srgbClr val="990033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( цветок или колючку)</a:t>
            </a:r>
            <a:endParaRPr lang="ru-RU" sz="2000" b="1" dirty="0">
              <a:solidFill>
                <a:srgbClr val="990033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Рисунок 11" descr="F:\знать чтобы не ошиб\IMG_26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797152"/>
            <a:ext cx="2257425" cy="192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495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1268760"/>
            <a:ext cx="7992888" cy="707886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99003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Упражнения с карточками на классификацию « Назови качества, которые способствуют укреплению здоровья и какие мешают»</a:t>
            </a:r>
            <a:endParaRPr lang="ru-RU" sz="2000" b="1" dirty="0">
              <a:solidFill>
                <a:srgbClr val="990033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 descr="F:\знать чтобы не ошиб\IMG_26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6755">
            <a:off x="378725" y="2749891"/>
            <a:ext cx="2570649" cy="352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знать чтобы не ошиб\IMG_26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8529">
            <a:off x="6099176" y="2459543"/>
            <a:ext cx="2661991" cy="380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знать чтобы не юшиб\IMG_26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4192">
            <a:off x="2988031" y="2806475"/>
            <a:ext cx="3228359" cy="242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877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74"/>
            <a:ext cx="92292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знать чтобы не ошиб\IMG_27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0742">
            <a:off x="373495" y="1861139"/>
            <a:ext cx="2490838" cy="266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знать чтобы не ошиб\IMG_27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06379">
            <a:off x="6050849" y="1639891"/>
            <a:ext cx="2826951" cy="256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знать чтобы не юшиб\IMG_27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0804" y="4051198"/>
            <a:ext cx="2267100" cy="276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знать чтобы не юшиб\IMG_27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7403">
            <a:off x="2925669" y="1661225"/>
            <a:ext cx="3025827" cy="25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772" y="5085184"/>
            <a:ext cx="3443116" cy="46166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9933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Разгадываем кроссворд</a:t>
            </a:r>
            <a:endParaRPr lang="ru-RU" sz="2400" b="1" dirty="0">
              <a:solidFill>
                <a:srgbClr val="9933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306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знать чтобы не ошиб\IMG_26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0006">
            <a:off x="180972" y="1214796"/>
            <a:ext cx="3159284" cy="2369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знать чтобы не ошиб\IMG_26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96378">
            <a:off x="5861402" y="1124941"/>
            <a:ext cx="3024715" cy="216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знать чтобы не ошиб\IMG_26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65104"/>
            <a:ext cx="3024336" cy="230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знать чтобы не юшиб\IMG_26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2612" y="532795"/>
            <a:ext cx="2242525" cy="304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знать чтобы не юшиб\IMG_26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8063" y="3744713"/>
            <a:ext cx="2318073" cy="29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знать чтобы не юшиб\IMG_26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064" y="3685814"/>
            <a:ext cx="2257368" cy="30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685814"/>
            <a:ext cx="3168352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Разыгрывание сценки</a:t>
            </a:r>
            <a:endParaRPr lang="ru-RU" sz="2400" b="1" dirty="0">
              <a:solidFill>
                <a:srgbClr val="008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51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184"/>
            <a:ext cx="91725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знать чтобы не ошиб\IMG_2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140968"/>
            <a:ext cx="30243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знать чтобы не ошиб\IMG_27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84784"/>
            <a:ext cx="20882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знать чтобы не юшиб\IMG_27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7135" y="1988840"/>
            <a:ext cx="2200695" cy="29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1628800"/>
            <a:ext cx="3744416" cy="461665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«Собери картинку»</a:t>
            </a:r>
            <a:endParaRPr lang="ru-RU" sz="2400" b="1" dirty="0">
              <a:solidFill>
                <a:srgbClr val="0033CC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86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908720"/>
            <a:ext cx="2600325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о диноз. в биб\IMG_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3591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игры с ос. в зале\116___10\IMG_186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26" y="4293096"/>
            <a:ext cx="2604135" cy="230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игры с ос. в зале\116___10\IMG_18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6412" y="1001438"/>
            <a:ext cx="2160240" cy="27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игры с ос. в зале\116___10\IMG_188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4577" y="1001438"/>
            <a:ext cx="2102814" cy="2713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F:\игры с ос. в зале\116___10\IMG_189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7990" y="4297823"/>
            <a:ext cx="2696845" cy="230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игры с ос. в зале\116___10\IMG_183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51863"/>
            <a:ext cx="2517555" cy="23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625595" y="188640"/>
            <a:ext cx="7338894" cy="657364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9933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военно- спортивная игра «Зарница!»</a:t>
            </a:r>
            <a:endParaRPr lang="ru-RU" b="1" dirty="0">
              <a:solidFill>
                <a:srgbClr val="9933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146" name="Picture 2" descr="F:\зарница 1 день\DSC095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597" y="1484784"/>
            <a:ext cx="3357007" cy="25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07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908720"/>
            <a:ext cx="2600325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о диноз. в биб\IMG_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3591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зарница чассть 2\DSC0959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5398">
            <a:off x="1841466" y="842584"/>
            <a:ext cx="3350531" cy="231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зарница чассть 2\DSC095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07350">
            <a:off x="5435724" y="757280"/>
            <a:ext cx="3440663" cy="234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2 день\IMG_28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263" y="3573016"/>
            <a:ext cx="302462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2 день\IMG_283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645024"/>
            <a:ext cx="25202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зарница чассть 2\DSC09615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2003" y="3609020"/>
            <a:ext cx="2542485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8900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" y="-459432"/>
            <a:ext cx="9107996" cy="71031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32100"/>
            <a:ext cx="5143536" cy="161094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643050"/>
            <a:ext cx="8534752" cy="73866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создание условий для коррекции физического и психического здоровья детей с интеллектуальными нарушениями, повышение  уровня воспитанности и общей психологической и социальной компетентности детей.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2348880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1" y="2533546"/>
            <a:ext cx="6768752" cy="4119236"/>
          </a:xfrm>
          <a:prstGeom prst="rect">
            <a:avLst/>
          </a:prstGeom>
          <a:ln/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9674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908720"/>
            <a:ext cx="2600325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о диноз. в биб\IMG_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3591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труд и игра\116___11\IMG_20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3940"/>
            <a:ext cx="3384376" cy="266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F:\зарница чассть 2\DSC0963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747644"/>
            <a:ext cx="3469800" cy="248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F:\спорт развл\116___12\IMG_21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91661"/>
            <a:ext cx="3456384" cy="2520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 descr="F:\зарница чассть 2\DSC096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494" y="1033709"/>
            <a:ext cx="3481752" cy="261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35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908720"/>
            <a:ext cx="2600325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о диноз. в биб\IMG_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3591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биб и досуг\IMG_33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60162">
            <a:off x="1441718" y="1275047"/>
            <a:ext cx="3280593" cy="263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биб и досуг\IMG_32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3047">
            <a:off x="4906215" y="1450967"/>
            <a:ext cx="3451181" cy="2422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биб и досуг\IMG_328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4155" y="3933056"/>
            <a:ext cx="3427650" cy="257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27984" y="548680"/>
            <a:ext cx="4320480" cy="3693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Играем вместе</a:t>
            </a:r>
            <a:endParaRPr lang="ru-RU" b="1" dirty="0">
              <a:solidFill>
                <a:srgbClr val="990033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6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3.proshkolu.ru/content/media/pic/std/2000000/1140000/1139335-b3a37a9e000dd4f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55776" y="1100658"/>
            <a:ext cx="4608512" cy="46166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</a:rPr>
              <a:t>Самые смешные рожицы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:\игры с ос. в зале\116___10\IMG_19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2520280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игры с ос. в зале\116___10\IMG_19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8840"/>
            <a:ext cx="2304256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595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1675" y="908720"/>
            <a:ext cx="2600325" cy="195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о диноз. в биб\IMG_23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2835910" cy="212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2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835696" y="548680"/>
            <a:ext cx="7056784" cy="4616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66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Общеинтеллектуальное направление</a:t>
            </a:r>
            <a:endParaRPr lang="ru-RU" sz="2400" b="1" dirty="0">
              <a:solidFill>
                <a:srgbClr val="660066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1196752"/>
            <a:ext cx="4248472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«Красота – страшная сила »</a:t>
            </a:r>
            <a:endParaRPr lang="ru-RU" sz="24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F:\кружки жар- птица и тв. мастер\116___01\IMG_24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1472">
            <a:off x="1132634" y="1644392"/>
            <a:ext cx="2642513" cy="228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F:\кружки жар- птица и тв. мастер\116___01\IMG_24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8426" y="1719741"/>
            <a:ext cx="2649798" cy="227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F:\кружки жар- птица и тв. мастер\116___01\IMG_24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58417"/>
            <a:ext cx="2016224" cy="240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F:\кружки жар- птица и тв. мастер\116___01\IMG_240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14870"/>
            <a:ext cx="3100102" cy="2278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F:\кружки жар- птица и тв. мастер\116___01\IMG_24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5" y="4059104"/>
            <a:ext cx="1944216" cy="261025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6156176" y="4509120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+mj-lt"/>
              </a:rPr>
              <a:t>Конструирование из яичной скорлупы. </a:t>
            </a:r>
          </a:p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+mj-lt"/>
              </a:rPr>
              <a:t>Работы на конкурс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« Звёздочка»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9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44" y="-35822"/>
            <a:ext cx="9144000" cy="70057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F:\рис.осени\116___10\IMG_179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89">
            <a:off x="1676187" y="1830461"/>
            <a:ext cx="5719620" cy="43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1840" y="908720"/>
            <a:ext cx="55446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9900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Готовимся к конкурсу « Краски осени»</a:t>
            </a:r>
            <a:endParaRPr lang="ru-RU" b="1" dirty="0">
              <a:solidFill>
                <a:srgbClr val="9900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5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44" y="-35822"/>
            <a:ext cx="9144000" cy="70057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F:\эк. в биб\DCIM\115___09\IMG_16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78798"/>
            <a:ext cx="5472608" cy="45704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4" y="476671"/>
            <a:ext cx="8784976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99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Рисование « Золотые краски осени» ( техника тиснения листьев)</a:t>
            </a:r>
            <a:endParaRPr lang="ru-RU" sz="2400" b="1" dirty="0">
              <a:solidFill>
                <a:srgbClr val="0099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48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44" y="-35822"/>
            <a:ext cx="9144000" cy="70057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3275856" y="908720"/>
            <a:ext cx="5688632" cy="36933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Фотоколлаж « Осенние мотивы нашего города»</a:t>
            </a:r>
            <a:endParaRPr lang="ru-RU" b="1" dirty="0">
              <a:solidFill>
                <a:srgbClr val="66006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F:\игры с ос. в зале\116___10\IMG_18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8829">
            <a:off x="1157961" y="1640249"/>
            <a:ext cx="6480720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171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venhillrussells.com/nature-backgrounds-for-powerpoint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занятие- кружок\IMG_2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67240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весна\IMG_30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12186"/>
            <a:ext cx="4104456" cy="330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Силуэтное вырезание «Жар – птица »</a:t>
            </a:r>
            <a:endParaRPr lang="ru-RU" b="1" dirty="0">
              <a:solidFill>
                <a:srgbClr val="0000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2541" y="1912186"/>
            <a:ext cx="4104456" cy="369332"/>
          </a:xfrm>
          <a:prstGeom prst="rect">
            <a:avLst/>
          </a:prstGeom>
          <a:solidFill>
            <a:srgbClr val="E2FC82"/>
          </a:solidFill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00B050"/>
                  </a:solidFill>
                </a:ln>
              </a:rPr>
              <a:t>Пришла весна! Распустилась верба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572000" y="1056222"/>
            <a:ext cx="4392488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000" b="1" dirty="0" smtClean="0"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Работа на школьный конкурс</a:t>
            </a:r>
          </a:p>
          <a:p>
            <a:r>
              <a:rPr lang="ru-RU" sz="2000" b="1" dirty="0" smtClean="0">
                <a:blipFill>
                  <a:blip r:embed="rId5"/>
                  <a:tile tx="0" ty="0" sx="100000" sy="100000" flip="none" algn="tl"/>
                </a:blip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« Весна идёт, весне дорогу!»</a:t>
            </a:r>
            <a:endParaRPr lang="ru-RU" sz="2000" b="1" dirty="0">
              <a:blipFill>
                <a:blip r:embed="rId5"/>
                <a:tile tx="0" ty="0" sx="100000" sy="100000" flip="none" algn="tl"/>
              </a:blip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4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venhillrussells.com/nature-backgrounds-for-powerpoint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xXx\AppData\Local\Temp\Rar$DIa0.094\DSC098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649" y="1033308"/>
            <a:ext cx="3578297" cy="268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Xx\AppData\Local\Temp\Rar$DIa0.801\DSC09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02325"/>
            <a:ext cx="3619606" cy="27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Xx\AppData\Local\Temp\Rar$DIa0.516\DSC098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5786" y="3955558"/>
            <a:ext cx="3582398" cy="268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8352928" cy="46166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sz="2400" b="1" dirty="0" smtClean="0"/>
              <a:t>  </a:t>
            </a:r>
            <a:r>
              <a:rPr lang="ru-RU" sz="2400" b="1" dirty="0" smtClean="0">
                <a:solidFill>
                  <a:srgbClr val="80008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Конкурс творчества « Весёлые истории весёлых писателей »</a:t>
            </a:r>
            <a:endParaRPr lang="ru-RU" sz="2400" b="1" dirty="0">
              <a:solidFill>
                <a:srgbClr val="80008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4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venhillrussells.com/nature-backgrounds-for-powerpoint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" y="-103366"/>
            <a:ext cx="9144000" cy="696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ев. зан. об общении\117___02\IMG_27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4" y="734091"/>
            <a:ext cx="3292342" cy="234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фев. зан. об общении\117___02\IMG_27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34091"/>
            <a:ext cx="3168351" cy="225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ев. зан. об общении\117___02\IMG_277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3634" y="3559318"/>
            <a:ext cx="3148326" cy="246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фев. зан. об общении\117___02\IMG_27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3" y="3408179"/>
            <a:ext cx="2952328" cy="26131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19672" y="116632"/>
            <a:ext cx="5976664" cy="369332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</a:bodyPr>
          <a:lstStyle/>
          <a:p>
            <a:pPr algn="ctr"/>
            <a:r>
              <a:rPr lang="ru-RU" b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  </a:t>
            </a:r>
            <a:r>
              <a:rPr lang="ru-RU" b="1" dirty="0" smtClean="0">
                <a:solidFill>
                  <a:srgbClr val="0000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Коммуникативная игра «Общение»</a:t>
            </a:r>
            <a:endParaRPr lang="ru-RU" b="1" dirty="0">
              <a:solidFill>
                <a:srgbClr val="0000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634" y="3140968"/>
            <a:ext cx="3292342" cy="418350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33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Ритуал занятия « Солнышко»</a:t>
            </a:r>
            <a:endParaRPr lang="ru-RU" b="1" dirty="0">
              <a:solidFill>
                <a:srgbClr val="0033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5" y="2708921"/>
            <a:ext cx="3240358" cy="616714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Игра « Шифровка»</a:t>
            </a:r>
            <a:endParaRPr lang="ru-RU" sz="2400" b="1" dirty="0">
              <a:solidFill>
                <a:srgbClr val="99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6237312"/>
            <a:ext cx="5112569" cy="461665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ru-RU" sz="2400" dirty="0" smtClean="0"/>
              <a:t>                    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 « Нужно, нельзя»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24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8/shablon-osenniy-2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/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64" y="-388597"/>
            <a:ext cx="9421186" cy="712996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22664" y="8619"/>
            <a:ext cx="930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ГОДОВОЙ ПЛАН – СЕТКА  ВОСПИТАТЕЛЬНОЙ РАБОТЫ ПО НАПРАВЛЕНИЯМ И МЕСЯЦАМ</a:t>
            </a:r>
            <a:endParaRPr lang="ru-RU" sz="14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4329579"/>
              </p:ext>
            </p:extLst>
          </p:nvPr>
        </p:nvGraphicFramePr>
        <p:xfrm>
          <a:off x="22664" y="476671"/>
          <a:ext cx="9229857" cy="655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953"/>
                <a:gridCol w="1637554"/>
                <a:gridCol w="1414252"/>
                <a:gridCol w="1711990"/>
                <a:gridCol w="1818207"/>
                <a:gridCol w="1456901"/>
              </a:tblGrid>
              <a:tr h="44520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rgbClr val="990033"/>
                          </a:solidFill>
                        </a:rPr>
                        <a:t>МЕСЯЦЫ</a:t>
                      </a:r>
                      <a:endParaRPr lang="ru-RU" sz="16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990033"/>
                          </a:solidFill>
                        </a:rPr>
                        <a:t>ОБЩЕКУЛЬТУРНОЕ</a:t>
                      </a:r>
                      <a:endParaRPr lang="ru-RU" sz="13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rgbClr val="990033"/>
                          </a:solidFill>
                        </a:rPr>
                        <a:t>СОЦИАЛЬНОЕ</a:t>
                      </a:r>
                      <a:endParaRPr lang="ru-RU" sz="13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СПОРТИВНО –</a:t>
                      </a:r>
                    </a:p>
                    <a:p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ОЗДОРОВИТЕЛЬНОЕ</a:t>
                      </a:r>
                      <a:endParaRPr lang="ru-RU" sz="12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ОБЩЕ –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ИНТЕЛЛЕКТУАЛЬНОЕ</a:t>
                      </a:r>
                      <a:endParaRPr lang="ru-RU" sz="12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ДУХОВНО –</a:t>
                      </a:r>
                    </a:p>
                    <a:p>
                      <a:r>
                        <a:rPr lang="ru-RU" sz="1200" dirty="0" smtClean="0">
                          <a:solidFill>
                            <a:srgbClr val="990033"/>
                          </a:solidFill>
                        </a:rPr>
                        <a:t>НРАВСТВЕННОЕ</a:t>
                      </a:r>
                      <a:endParaRPr lang="ru-RU" sz="1200" dirty="0">
                        <a:solidFill>
                          <a:srgbClr val="990033"/>
                        </a:solidFill>
                      </a:endParaRPr>
                    </a:p>
                  </a:txBody>
                  <a:tcPr/>
                </a:tc>
              </a:tr>
              <a:tr h="7420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СЕНТЯБРЬ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Международному дню мира посвящается:  «Мир глазами детей»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Э/в библиотеку. Беседа « В мире современных профессий»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Игровой практикум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«Без вредных привычек по жизни иди, здоровье свое и других береги!»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Виртуальное путешествие « Виды живописи»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Линейка</a:t>
                      </a:r>
                      <a:r>
                        <a:rPr lang="ru-RU" sz="1100" b="1" i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 В стране знаний»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87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Виртуальное путешествие по Эрмитажу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Э/ в библиотеку. Творческая встреча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Палитра осени»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Игра – беседа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Почему мы болеем?»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Знакомство с дымковской игрушкой с ИКТ « Русские промыслы»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Тренинг 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Самоуважение»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20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ОКТЯБРЬ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Праздник  «Учитель – профессия главная на земле»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Э/ в библиотеку. Беседа « Как выбирать профессию»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Игровой марафон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стране ВИТАМИНИЯ»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Творческая мастерская. Лепка дымковской игрушки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Презентация « Труд человека кормит, а лень…»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787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Трудовой десант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 Уборка территории» 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В. час. « От лени болеют , от труда здоровеют» с ИКТ.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Эстафеты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Королевство волшебных мячей»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«Русское слово»(инсценирование стихотворения)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Занятие - игра « Да и нет по этикету»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20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НОЯБРЬ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Встреча с инспектором ПБ.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Э/ в библ.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Видео - путешествие 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История в профессиях»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spc="-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Игра- соревнование</a:t>
                      </a:r>
                      <a:endParaRPr lang="ru-RU" sz="11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spc="-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 </a:t>
                      </a:r>
                      <a:r>
                        <a:rPr lang="ru-RU" sz="1100" spc="-4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Боулинг»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Практикум. Тонирование бумаги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Игра  - занятие« Познай себя сам»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5258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Практикум « Мир комнатных растений»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Э/ в библиотеку. Видео - путешествие « Кто на свете всех сильнее?»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Весёлые старты»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Творческая мастерская. Знакомство с гжелью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Тематическое открытое занятие «Будьте счастливы мамы Земли! 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42015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ДЕКАБРЬ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Встреча с коллективом «Метелица»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Э/ в библ. Видео –  о самых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необычных профессиях 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Вот это да!»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Воспитательский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час.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Здоровая пища для всей семьи»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Роспись силуэта чайника сказочной гжелью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Декларация прав - презентация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05258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Генеральная уборка класса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spc="-4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Интерактивная игра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« Мы и здоровье»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Конструирование из яичной скорлупы 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 сказке « О царе </a:t>
                      </a:r>
                      <a:r>
                        <a:rPr lang="ru-RU" sz="11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Салтане</a:t>
                      </a: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В. час « Нормы поведения и безопасность подростков»</a:t>
                      </a:r>
                      <a:endParaRPr lang="ru-RU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301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venhillrussells.com/nature-backgrounds-for-powerpoint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3795" y="-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фев. зан. об общении\117___02\IMG_278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28392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фев. зан. об общении\117___02\IMG_279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664296" cy="240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ев. зан. об общении\117___02\IMG_279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14830"/>
            <a:ext cx="2880320" cy="241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фев. зан. об общении\117___02\IMG_279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4664"/>
            <a:ext cx="2808312" cy="2479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405089" y="332657"/>
            <a:ext cx="4543175" cy="44134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ИГРА « ОБЩЕНИЕ РУКАМИ»</a:t>
            </a:r>
            <a:endParaRPr lang="ru-RU" sz="2400" b="1" dirty="0">
              <a:solidFill>
                <a:srgbClr val="0000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5936" y="4509120"/>
            <a:ext cx="4968552" cy="46166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ФИЗМИНУТКА « ТАНЦБОЛ»</a:t>
            </a:r>
            <a:endParaRPr lang="ru-RU" sz="2400" b="1" dirty="0">
              <a:solidFill>
                <a:srgbClr val="0000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0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avenhillrussells.com/nature-backgrounds-for-powerpoint-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7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424936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ДУХОВНО – НРАВСТВЕННОЕ НАПРАВЛЕНИЕ</a:t>
            </a:r>
            <a:endParaRPr lang="ru-RU" sz="3200" b="1" dirty="0"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05273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КУРС «Я – Гражданин своей страны »</a:t>
            </a:r>
            <a:endParaRPr lang="ru-RU" sz="24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628800"/>
            <a:ext cx="9036496" cy="400110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99003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ТЕМАТИЧЕСКОЕ ЗАНЯТИЕ « БУДЬТЕ СЧАСТЛИВЫ, МАМЫ ЗЕМЛИ!</a:t>
            </a:r>
            <a:endParaRPr lang="ru-RU" sz="2000" b="1" dirty="0">
              <a:solidFill>
                <a:srgbClr val="990033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7" name="Рисунок 6" descr="F:\фото с занятия\DSC078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3618951" cy="2930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фото с занятия\DSC078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39" y="2276872"/>
            <a:ext cx="3906688" cy="293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0139" y="5445224"/>
            <a:ext cx="3906688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Чтение стихотворения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 Как я появился на свете»</a:t>
            </a:r>
            <a:endParaRPr lang="ru-RU" sz="20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301208"/>
            <a:ext cx="3744416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Разыгрывание сценки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 А у нас во дворе»</a:t>
            </a:r>
            <a:endParaRPr lang="ru-RU" sz="2400" b="1" dirty="0">
              <a:solidFill>
                <a:srgbClr val="0000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50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forwallpaper.com/files/thumbs/preview/108/1083412__colour-background-wallpaper-landscape-widescreen-wallpapers-images_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949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F:\фото с занятия\DSC078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8661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4176464" cy="40011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Игра « Экзамен для детей»</a:t>
            </a:r>
            <a:endParaRPr lang="ru-RU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075" name="Picture 3" descr="F:\фото с занятия\DSC07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62667"/>
            <a:ext cx="3592433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024" y="188639"/>
            <a:ext cx="3888432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Игра « Алфавит »</a:t>
            </a:r>
            <a:endParaRPr lang="ru-RU" sz="24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3413051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Игры с мамами « Узнай своего ребёнка»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 descr="F:\фото с занятия\DSC078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56409"/>
            <a:ext cx="273557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фото с занятия\DSC078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56409"/>
            <a:ext cx="3065631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F:\фото с занятия\DSC0782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7" y="3956410"/>
            <a:ext cx="2880319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8953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forwallpaper.com/files/thumbs/preview/108/1083412__colour-background-wallpaper-landscape-widescreen-wallpapers-images_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9552" y="430468"/>
            <a:ext cx="8352928" cy="369332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Игра « Ромашка»  -  Моя мамочка </a:t>
            </a:r>
            <a:r>
              <a:rPr lang="ru-RU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с</a:t>
            </a:r>
            <a:r>
              <a:rPr lang="ru-RU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амая, самая….</a:t>
            </a:r>
            <a:endParaRPr lang="ru-RU" b="1" dirty="0">
              <a:ln w="12700">
                <a:solidFill>
                  <a:srgbClr val="C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:\фото с занятия\DSC078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4645">
            <a:off x="349015" y="3804395"/>
            <a:ext cx="3597513" cy="262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 с занятия\DSC078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9464">
            <a:off x="4726142" y="1001090"/>
            <a:ext cx="3508139" cy="260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фото с занятия\DSC0783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5229">
            <a:off x="4336057" y="3823087"/>
            <a:ext cx="3623288" cy="2630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с занятия\DSC0782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01001">
            <a:off x="651746" y="1048268"/>
            <a:ext cx="3640121" cy="2551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212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forwallpaper.com/files/thumbs/preview/108/1083412__colour-background-wallpaper-landscape-widescreen-wallpapers-images_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91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7584" y="332656"/>
            <a:ext cx="7704856" cy="584775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0000FF"/>
                  </a:solidFill>
                </a:ln>
                <a:solidFill>
                  <a:srgbClr val="99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Напишем письмо маме</a:t>
            </a:r>
            <a:endParaRPr lang="ru-RU" sz="3200" b="1" dirty="0">
              <a:ln>
                <a:solidFill>
                  <a:srgbClr val="0000FF"/>
                </a:solidFill>
              </a:ln>
              <a:solidFill>
                <a:srgbClr val="99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 descr="F:\фото с занятия\DSC078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8779"/>
            <a:ext cx="4104456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фото с занятия\DSC078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012" y="1482620"/>
            <a:ext cx="4212468" cy="39265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727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468"/>
            <a:ext cx="9308863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кружки жар- птица и тв. мастер\116___01\IMG_23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36370"/>
            <a:ext cx="3096344" cy="278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ружки жар- птица и тв. мастер\116___01\IMG_239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035" y="1236370"/>
            <a:ext cx="3314349" cy="2781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кружки жар- птица и тв. мастер\116___01\IMG_24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31792"/>
            <a:ext cx="2016224" cy="272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кружки жар- птица и тв. мастер\116___01\IMG_240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4131791"/>
            <a:ext cx="2016224" cy="27262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555777" y="4581128"/>
            <a:ext cx="4032447" cy="792088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Вырезаем картинки 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для коллажа по правам человека</a:t>
            </a:r>
            <a:endParaRPr lang="ru-RU" b="1" dirty="0">
              <a:solidFill>
                <a:srgbClr val="660066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667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4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знать чтобы не ошиб\116___01\IMG_25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69847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7584" y="836712"/>
            <a:ext cx="69127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prstTxWarp prst="textCanDown">
              <a:avLst/>
            </a:prstTxWarp>
            <a:spAutoFit/>
          </a:bodyPr>
          <a:lstStyle/>
          <a:p>
            <a:r>
              <a:rPr lang="ru-RU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660066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Изготовление коллажа « Право на имя, право на   жизнь»</a:t>
            </a:r>
            <a:endParaRPr lang="ru-RU" b="1" dirty="0">
              <a:solidFill>
                <a:srgbClr val="660066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757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F:\для ветеранов\120___05\IMG_3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40769"/>
            <a:ext cx="7032781" cy="52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48681"/>
            <a:ext cx="6336704" cy="5188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Подарки ветеранам</a:t>
            </a:r>
            <a:endParaRPr lang="ru-RU" sz="24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50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F:\подарки ветеранам\120___05\IMG_31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75627">
            <a:off x="192714" y="997749"/>
            <a:ext cx="2720463" cy="20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подарки ветеранам\120___05\IMG_312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7841" y="835029"/>
            <a:ext cx="3001167" cy="201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подарки ветеранам\120___05\IMG_312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43669">
            <a:off x="6171985" y="1072564"/>
            <a:ext cx="2744176" cy="204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подарки ветеранам\120___05\IMG_313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3569" y="3784312"/>
            <a:ext cx="2897283" cy="206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подарки ветеранам\120___05\IMG_3127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63534">
            <a:off x="236380" y="3514988"/>
            <a:ext cx="2913350" cy="211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подарки ветеранам\120___05\IMG_312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6814">
            <a:off x="6131866" y="3505266"/>
            <a:ext cx="2785525" cy="210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9712" y="3068960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Вручение  подарков</a:t>
            </a:r>
            <a:endParaRPr lang="ru-RU" sz="2400" b="1" dirty="0">
              <a:solidFill>
                <a:srgbClr val="0000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53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9" y="-51968"/>
            <a:ext cx="9108504" cy="6909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119___04\IMG_3054.JPG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704131">
            <a:off x="234595" y="1095377"/>
            <a:ext cx="2848133" cy="2056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119___04\IMG_3061.JPG"/>
          <p:cNvPicPr/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98055" y="1412776"/>
            <a:ext cx="2808312" cy="199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119___04\IMG_3071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21212172">
            <a:off x="6100859" y="1261475"/>
            <a:ext cx="2798434" cy="196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119___04\IMG_3072.JPG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3178733" y="3835935"/>
            <a:ext cx="2952328" cy="242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119___04\IMG_30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742867">
            <a:off x="5649008" y="3944836"/>
            <a:ext cx="3047449" cy="231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119___04\IMG_3065.JPG"/>
          <p:cNvPicPr/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5061175">
            <a:off x="552741" y="3917943"/>
            <a:ext cx="3068378" cy="234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35696" y="827224"/>
            <a:ext cx="7165268" cy="369332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ru-RU" dirty="0" smtClean="0">
                <a:blipFill>
                  <a:blip r:embed="rId9"/>
                  <a:tile tx="0" ty="0" sx="100000" sy="100000" flip="none" algn="tl"/>
                </a:blip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   </a:t>
            </a:r>
            <a:r>
              <a:rPr lang="ru-RU" b="1" dirty="0" smtClean="0">
                <a:blipFill>
                  <a:blip r:embed="rId9"/>
                  <a:tile tx="0" ty="0" sx="100000" sy="100000" flip="none" algn="tl"/>
                </a:blip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Встреча с коллекционером  Никандровым В.Н</a:t>
            </a:r>
            <a:r>
              <a:rPr lang="ru-RU" b="1" dirty="0" smtClean="0">
                <a:blipFill>
                  <a:blip r:embed="rId9"/>
                  <a:tile tx="0" ty="0" sx="100000" sy="100000" flip="none" algn="tl"/>
                </a:blip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b="1" dirty="0">
              <a:blipFill>
                <a:blip r:embed="rId9"/>
                <a:tile tx="0" ty="0" sx="100000" sy="100000" flip="none" algn="tl"/>
              </a:blip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97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348" y="-531440"/>
            <a:ext cx="9165348" cy="738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7368102"/>
              </p:ext>
            </p:extLst>
          </p:nvPr>
        </p:nvGraphicFramePr>
        <p:xfrm>
          <a:off x="251520" y="188640"/>
          <a:ext cx="8640959" cy="624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019"/>
                <a:gridCol w="1571084"/>
                <a:gridCol w="1428258"/>
                <a:gridCol w="1428258"/>
                <a:gridCol w="1559180"/>
                <a:gridCol w="1440160"/>
              </a:tblGrid>
              <a:tr h="79543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ЯНВАРЬ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Игра- тренинг «Измени своё настроение на хорошее»</a:t>
                      </a:r>
                      <a:endParaRPr lang="ru-RU" sz="1200" b="0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Э/ в библиотеку.  .  « Профессионалы в литературе» через героев книг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– занятие с ИКТ « Здоровое питание»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Рисование 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Национальный орнамент кокошника»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Занятие - игра 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 Будем дружбой дорожить»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972199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Заочное путешествие по Невскому проспекту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Э/ в библиотеку.  Устный журнал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 « Как появились картинки в книжках?»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Эстафеты.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Вечер спортивных эстафет</a:t>
                      </a:r>
                      <a:endParaRPr lang="ru-RU" sz="11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Коллаж « Право на жизнь, имя, гражданство»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Воспитательский  час « Добро и зло» с анкетированием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896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ФЕВРАЛЬ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История и Культура Санкт-Петербурга</a:t>
                      </a:r>
                      <a:endParaRPr lang="ru-RU" sz="12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Человек в биосреде 2»: откровенный разговор с представителем профессии.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Коррекционное занятие. «Курить- здоровью вредить»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Рисование «Дерево, которого нет в природе»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Игра – занятие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Сила слова»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2199"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В. час. « Что значит быть красивой?»</a:t>
                      </a:r>
                      <a:endParaRPr lang="ru-RU" sz="1200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ru-RU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Э/ в библиотеку. Виртуальное путешествие « Цветок на цветке» 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Военно – спортивная игра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Зарница»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Игровая программа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« Учимся общаться»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Коррекционное занятие « Быть ответственным»»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72199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МАРТ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В. Час « Чем богаты, тем и рады (о полезных ископаемых  Лен. обл.) </a:t>
                      </a:r>
                      <a:endParaRPr lang="ru-RU" sz="12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Э/ в библиотеку.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 Профессии с большой перспективой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Спортивные соревнования.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«Кто ловкий , смелый, быстрый»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Рисование по картине И. Левитана « Весна – большая вода»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В. час. « Секреты общения» с ИКТ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4896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Виртуальное путешествие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 « Порты Ленинградской области, их назначение»</a:t>
                      </a:r>
                      <a:endParaRPr lang="ru-RU" sz="1200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Э/ в библиотеку. Творческая встреча «Мама с сумкой скок поскок в сумке маленький сынок»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Беседа – диалог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 ИКТ. « Молоко и молочные продукты»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Конкурс творчества « Весёлые истории весёлых писателей»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В. час. Правила  поведения в общественном транспорте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38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472"/>
            <a:ext cx="91981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пенино\120___05\IMG_3185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7523" y="1029603"/>
            <a:ext cx="2584677" cy="267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F:\пенино\120___05\IMG_318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29603"/>
            <a:ext cx="3456384" cy="266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72200" y="1196752"/>
            <a:ext cx="2587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Экскурсия</a:t>
            </a:r>
          </a:p>
          <a:p>
            <a:r>
              <a:rPr lang="ru-RU" sz="2000" b="1" dirty="0" smtClean="0">
                <a:ln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в деревню  Пенино</a:t>
            </a:r>
            <a:endParaRPr lang="ru-RU" sz="2000" b="1" dirty="0">
              <a:ln>
                <a:solidFill>
                  <a:srgbClr val="0000FF"/>
                </a:solidFill>
              </a:ln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1904638"/>
            <a:ext cx="2587922" cy="1200329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Храм Рождества Пресвятой     Богородицы</a:t>
            </a:r>
            <a:endParaRPr lang="ru-RU" sz="2400" b="1" dirty="0">
              <a:solidFill>
                <a:srgbClr val="99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" name="Рисунок 18" descr="F:\пенино\120___05\IMG_3210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17" y="4437112"/>
            <a:ext cx="2987824" cy="225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F:\пенино\120___05\IMG_3194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7" y="4437112"/>
            <a:ext cx="2880320" cy="232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Picture 4" descr="F:\пенино\120___05\IMG_319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861" y="4437113"/>
            <a:ext cx="2800293" cy="23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520" y="3933056"/>
            <a:ext cx="8708602" cy="3693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Часовня Святой Параскевы Пятницы</a:t>
            </a:r>
            <a:r>
              <a:rPr lang="ru-RU" dirty="0" smtClean="0"/>
              <a:t>.       </a:t>
            </a:r>
            <a:r>
              <a:rPr lang="ru-RU" dirty="0" smtClean="0">
                <a:ln>
                  <a:solidFill>
                    <a:srgbClr val="0000FF"/>
                  </a:solidFill>
                </a:ln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Святой источник - колодец</a:t>
            </a:r>
            <a:endParaRPr lang="ru-RU" dirty="0">
              <a:ln>
                <a:solidFill>
                  <a:srgbClr val="0000FF"/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3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F:\пенино\120___05\IMG_32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06501"/>
            <a:ext cx="2510968" cy="2882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1" name="Picture 5" descr="F:\пенино\120___05\IMG_32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3"/>
            <a:ext cx="249671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:\пенино\120___05\IMG_31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0246" y="3742695"/>
            <a:ext cx="3695970" cy="277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24228" y="3861048"/>
            <a:ext cx="2402956" cy="52322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К</a:t>
            </a:r>
            <a:r>
              <a:rPr lang="ru-RU" sz="2800" b="1" dirty="0" smtClean="0">
                <a:solidFill>
                  <a:srgbClr val="0000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упальня</a:t>
            </a:r>
            <a:endParaRPr lang="ru-RU" sz="2800" b="1" dirty="0">
              <a:solidFill>
                <a:srgbClr val="0000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9223" name="Picture 7" descr="F:\пенино\120___05\IMG_3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6049" y="846868"/>
            <a:ext cx="3264363" cy="26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27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59" y="0"/>
            <a:ext cx="910850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пенино\120___05\IMG_32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3" y="1124744"/>
            <a:ext cx="3925169" cy="2794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пенино\120___05\IMG_32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384376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пенино\120___05\IMG_32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49080"/>
            <a:ext cx="392516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пенино\120___05\IMG_32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501540" cy="27947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536" y="4005064"/>
            <a:ext cx="3357524" cy="576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У озера Самро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6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" y="0"/>
            <a:ext cx="93840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764704"/>
            <a:ext cx="8964488" cy="72008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r"/>
            <a:r>
              <a:rPr lang="ru-RU" sz="24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Охват учащихся дополнительным образованием</a:t>
            </a:r>
            <a:endParaRPr lang="ru-RU" sz="24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8009585"/>
              </p:ext>
            </p:extLst>
          </p:nvPr>
        </p:nvGraphicFramePr>
        <p:xfrm>
          <a:off x="251519" y="1663979"/>
          <a:ext cx="8892481" cy="3963851"/>
        </p:xfrm>
        <a:graphic>
          <a:graphicData uri="http://schemas.openxmlformats.org/drawingml/2006/table">
            <a:tbl>
              <a:tblPr firstRow="1" firstCol="1" bandRow="1"/>
              <a:tblGrid>
                <a:gridCol w="1690305"/>
                <a:gridCol w="1173375"/>
                <a:gridCol w="1024753"/>
                <a:gridCol w="1311407"/>
                <a:gridCol w="1130400"/>
                <a:gridCol w="1205760"/>
                <a:gridCol w="1356481"/>
              </a:tblGrid>
              <a:tr h="22621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500" b="1" dirty="0" smtClean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СПИСОК </a:t>
                      </a:r>
                      <a:r>
                        <a:rPr lang="ru-RU" sz="1500" b="1" dirty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ДЕТЕЙ</a:t>
                      </a:r>
                      <a:endParaRPr lang="ru-RU" sz="10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              Н А З В А Н И Е</a:t>
                      </a:r>
                      <a:r>
                        <a:rPr lang="ru-RU" sz="1100" b="1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                </a:t>
                      </a:r>
                      <a:r>
                        <a:rPr lang="ru-RU" sz="1500" b="1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 Р У Ж К А</a:t>
                      </a:r>
                      <a:r>
                        <a:rPr lang="ru-RU" sz="1100" b="1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000" b="1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ФАКУЛЬТАТИВ</a:t>
                      </a:r>
                      <a:endParaRPr lang="ru-RU" sz="10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6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200" b="1" dirty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СЕКРЕТОВ НЕТ»</a:t>
                      </a: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«ШКОЛА МЯЧА»</a:t>
                      </a:r>
                      <a:endParaRPr lang="ru-RU" sz="12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«ОКРУЖАЮЩИЙ МИР»</a:t>
                      </a:r>
                      <a:endParaRPr lang="ru-RU" sz="12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СПОРТИВНЫЕ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ИГРЫ</a:t>
                      </a:r>
                      <a:endParaRPr lang="ru-RU" sz="12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«ПРОФЕССИЯ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b="1" baseline="0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ЭТО СЕРЬЁЗНО</a:t>
                      </a: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»</a:t>
                      </a:r>
                      <a:endParaRPr lang="ru-RU" sz="1200" b="1" dirty="0">
                        <a:solidFill>
                          <a:srgbClr val="99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99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ОСНОВЫ КОМПЬЮТЕРНОЙ ГРАМОТНОСТИ</a:t>
                      </a: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Афанасьева Даша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Алёшин Кирилл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Королёва Лена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Михайлов Миша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Михеева Лиза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Савчук Максим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Талья Дима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4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Шутёмова Даша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None/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600"/>
                        <a:buFont typeface="Symbol"/>
                        <a:buBlip>
                          <a:blip r:embed="rId3"/>
                        </a:buBlip>
                      </a:pPr>
                      <a:r>
                        <a:rPr lang="ru-RU" sz="15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88" marR="639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5661248"/>
            <a:ext cx="8892480" cy="55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u="sng" dirty="0" smtClean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Вывод</a:t>
            </a:r>
            <a:r>
              <a:rPr lang="ru-RU" sz="1200" b="1" u="sng" dirty="0" smtClean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  <a:r>
              <a:rPr lang="ru-RU" sz="1100" b="1" dirty="0" smtClean="0">
                <a:solidFill>
                  <a:srgbClr val="0000FF"/>
                </a:solidFill>
                <a:ea typeface="Calibri"/>
                <a:cs typeface="Times New Roman"/>
              </a:rPr>
              <a:t> </a:t>
            </a:r>
            <a:r>
              <a:rPr lang="ru-RU" sz="1200" b="1" dirty="0" smtClean="0">
                <a:solidFill>
                  <a:srgbClr val="0000FF"/>
                </a:solidFill>
                <a:ea typeface="Calibri"/>
                <a:cs typeface="Times New Roman"/>
              </a:rPr>
              <a:t>В </a:t>
            </a:r>
            <a:r>
              <a:rPr lang="ru-RU" sz="1200" b="1" dirty="0">
                <a:solidFill>
                  <a:srgbClr val="0000FF"/>
                </a:solidFill>
                <a:ea typeface="Calibri"/>
                <a:cs typeface="Times New Roman"/>
              </a:rPr>
              <a:t>КРУЖКАХ  </a:t>
            </a:r>
            <a:r>
              <a:rPr lang="ru-RU" sz="1200" b="1" dirty="0" smtClean="0">
                <a:solidFill>
                  <a:srgbClr val="0000FF"/>
                </a:solidFill>
                <a:ea typeface="Calibri"/>
                <a:cs typeface="Times New Roman"/>
              </a:rPr>
              <a:t>« СЕКРЕТОВ НЕТ» И « ШКОЛА МЯЧА» ОХВАЧЕНО 20</a:t>
            </a:r>
            <a:r>
              <a:rPr lang="ru-RU" sz="1200" b="1" dirty="0">
                <a:solidFill>
                  <a:srgbClr val="0000FF"/>
                </a:solidFill>
                <a:ea typeface="Calibri"/>
                <a:cs typeface="Times New Roman"/>
              </a:rPr>
              <a:t>% УЧАЩИХСЯ, В ОСТАЛЬНЫХ – 100 %  ПОСЕЩАЕМОСТИ УЧАЩИХСЯ.</a:t>
            </a:r>
          </a:p>
        </p:txBody>
      </p:sp>
    </p:spTree>
    <p:extLst>
      <p:ext uri="{BB962C8B-B14F-4D97-AF65-F5344CB8AC3E}">
        <p14:creationId xmlns:p14="http://schemas.microsoft.com/office/powerpoint/2010/main" xmlns="" val="212250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12624529"/>
              </p:ext>
            </p:extLst>
          </p:nvPr>
        </p:nvGraphicFramePr>
        <p:xfrm>
          <a:off x="539553" y="1700808"/>
          <a:ext cx="8208911" cy="4392488"/>
        </p:xfrm>
        <a:graphic>
          <a:graphicData uri="http://schemas.openxmlformats.org/drawingml/2006/table">
            <a:tbl>
              <a:tblPr firstRow="1" firstCol="1" bandRow="1"/>
              <a:tblGrid>
                <a:gridCol w="1878310"/>
                <a:gridCol w="2930735"/>
                <a:gridCol w="1521557"/>
                <a:gridCol w="1878309"/>
              </a:tblGrid>
              <a:tr h="549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УРОВНИ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Название конкурса, фестиваля, соревнования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Фамилия,</a:t>
                      </a:r>
                      <a:r>
                        <a:rPr lang="ru-RU" sz="1400" b="1" baseline="0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 имя участников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  <a:ea typeface="Calibri"/>
                          <a:cs typeface="Times New Roman"/>
                        </a:rPr>
                        <a:t>Результаты</a:t>
                      </a:r>
                      <a:endParaRPr lang="ru-RU" sz="1400" b="1" dirty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25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Общешкольный уровень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200" b="1" dirty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чтецов» Русское слово» на тему:</a:t>
                      </a:r>
                      <a:r>
                        <a:rPr lang="ru-RU" sz="1200" b="1" baseline="0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« Поэзия осени»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д/творческого творчества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« Краски осени»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 Конкурс д/творческого творчества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« Краски осени»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 Конкурс д/творческого творчества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«Идёт волшебница зима»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  Конкурс чтецов» Русское слово» на тему: « Здравствуй, гостья Зима!»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 Спортивные соревнования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 Новогодние старты надежд»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000066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 Математическая олимпиада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 Географический практикум « Твой шаг в природу». «Знаток плана местности»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Михеева Елизавета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Королёва Елена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FF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Михеева Елизавета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Михеева Елизавета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Афанасьева Дарья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Савчук Максим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Михайлов Михаил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Королёва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Елена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Диплом </a:t>
                      </a:r>
                      <a:r>
                        <a:rPr lang="en-US" sz="1200" b="1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ll</a:t>
                      </a:r>
                      <a:r>
                        <a:rPr lang="en-US" sz="1200" b="1" baseline="0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660033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степени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solidFill>
                          <a:srgbClr val="0000F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Грамота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0033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Грамота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Диплом ( 214 баллов)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Грамота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Похвальный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лист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680" y="404664"/>
            <a:ext cx="7344816" cy="83099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r"/>
            <a:r>
              <a:rPr lang="ru-RU" sz="2400" b="1" dirty="0" smtClean="0">
                <a:solidFill>
                  <a:srgbClr val="660066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 участия в выставках, конкурсах, соревнованиях различного уровня 2017 уч. год</a:t>
            </a:r>
            <a:endParaRPr lang="ru-RU" sz="2400" b="1" dirty="0">
              <a:solidFill>
                <a:srgbClr val="660066"/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3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8209862"/>
              </p:ext>
            </p:extLst>
          </p:nvPr>
        </p:nvGraphicFramePr>
        <p:xfrm>
          <a:off x="1907704" y="476672"/>
          <a:ext cx="6984776" cy="3168352"/>
        </p:xfrm>
        <a:graphic>
          <a:graphicData uri="http://schemas.openxmlformats.org/drawingml/2006/table">
            <a:tbl>
              <a:tblPr firstRow="1" firstCol="1" bandRow="1"/>
              <a:tblGrid>
                <a:gridCol w="1552171"/>
                <a:gridCol w="2100406"/>
                <a:gridCol w="1532812"/>
                <a:gridCol w="1799387"/>
              </a:tblGrid>
              <a:tr h="1357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Районный уровень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 « Мои близкие люди »</a:t>
                      </a:r>
                    </a:p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  <a:buAutoNum type="arabicPeriod"/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   Конкурс творческих работ» Моей страны истории страницы»</a:t>
                      </a:r>
                      <a:endParaRPr lang="ru-RU" sz="11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Афанасьева Дарья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Михайлов Михаил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Михеева Елизавета</a:t>
                      </a: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Подарок:</a:t>
                      </a:r>
                      <a:r>
                        <a:rPr lang="ru-RU" sz="12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книга и ручка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Подарок: флэшка и наушники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2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2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степени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1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Региональный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 областной уровень)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1. Конкурс « Моя будущая профессия»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2. Конкурс « Равные права, равные возможности»</a:t>
                      </a:r>
                      <a:endParaRPr lang="ru-RU" sz="1100" b="1" dirty="0"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Афанасьева Дарья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Михайлов Михаил</a:t>
                      </a:r>
                      <a:endParaRPr lang="ru-RU" sz="1100" b="1" dirty="0"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1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Сертификат участника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99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Грамота</a:t>
                      </a:r>
                      <a:endParaRPr lang="ru-RU" sz="1100" b="1" dirty="0">
                        <a:solidFill>
                          <a:srgbClr val="99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9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Федеральный уровень</a:t>
                      </a:r>
                      <a:endParaRPr lang="ru-RU" sz="1100" b="1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100" b="1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-----------------------------------------</a:t>
                      </a:r>
                      <a:endParaRPr lang="ru-RU" sz="1200" b="1" dirty="0" smtClean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ru-RU" sz="1200" b="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------------------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ru-RU" sz="1200" b="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                         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             </a:t>
                      </a:r>
                      <a:r>
                        <a:rPr lang="ru-RU" sz="1200" b="1" u="sng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i="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-------------------------</a:t>
                      </a:r>
                      <a:r>
                        <a:rPr lang="ru-RU" sz="12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                   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91719165"/>
              </p:ext>
            </p:extLst>
          </p:nvPr>
        </p:nvGraphicFramePr>
        <p:xfrm>
          <a:off x="683568" y="4487634"/>
          <a:ext cx="3744416" cy="20110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3861048"/>
            <a:ext cx="8712968" cy="504056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Сравнительный мониторинг  творческих  достижений учащихся за два года</a:t>
            </a:r>
            <a:endParaRPr lang="ru-RU" sz="1600" b="1" dirty="0"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4487634"/>
            <a:ext cx="44644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u="sng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1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Коллектив  класса активно участвует во всех конкурсных мероприятиях. За последние два учебных года на школьный уровень вышло пять учащихся, на районный – три человека. На областном уровне в этом году участвовало двое учащихся. Количество участников варьируется каждый год, в зависимости от предлагаемых конкурсов и фестивалей, что не влияет на активность участия.</a:t>
            </a:r>
            <a:endParaRPr lang="ru-RU" sz="1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71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1520" y="0"/>
            <a:ext cx="9395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547664" y="404664"/>
            <a:ext cx="7344816" cy="646331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Традиции класса:</a:t>
            </a:r>
            <a:endParaRPr lang="ru-RU" sz="3600" b="1" dirty="0">
              <a:solidFill>
                <a:srgbClr val="99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51599" y="1124743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</a:rPr>
              <a:t>Ч</a:t>
            </a:r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аепития </a:t>
            </a:r>
            <a:r>
              <a:rPr lang="ru-RU" b="1" dirty="0">
                <a:solidFill>
                  <a:srgbClr val="0000FF"/>
                </a:solidFill>
                <a:latin typeface="Arial Black" panose="020B0A04020102020204" pitchFamily="34" charset="0"/>
              </a:rPr>
              <a:t>после удавшегося мероприятия, дни Рождения,  Новогодние </a:t>
            </a:r>
            <a:r>
              <a:rPr lang="ru-RU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огоньки, дискотеки.</a:t>
            </a:r>
            <a:endParaRPr lang="ru-RU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F:\новый год 6 класс\IMG_0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8326">
            <a:off x="330883" y="1692162"/>
            <a:ext cx="2886503" cy="216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ый год 6 класс\IMG_09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2938" y="1905888"/>
            <a:ext cx="2784833" cy="22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новый год 6 класс\IMG_09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69598">
            <a:off x="86829" y="4348774"/>
            <a:ext cx="2921670" cy="21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новый год 6 класс\IMG_0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16321">
            <a:off x="5911428" y="1681734"/>
            <a:ext cx="2903406" cy="218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новый год 6 класс\IMG_0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02790">
            <a:off x="6015294" y="4293500"/>
            <a:ext cx="2922522" cy="2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новый год 6 класс\IMG_09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4666" y="4527547"/>
            <a:ext cx="2896470" cy="217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17630" y="4094196"/>
            <a:ext cx="3254569" cy="52322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 играем</a:t>
            </a:r>
            <a:endParaRPr lang="ru-RU" sz="2800" b="1" dirty="0">
              <a:solidFill>
                <a:srgbClr val="0000FF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31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9.radikal.ru/i166/1101/b9/cfae3f6c309d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" y="0"/>
            <a:ext cx="921850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F:\новый год 6 класс\IMG_09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884181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новый год 6 класс\IMG_09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6152">
            <a:off x="495387" y="723471"/>
            <a:ext cx="2489645" cy="337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новый год 6 класс\IMG_09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3754">
            <a:off x="6234541" y="851858"/>
            <a:ext cx="2432794" cy="33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112" y="260648"/>
            <a:ext cx="3481487" cy="584775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r"/>
            <a:r>
              <a:rPr lang="ru-RU" sz="16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Пантомима песни Ю. Проскуряковой </a:t>
            </a:r>
          </a:p>
          <a:p>
            <a:pPr algn="r"/>
            <a:r>
              <a:rPr lang="ru-RU" sz="16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 Ты, моё счастье…»</a:t>
            </a:r>
            <a:endParaRPr lang="ru-RU" sz="16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88640"/>
            <a:ext cx="4357731" cy="58477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1600" b="1" dirty="0" smtClean="0">
                <a:solidFill>
                  <a:srgbClr val="99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Пантомима песни Ю. Шатунова « Детство, детство, ты…..»</a:t>
            </a:r>
            <a:endParaRPr lang="ru-RU" sz="1600" b="1" dirty="0">
              <a:solidFill>
                <a:srgbClr val="990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1" y="2778448"/>
            <a:ext cx="2952328" cy="866576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2500"/>
                <a:gd name="adj2" fmla="val 1801"/>
              </a:avLst>
            </a:prstTxWarp>
            <a:spAutoFit/>
          </a:bodyPr>
          <a:lstStyle/>
          <a:p>
            <a:r>
              <a:rPr lang="ru-RU" b="1" dirty="0" smtClean="0">
                <a:solidFill>
                  <a:srgbClr val="6600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Замечательные подарки</a:t>
            </a:r>
          </a:p>
          <a:p>
            <a:r>
              <a:rPr lang="ru-RU" b="1" dirty="0" smtClean="0">
                <a:solidFill>
                  <a:srgbClr val="6600CC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« Волшебные мячики»</a:t>
            </a:r>
            <a:endParaRPr lang="ru-RU" b="1" dirty="0">
              <a:solidFill>
                <a:srgbClr val="6600CC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63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ppl.zp.ua/lounge/images/fony-dlya-prezentatsiy-shablony-88463-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биб и досуг\IMG_32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350519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биб и досуг\IMG_32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96752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биб и досуг\IMG_32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149079"/>
            <a:ext cx="3648006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биб и досуг\IMG_32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4149079"/>
            <a:ext cx="3491084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203849" y="3717032"/>
            <a:ext cx="3888432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Начинаем  дискотеку</a:t>
            </a:r>
            <a:r>
              <a:rPr lang="ru-RU" sz="2400" b="1" dirty="0" smtClean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</a:rPr>
              <a:t>!</a:t>
            </a:r>
            <a:endParaRPr lang="ru-RU" sz="2400" b="1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548680"/>
            <a:ext cx="3240360" cy="461665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66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Ура! Каникулы!!!</a:t>
            </a:r>
            <a:endParaRPr lang="ru-RU" sz="2400" b="1" dirty="0">
              <a:solidFill>
                <a:srgbClr val="0066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9.radikal.ru/i166/1101/b9/cfae3f6c309d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F:\биб и досуг\IMG_32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03263">
            <a:off x="457718" y="550802"/>
            <a:ext cx="3049044" cy="257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F:\биб и досуг\IMG_327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5112" y="764704"/>
            <a:ext cx="2853776" cy="258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биб и досуг\IMG_327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0282">
            <a:off x="5686054" y="518207"/>
            <a:ext cx="3133066" cy="263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биб и досуг\IMG_326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21298">
            <a:off x="93416" y="3900521"/>
            <a:ext cx="3168352" cy="24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биб и досуг\IMG_325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5112" y="3789040"/>
            <a:ext cx="301106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биб и досуг\IMG_325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4619">
            <a:off x="6062517" y="3861547"/>
            <a:ext cx="288535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701158" y="119733"/>
            <a:ext cx="2736303" cy="46166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Танцуют подружки</a:t>
            </a:r>
            <a:endParaRPr lang="ru-RU" sz="2400" b="1" dirty="0">
              <a:solidFill>
                <a:srgbClr val="0000FF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3345076"/>
            <a:ext cx="4949418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Мальчики приглашают девочек</a:t>
            </a:r>
            <a:endParaRPr lang="ru-RU" sz="2400" b="1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61515951"/>
              </p:ext>
            </p:extLst>
          </p:nvPr>
        </p:nvGraphicFramePr>
        <p:xfrm>
          <a:off x="179514" y="1556792"/>
          <a:ext cx="8568950" cy="4298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525"/>
                <a:gridCol w="1356751"/>
                <a:gridCol w="1285343"/>
                <a:gridCol w="1499567"/>
                <a:gridCol w="1642381"/>
                <a:gridCol w="1642383"/>
              </a:tblGrid>
              <a:tr h="1014437">
                <a:tc>
                  <a:txBody>
                    <a:bodyPr/>
                    <a:lstStyle/>
                    <a:p>
                      <a:endParaRPr lang="ru-RU" sz="1200" b="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АПРЕЛЬ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</a:rPr>
                        <a:t>Познавательная беседа – диалог «Электростанции Лен. области»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</a:rPr>
                        <a:t>Э/ в библиотеку.  Круглый стол « Труднее всего учить, лечить и судить»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Викторина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« Здоровое питание»</a:t>
                      </a:r>
                    </a:p>
                    <a:p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Аппликация обрыванием бумаги « Весеннее дерево»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Презентация </a:t>
                      </a:r>
                    </a:p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 Толерантность в школе»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097587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Интерактивная экскурсия «Золотое кольцо России»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Э/ в библиотеку. Познавательная беседа – диалог « Без крыла, а летает»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Воспитательский час. « Как сохранить улыбку красивой»</a:t>
                      </a:r>
                    </a:p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Конкурс творчества « Весна – красна!»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В. час. Экологическая игра « Как называется?»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72352">
                <a:tc>
                  <a:txBody>
                    <a:bodyPr/>
                    <a:lstStyle/>
                    <a:p>
                      <a:r>
                        <a:rPr lang="ru-RU" dirty="0" smtClean="0"/>
                        <a:t>МАЙ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Устный журнал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« Разведение животных и птиц в Ленинградской области»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Э/ в библиотеку. Виртуальное путешествие в подводный мир. «Как плавают черепахи?»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Конкурсы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« Муравьиные забеги»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Рисование « Салют»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Правовая викторина по сказкам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802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Викторина « Что мы знаем о Ленинградской области?»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Виртуальна экскурсия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</a:rPr>
                        <a:t> « Разнообразие птиц»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Интерактивная игра « Мы за здоровый образ жизни»</a:t>
                      </a:r>
                    </a:p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Рисование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 Путешествие по радуге»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Трудовой десант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</a:rPr>
                        <a:t>« Наведём порядок в школе»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18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9.radikal.ru/i166/1101/b9/cfae3f6c309d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7407"/>
            <a:ext cx="10107612" cy="6957392"/>
          </a:xfrm>
          <a:prstGeom prst="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6" y="404664"/>
            <a:ext cx="5040560" cy="46166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Сотрудничество с семьёй</a:t>
            </a:r>
            <a:endParaRPr lang="ru-RU" sz="2400" b="1" dirty="0">
              <a:solidFill>
                <a:srgbClr val="0000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419872" y="2852936"/>
            <a:ext cx="3168352" cy="17578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 rot="608343">
            <a:off x="4499992" y="1309738"/>
            <a:ext cx="2088232" cy="967133"/>
          </a:xfrm>
          <a:prstGeom prst="roundRect">
            <a:avLst/>
          </a:prstGeom>
          <a:solidFill>
            <a:srgbClr val="14E2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 rot="20725870">
            <a:off x="1585230" y="1309738"/>
            <a:ext cx="1962877" cy="967133"/>
          </a:xfrm>
          <a:prstGeom prst="roundRect">
            <a:avLst/>
          </a:prstGeom>
          <a:solidFill>
            <a:srgbClr val="D7FF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 rot="21304089">
            <a:off x="539552" y="2636912"/>
            <a:ext cx="2376264" cy="85467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 rot="21030451">
            <a:off x="7027840" y="2712096"/>
            <a:ext cx="1876564" cy="7943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 rot="20969129">
            <a:off x="611560" y="4149079"/>
            <a:ext cx="2304256" cy="12772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0847945">
            <a:off x="4067944" y="5151730"/>
            <a:ext cx="2376264" cy="941566"/>
          </a:xfrm>
          <a:prstGeom prst="roundRect">
            <a:avLst/>
          </a:prstGeom>
          <a:solidFill>
            <a:srgbClr val="4EFA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 rot="755285">
            <a:off x="7026186" y="4215568"/>
            <a:ext cx="2010310" cy="941624"/>
          </a:xfrm>
          <a:prstGeom prst="roundRect">
            <a:avLst/>
          </a:prstGeom>
          <a:solidFill>
            <a:srgbClr val="C3C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07904" y="328324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</a:t>
            </a:r>
            <a:endParaRPr lang="ru-RU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148478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499992" y="148478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Родительские</a:t>
            </a:r>
          </a:p>
          <a:p>
            <a:pPr algn="ctr"/>
            <a:r>
              <a:rPr lang="ru-RU" b="1" dirty="0" smtClean="0">
                <a:solidFill>
                  <a:srgbClr val="660033"/>
                </a:solidFill>
              </a:rPr>
              <a:t>собрания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624708">
            <a:off x="1587552" y="1325999"/>
            <a:ext cx="1862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Посещение детей на дому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195483">
            <a:off x="611560" y="263691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    Информирование      родителей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432271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Участие в жизнедеятельности класса и школы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67944" y="5072410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0033"/>
                </a:solidFill>
              </a:rPr>
              <a:t>    Консультирование</a:t>
            </a:r>
            <a:endParaRPr lang="ru-RU" sz="2000" b="1" dirty="0">
              <a:solidFill>
                <a:srgbClr val="6600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014569">
            <a:off x="7026186" y="4215568"/>
            <a:ext cx="2010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Работа по профилактике правонарушений 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20931982">
            <a:off x="7049036" y="2620606"/>
            <a:ext cx="1992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660033"/>
                </a:solidFill>
              </a:rPr>
              <a:t>Индивидуальная и групповая работа</a:t>
            </a:r>
            <a:endParaRPr lang="ru-RU" b="1" dirty="0">
              <a:solidFill>
                <a:srgbClr val="660033"/>
              </a:solidFill>
            </a:endParaRPr>
          </a:p>
        </p:txBody>
      </p:sp>
      <p:sp>
        <p:nvSpPr>
          <p:cNvPr id="27" name="Стрелка вниз 26"/>
          <p:cNvSpPr/>
          <p:nvPr/>
        </p:nvSpPr>
        <p:spPr>
          <a:xfrm rot="7691614">
            <a:off x="4076283" y="1845646"/>
            <a:ext cx="150390" cy="11399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20043826">
            <a:off x="6560113" y="3278182"/>
            <a:ext cx="464908" cy="1123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1436516">
            <a:off x="5274282" y="2339823"/>
            <a:ext cx="130985" cy="5053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 rot="6656220">
            <a:off x="3174074" y="2860832"/>
            <a:ext cx="167190" cy="557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низ 31"/>
          <p:cNvSpPr/>
          <p:nvPr/>
        </p:nvSpPr>
        <p:spPr>
          <a:xfrm rot="4706547">
            <a:off x="3321224" y="3997644"/>
            <a:ext cx="181018" cy="10447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>
            <a:off x="5004048" y="4610746"/>
            <a:ext cx="144016" cy="5409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17717638">
            <a:off x="6568364" y="4045689"/>
            <a:ext cx="132875" cy="8029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6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9.radikal.ru/i166/1101/b9/cfae3f6c309d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712968" cy="40011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Arabic Typesetting" panose="03020402040406030203" pitchFamily="66" charset="-78"/>
              </a:rPr>
              <a:t>Удовлетворённость жизнедеятельностью класса родителей и детей</a:t>
            </a:r>
            <a:endParaRPr lang="ru-RU" sz="20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919477819"/>
              </p:ext>
            </p:extLst>
          </p:nvPr>
        </p:nvGraphicFramePr>
        <p:xfrm>
          <a:off x="1979712" y="980728"/>
          <a:ext cx="576064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5013176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/>
              <a:t>Вывод:</a:t>
            </a:r>
            <a:r>
              <a:rPr lang="ru-RU" dirty="0"/>
              <a:t>  Анализ данных  диаграммы за 2 учебных года показал динамику:</a:t>
            </a:r>
          </a:p>
          <a:p>
            <a:r>
              <a:rPr lang="ru-RU" dirty="0" smtClean="0"/>
              <a:t>• Вырос </a:t>
            </a:r>
            <a:r>
              <a:rPr lang="ru-RU" dirty="0"/>
              <a:t>уровень мотивации учащихся к учёбе, всем ребятам нравиться учиться</a:t>
            </a:r>
          </a:p>
          <a:p>
            <a:r>
              <a:rPr lang="ru-RU" dirty="0" smtClean="0"/>
              <a:t>• Активность </a:t>
            </a:r>
            <a:r>
              <a:rPr lang="ru-RU" dirty="0"/>
              <a:t>класса высокая уже на протяжении 3-х лет.</a:t>
            </a:r>
          </a:p>
          <a:p>
            <a:r>
              <a:rPr lang="ru-RU" dirty="0" smtClean="0"/>
              <a:t>• Пять   </a:t>
            </a:r>
            <a:r>
              <a:rPr lang="ru-RU" dirty="0"/>
              <a:t>человек  из класса имеют награды, благодарности, грамоты, дипломы.</a:t>
            </a:r>
          </a:p>
          <a:p>
            <a:r>
              <a:rPr lang="ru-RU" dirty="0" smtClean="0"/>
              <a:t>• Все </a:t>
            </a:r>
            <a:r>
              <a:rPr lang="ru-RU" dirty="0"/>
              <a:t>родители довольны жизнедеятельностью и делами класса и школы.</a:t>
            </a:r>
          </a:p>
        </p:txBody>
      </p:sp>
    </p:spTree>
    <p:extLst>
      <p:ext uri="{BB962C8B-B14F-4D97-AF65-F5344CB8AC3E}">
        <p14:creationId xmlns:p14="http://schemas.microsoft.com/office/powerpoint/2010/main" xmlns="" val="304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59.radikal.ru/i166/1101/b9/cfae3f6c309d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51520" y="404664"/>
            <a:ext cx="8712968" cy="36933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Общие выводы и перспективы развития на будущий учебный год</a:t>
            </a:r>
            <a:endParaRPr lang="ru-RU" b="1" dirty="0">
              <a:solidFill>
                <a:srgbClr val="0000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0420"/>
            <a:ext cx="8352928" cy="522090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85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nachalo4ka.ru/wp-content/uploads/2014/04/e%60kologiya-shablon-3.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23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764704"/>
            <a:ext cx="8568952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 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КЛАССА В ВИДЕ СТАТОТЧЁТА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( в сравнении с прошлым годом)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19018823"/>
              </p:ext>
            </p:extLst>
          </p:nvPr>
        </p:nvGraphicFramePr>
        <p:xfrm>
          <a:off x="179520" y="1556792"/>
          <a:ext cx="8856981" cy="4586808"/>
        </p:xfrm>
        <a:graphic>
          <a:graphicData uri="http://schemas.openxmlformats.org/drawingml/2006/table">
            <a:tbl>
              <a:tblPr firstRow="1" bandRow="1">
                <a:solidFill>
                  <a:srgbClr val="FFCCFF"/>
                </a:solidFill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360032"/>
                <a:gridCol w="360040"/>
                <a:gridCol w="432048"/>
                <a:gridCol w="360040"/>
                <a:gridCol w="576064"/>
                <a:gridCol w="576064"/>
                <a:gridCol w="360040"/>
                <a:gridCol w="432048"/>
                <a:gridCol w="432048"/>
                <a:gridCol w="540067"/>
                <a:gridCol w="442849"/>
                <a:gridCol w="442849"/>
                <a:gridCol w="442849"/>
                <a:gridCol w="435642"/>
                <a:gridCol w="576064"/>
                <a:gridCol w="316841"/>
                <a:gridCol w="547255"/>
                <a:gridCol w="338443"/>
                <a:gridCol w="442849"/>
                <a:gridCol w="442849"/>
              </a:tblGrid>
              <a:tr h="360040">
                <a:tc gridSpan="10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</a:rPr>
                        <a:t>2015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</a:rPr>
                        <a:t> – 2016 учебный год</a:t>
                      </a:r>
                      <a:endParaRPr lang="ru-RU" sz="1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2016 – 2017 учебный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460">
                <a:tc rowSpan="2" grid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кол-во дет.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Группа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здоровья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Сост.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на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учёте</a:t>
                      </a:r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Опека</a:t>
                      </a:r>
                      <a:endParaRPr lang="ru-RU" sz="1400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инвалиды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Социальная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картина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</a:rPr>
                        <a:t> семей</a:t>
                      </a:r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 grid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кол-во дет.</a:t>
                      </a:r>
                      <a:endParaRPr lang="ru-RU" sz="1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Группа </a:t>
                      </a:r>
                    </a:p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здоровья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Сост.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на учёте</a:t>
                      </a:r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Опека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Инва-</a:t>
                      </a:r>
                    </a:p>
                    <a:p>
                      <a:r>
                        <a:rPr lang="ru-RU" sz="1000" dirty="0" smtClean="0">
                          <a:solidFill>
                            <a:srgbClr val="002060"/>
                          </a:solidFill>
                        </a:rPr>
                        <a:t>лиды</a:t>
                      </a:r>
                      <a:endParaRPr lang="ru-RU" sz="1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Социальная</a:t>
                      </a:r>
                    </a:p>
                    <a:p>
                      <a:r>
                        <a:rPr lang="ru-RU" sz="1100" dirty="0" smtClean="0">
                          <a:solidFill>
                            <a:srgbClr val="002060"/>
                          </a:solidFill>
                        </a:rPr>
                        <a:t>картина</a:t>
                      </a:r>
                      <a:r>
                        <a:rPr lang="ru-RU" sz="1100" baseline="0" dirty="0" smtClean="0">
                          <a:solidFill>
                            <a:srgbClr val="002060"/>
                          </a:solidFill>
                        </a:rPr>
                        <a:t> семей</a:t>
                      </a:r>
                      <a:endParaRPr lang="ru-RU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79928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2060"/>
                          </a:solidFill>
                        </a:rPr>
                        <a:t>неполные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FrankRuehl" panose="020E0503060101010101" pitchFamily="34" charset="-79"/>
                        </a:rPr>
                        <a:t>малообеспеченные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FrankRuehl" panose="020E0503060101010101" pitchFamily="34" charset="-79"/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</a:rPr>
                        <a:t>многодетные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2060"/>
                          </a:solidFill>
                        </a:rPr>
                        <a:t>неполные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FrankRuehl" panose="020E0503060101010101" pitchFamily="34" charset="-79"/>
                        </a:rPr>
                        <a:t>малообеспеченные</a:t>
                      </a:r>
                      <a:endParaRPr lang="ru-RU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FrankRuehl" panose="020E0503060101010101" pitchFamily="34" charset="-79"/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002060"/>
                          </a:solidFill>
                        </a:rPr>
                        <a:t>многодетные</a:t>
                      </a:r>
                      <a:endParaRPr lang="ru-RU" sz="12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880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III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IV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rgbClr val="002060"/>
                          </a:solidFill>
                        </a:rPr>
                        <a:t>нет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нет</a:t>
                      </a: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III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IV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2060"/>
                          </a:solidFill>
                        </a:rPr>
                        <a:t>нет</a:t>
                      </a:r>
                      <a:endParaRPr lang="ru-RU" sz="1400" b="0" dirty="0">
                        <a:solidFill>
                          <a:srgbClr val="002060"/>
                        </a:solidFill>
                      </a:endParaRPr>
                    </a:p>
                  </a:txBody>
                  <a:tcPr vert="wordArtVert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м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д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37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6</a:t>
                      </a:r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073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encrypted-tbn0.gstatic.com/images?q=tbn:ANd9GcQTOns2cTTNt7Eyu2mg3Bi-BdV0QZ2vDoAdZWVX2RLi00jNAZPBZw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9512" y="14285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cs typeface="Aharoni" panose="02010803020104030203" pitchFamily="2" charset="-79"/>
              </a:rPr>
              <a:t>        </a:t>
            </a:r>
            <a:r>
              <a:rPr lang="ru-RU" sz="2000" b="1" dirty="0" smtClean="0">
                <a:solidFill>
                  <a:srgbClr val="533F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и формы работы с классом в учебном году</a:t>
            </a:r>
            <a:r>
              <a:rPr lang="ru-RU" sz="2400" b="1" dirty="0" smtClean="0">
                <a:solidFill>
                  <a:srgbClr val="533F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rgbClr val="533FE9"/>
                </a:solidFill>
                <a:cs typeface="Aharoni" panose="02010803020104030203" pitchFamily="2" charset="-79"/>
              </a:rPr>
              <a:t>Используемые технологии</a:t>
            </a:r>
            <a:endParaRPr lang="ru-RU" sz="2400" b="1" dirty="0">
              <a:solidFill>
                <a:srgbClr val="533FE9"/>
              </a:solidFill>
              <a:cs typeface="Aharoni" panose="02010803020104030203" pitchFamily="2" charset="-79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13583564"/>
              </p:ext>
            </p:extLst>
          </p:nvPr>
        </p:nvGraphicFramePr>
        <p:xfrm>
          <a:off x="179512" y="926134"/>
          <a:ext cx="8784976" cy="576072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2000" endA="300" endPos="35000" dir="5400000" sy="-100000" algn="bl" rotWithShape="0"/>
                </a:effectLst>
                <a:tableStyleId>{5C22544A-7EE6-4342-B048-85BDC9FD1C3A}</a:tableStyleId>
              </a:tblPr>
              <a:tblGrid>
                <a:gridCol w="2736304"/>
                <a:gridCol w="2931424"/>
                <a:gridCol w="3117248"/>
              </a:tblGrid>
              <a:tr h="32558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>
                            <a:glow rad="1397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НАПРАВЛЕНИЯ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effectLst>
                            <a:glow rad="1397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 </a:t>
                      </a:r>
                      <a:endParaRPr lang="ru-RU" sz="1600" dirty="0">
                        <a:solidFill>
                          <a:srgbClr val="FFFF00"/>
                        </a:solidFill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glow rad="1397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  <a:uLnTx/>
                          <a:uFillTx/>
                          <a:latin typeface="+mn-lt"/>
                        </a:rPr>
                        <a:t>ФОРМЫ РАБОТЫ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rgbClr val="FFFF00"/>
                          </a:solidFill>
                          <a:effectLst>
                            <a:glow rad="1397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ИСПОЛЬЗУЕМЫЕ</a:t>
                      </a:r>
                      <a:r>
                        <a:rPr lang="ru-RU" sz="1600" baseline="0" dirty="0" smtClean="0">
                          <a:solidFill>
                            <a:srgbClr val="FFFF00"/>
                          </a:solidFill>
                          <a:effectLst>
                            <a:glow rad="139700">
                              <a:schemeClr val="accent4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 ТЕХНОЛОГИИ</a:t>
                      </a:r>
                      <a:endParaRPr lang="ru-RU" sz="1600" dirty="0">
                        <a:solidFill>
                          <a:srgbClr val="FFFF00"/>
                        </a:solidFill>
                        <a:effectLst>
                          <a:glow rad="139700">
                            <a:schemeClr val="accent4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15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ОБЩЕКУЛЬТУРНОЕ.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Курс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</a:rPr>
                        <a:t> « Я и мир вокруг меня»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5"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ТЕМАТИЧЕСКИЕ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 ЗАНЯТИЯ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КТД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ВСТРЕЧИ С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ИНТЕРЕСНЫМИ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 ЛЮДЬМИ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ВИРТУАЛЬНЫЕ ПУТЕШЕСТВИЯ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ЭКСКУРСИИ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ТРУДОВЫЕ ДЕСАНТЫ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ТВОРЧЕСКИЕ МАСТЕРСКИЕ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ВИРТУАЛЬНЫЕ ЭКСКУРСИИ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СПОРТИВНЫЕ СОРЕВНОВАНИЯ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ПОДВИЖНЫЕ ИГРЫ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КВЕСТЫ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ЭСТАФЕТЫ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ТРЕНИНГИ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КОНКУРСЫ ТВОРЧЕСТВА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КОРРЕКЦИОННЫЕ ЗАНЯТИЯ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ИГРЫ – ЗАНЯТИЯ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ИНТЕРАКТИВНЫЕ ИГРЫ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ДЕЛОВЫЕ ИГРЫ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УСТНЫЕ ЖУРНАЛЫ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ВИКТОРИНЫ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БЕСЕДЫ-ДИАЛОГИ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ВОСПИТАТЕЛЬСКИЕ ЧАСЫ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ПРЕЗЕНТАЦИИ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ИГРОВЫЕ ПРОГРАММЫ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СОЖЕТНО- РОЛЕВЫЕ ИГРЫ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ПРОСМОТР  ФИЛЬМОВ, РОЛИКОВ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</a:rPr>
                        <a:t>ПРАЗДНИКИ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None/>
                      </a:pPr>
                      <a:endParaRPr lang="ru-RU" sz="12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5">
                  <a:txBody>
                    <a:bodyPr/>
                    <a:lstStyle/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ИГРОВЫЕ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ШОУ – ТЕХНОЛОГИИ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ИЗОТЕРАПИЯ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ВОСПИТАТЕЛЬНЫЕ ТЕХНОЛОГИИ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ИНФОРМАЦИОННО-КОММУНИКАТИВНЫЕ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ЗДОРОВЬЕСБЕРЕГАЮЩИЕ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ТЕХНОЛОГИЯ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 КТД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ТЕХНОЛОГИИ ИНТЕРАКТИВНОГО ОБУЧЕНИЯ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</a:rPr>
                        <a:t>ПРОЕКТНАЯ  ДЕЯТЕЛЬНОСТЬ</a:t>
                      </a:r>
                      <a:endParaRPr lang="ru-RU" sz="1400" b="1" dirty="0" smtClean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3EE8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15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СОЦИАЛЬНОЕ. Курс 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«Дорога дружбы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</a:rPr>
                        <a:t> и доброты»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359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СПОРТИВНО – 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ОЗДОРОВИТЕЛЬНОЕ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Курс « Здоровье тела и духа»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3594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ОБЩЕИНТЕЛЛЕКТУАЛЬНОЕ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Курс « Красота – страшная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</a:rPr>
                        <a:t> сила»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142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002060"/>
                          </a:solidFill>
                        </a:rPr>
                        <a:t>ДУХОВНО –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НРАВСТВЕННОЕ</a:t>
                      </a:r>
                    </a:p>
                    <a:p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Курс « Я –</a:t>
                      </a:r>
                      <a:r>
                        <a:rPr lang="ru-RU" sz="1600" b="1" kern="1200" baseline="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гражданин своей страны»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183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evershkola12.ucoz.ru/_ld/1/560314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316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560840" cy="46166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533FE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ОБЩЕКУЛЬТУРНОЕ НАПРАВЛЕНИЕ</a:t>
            </a:r>
            <a:endParaRPr lang="ru-RU" sz="24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533FE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F:\музей\117___02\IMG_2589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3560">
            <a:off x="501125" y="1131059"/>
            <a:ext cx="3249187" cy="240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музей\117___02\IMG_2599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83906">
            <a:off x="5848184" y="1065526"/>
            <a:ext cx="2870905" cy="23868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31840" y="804405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</a:rPr>
              <a:t>       Экскурсия в городской краеведческий музей</a:t>
            </a:r>
            <a:endParaRPr lang="ru-RU" b="1" dirty="0">
              <a:solidFill>
                <a:srgbClr val="990033"/>
              </a:solidFill>
            </a:endParaRPr>
          </a:p>
        </p:txBody>
      </p:sp>
      <p:pic>
        <p:nvPicPr>
          <p:cNvPr id="7" name="Рисунок 6" descr="F:\музей\117___02\IMG_2605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25479">
            <a:off x="609422" y="3830770"/>
            <a:ext cx="3231491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музей\117___02\IMG_2619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80445"/>
            <a:ext cx="2520280" cy="2104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F:\музей\117___02\IMG_2614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64192">
            <a:off x="3213780" y="3855112"/>
            <a:ext cx="2871923" cy="248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F:\музей\117___02\IMG_2594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24366">
            <a:off x="5849380" y="3660631"/>
            <a:ext cx="2940170" cy="22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761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1911</Words>
  <Application>Microsoft Office PowerPoint</Application>
  <PresentationFormat>Экран (4:3)</PresentationFormat>
  <Paragraphs>513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xXx</dc:creator>
  <cp:lastModifiedBy>User23</cp:lastModifiedBy>
  <cp:revision>257</cp:revision>
  <dcterms:created xsi:type="dcterms:W3CDTF">2017-04-30T14:05:07Z</dcterms:created>
  <dcterms:modified xsi:type="dcterms:W3CDTF">2017-06-22T21:23:02Z</dcterms:modified>
</cp:coreProperties>
</file>