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9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4900"/>
    <a:srgbClr val="AC187B"/>
    <a:srgbClr val="542939"/>
    <a:srgbClr val="B54D51"/>
    <a:srgbClr val="98124D"/>
    <a:srgbClr val="853E5B"/>
    <a:srgbClr val="613125"/>
    <a:srgbClr val="C6247A"/>
    <a:srgbClr val="0D8697"/>
    <a:srgbClr val="C523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>
        <p:scale>
          <a:sx n="80" d="100"/>
          <a:sy n="80" d="100"/>
        </p:scale>
        <p:origin x="-774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20.06.2021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1"/>
          <a:stretch/>
        </p:blipFill>
        <p:spPr>
          <a:xfrm>
            <a:off x="142503" y="118753"/>
            <a:ext cx="885899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04956" y="850905"/>
            <a:ext cx="67340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Край в котором я живу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78556" y="2608568"/>
            <a:ext cx="3458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Проект духовно-нравственного</a:t>
            </a:r>
          </a:p>
          <a:p>
            <a:pPr algn="ctr"/>
            <a:r>
              <a:rPr lang="ru-RU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воспитания 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19373" y="0"/>
            <a:ext cx="4905251" cy="869908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ГБОУ ЛО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Сланцевская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школа- интернат»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1" y="2420565"/>
            <a:ext cx="3588018" cy="28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714504" y="3918857"/>
            <a:ext cx="3622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Руководитель проекта</a:t>
            </a:r>
          </a:p>
          <a:p>
            <a:pPr algn="r"/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Бикмухаметова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Е.С. воспитатель</a:t>
            </a:r>
          </a:p>
          <a:p>
            <a:pPr algn="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Участники проекта: </a:t>
            </a:r>
          </a:p>
          <a:p>
            <a:pPr algn="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Обучающиеся  3 класса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00104" y="5712031"/>
            <a:ext cx="2125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2020-2021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уч.год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58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650" y="1076528"/>
            <a:ext cx="34557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7D2CB46-29C5-4298-AD0F-47C3F0645158}"/>
              </a:ext>
            </a:extLst>
          </p:cNvPr>
          <p:cNvSpPr txBox="1"/>
          <p:nvPr/>
        </p:nvSpPr>
        <p:spPr>
          <a:xfrm>
            <a:off x="2524746" y="743470"/>
            <a:ext cx="4032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Продолжаем побеждать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C1F72DB-1A99-46ED-887D-1B26B00229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1681">
            <a:off x="1095977" y="1657966"/>
            <a:ext cx="2094124" cy="28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0C340F2-36D6-4D7F-A834-FA43AEECC7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994">
            <a:off x="5970629" y="1421587"/>
            <a:ext cx="2172658" cy="298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40E25D5-5EB0-45B4-A5B6-525154C26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87" y="2450373"/>
            <a:ext cx="2460586" cy="33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7295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58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650" y="1076528"/>
            <a:ext cx="34557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7D2CB46-29C5-4298-AD0F-47C3F0645158}"/>
              </a:ext>
            </a:extLst>
          </p:cNvPr>
          <p:cNvSpPr txBox="1"/>
          <p:nvPr/>
        </p:nvSpPr>
        <p:spPr>
          <a:xfrm>
            <a:off x="2524746" y="743470"/>
            <a:ext cx="4032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Новый год к нам мчится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81DF31A-05A5-423C-AE93-4252CB0D2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15" y="2838530"/>
            <a:ext cx="4368000" cy="32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CE5AD22-39EB-47E8-A662-CC30202A6B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5" y="1755000"/>
            <a:ext cx="2511000" cy="33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2208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6"/>
          <a:stretch/>
        </p:blipFill>
        <p:spPr>
          <a:xfrm>
            <a:off x="118754" y="0"/>
            <a:ext cx="883524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650" y="1076528"/>
            <a:ext cx="34557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7D2CB46-29C5-4298-AD0F-47C3F0645158}"/>
              </a:ext>
            </a:extLst>
          </p:cNvPr>
          <p:cNvSpPr txBox="1"/>
          <p:nvPr/>
        </p:nvSpPr>
        <p:spPr>
          <a:xfrm>
            <a:off x="2618508" y="-16440"/>
            <a:ext cx="4032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«Зимушка-зима в гостях у Снеговика»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D932E90-891D-4D5D-9B08-29B9B9FC7080}"/>
              </a:ext>
            </a:extLst>
          </p:cNvPr>
          <p:cNvSpPr txBox="1"/>
          <p:nvPr/>
        </p:nvSpPr>
        <p:spPr>
          <a:xfrm>
            <a:off x="788274" y="982354"/>
            <a:ext cx="3193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98124D"/>
                </a:solidFill>
                <a:latin typeface="Monotype Corsiva" pitchFamily="66" charset="0"/>
              </a:rPr>
              <a:t>Викторина.</a:t>
            </a:r>
          </a:p>
          <a:p>
            <a:pPr algn="ctr"/>
            <a:r>
              <a:rPr lang="ru-RU" sz="2400" dirty="0" smtClean="0">
                <a:solidFill>
                  <a:srgbClr val="98124D"/>
                </a:solidFill>
                <a:latin typeface="Monotype Corsiva" pitchFamily="66" charset="0"/>
              </a:rPr>
              <a:t>А давайте узнаем, когда же появился Снеговик.</a:t>
            </a:r>
            <a:endParaRPr lang="ru-RU" sz="2400" dirty="0">
              <a:solidFill>
                <a:srgbClr val="98124D"/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1060778"/>
            <a:ext cx="23285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98124D"/>
                </a:solidFill>
                <a:latin typeface="Monotype Corsiva" pitchFamily="66" charset="0"/>
              </a:rPr>
              <a:t>Обучающиеся класса с большим интересов разгадывали, слушали про то, когда возник Снеговик.</a:t>
            </a:r>
            <a:endParaRPr lang="ru-RU" sz="2000" dirty="0">
              <a:solidFill>
                <a:srgbClr val="98124D"/>
              </a:solidFill>
              <a:latin typeface="Monotype Corsiva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" t="22104" r="8063"/>
          <a:stretch/>
        </p:blipFill>
        <p:spPr>
          <a:xfrm>
            <a:off x="1621377" y="2364606"/>
            <a:ext cx="5194300" cy="3477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2869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7"/>
          <a:stretch/>
        </p:blipFill>
        <p:spPr>
          <a:xfrm>
            <a:off x="222859" y="95002"/>
            <a:ext cx="882336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650" y="1076528"/>
            <a:ext cx="34557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7D2CB46-29C5-4298-AD0F-47C3F0645158}"/>
              </a:ext>
            </a:extLst>
          </p:cNvPr>
          <p:cNvSpPr txBox="1"/>
          <p:nvPr/>
        </p:nvSpPr>
        <p:spPr>
          <a:xfrm>
            <a:off x="2749136" y="95002"/>
            <a:ext cx="4032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«Зимушка-зима в гостях у Снеговика»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6" r="19286"/>
          <a:stretch/>
        </p:blipFill>
        <p:spPr>
          <a:xfrm>
            <a:off x="3716483" y="2515257"/>
            <a:ext cx="4874325" cy="36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6" r="13971"/>
          <a:stretch/>
        </p:blipFill>
        <p:spPr>
          <a:xfrm>
            <a:off x="994144" y="1127665"/>
            <a:ext cx="3509984" cy="2263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421085" y="1058005"/>
            <a:ext cx="3698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98124D"/>
                </a:solidFill>
                <a:latin typeface="Monotype Corsiva" pitchFamily="66" charset="0"/>
              </a:rPr>
              <a:t>Завершая викторину, провели мастер-класс по созданию Снеговика из носка с крупой.</a:t>
            </a:r>
            <a:endParaRPr lang="ru-RU" sz="2400" dirty="0">
              <a:solidFill>
                <a:srgbClr val="98124D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060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166255" y="95002"/>
            <a:ext cx="87639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650" y="1076528"/>
            <a:ext cx="34557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7D2CB46-29C5-4298-AD0F-47C3F0645158}"/>
              </a:ext>
            </a:extLst>
          </p:cNvPr>
          <p:cNvSpPr txBox="1"/>
          <p:nvPr/>
        </p:nvSpPr>
        <p:spPr>
          <a:xfrm>
            <a:off x="1861457" y="522169"/>
            <a:ext cx="4969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54D5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«День снятия блокады Ленинграда»</a:t>
            </a:r>
            <a:endParaRPr kumimoji="0" lang="ru-RU" sz="32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B54D5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42"/>
          <a:stretch/>
        </p:blipFill>
        <p:spPr>
          <a:xfrm>
            <a:off x="4755325" y="1935676"/>
            <a:ext cx="3726000" cy="4255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1"/>
          <a:stretch/>
        </p:blipFill>
        <p:spPr>
          <a:xfrm>
            <a:off x="930573" y="3005671"/>
            <a:ext cx="3824752" cy="24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021278" y="1476638"/>
            <a:ext cx="37340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542939"/>
                </a:solidFill>
                <a:latin typeface="Monotype Corsiva" pitchFamily="66" charset="0"/>
              </a:rPr>
              <a:t>В день снятия блокады Ленинграда.</a:t>
            </a:r>
          </a:p>
          <a:p>
            <a:pPr algn="ctr"/>
            <a:r>
              <a:rPr lang="ru-RU" sz="2000" dirty="0" smtClean="0">
                <a:solidFill>
                  <a:srgbClr val="542939"/>
                </a:solidFill>
                <a:latin typeface="Monotype Corsiva" pitchFamily="66" charset="0"/>
              </a:rPr>
              <a:t>Прошло внеклассное занятие.</a:t>
            </a:r>
          </a:p>
          <a:p>
            <a:pPr algn="ctr"/>
            <a:r>
              <a:rPr lang="ru-RU" sz="2000" dirty="0" smtClean="0">
                <a:solidFill>
                  <a:srgbClr val="542939"/>
                </a:solidFill>
                <a:latin typeface="Monotype Corsiva" pitchFamily="66" charset="0"/>
              </a:rPr>
              <a:t>Где ребята узнали, как было трудно в те самые дни, как доставалось мало хлеба и не было еды.</a:t>
            </a:r>
            <a:endParaRPr lang="ru-RU" sz="2000" dirty="0">
              <a:solidFill>
                <a:srgbClr val="542939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045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166255" y="95002"/>
            <a:ext cx="87639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650" y="1076528"/>
            <a:ext cx="34557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7D2CB46-29C5-4298-AD0F-47C3F0645158}"/>
              </a:ext>
            </a:extLst>
          </p:cNvPr>
          <p:cNvSpPr txBox="1"/>
          <p:nvPr/>
        </p:nvSpPr>
        <p:spPr>
          <a:xfrm>
            <a:off x="1861457" y="589056"/>
            <a:ext cx="4969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54D5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«День снятия блокады Ленинграда»</a:t>
            </a:r>
            <a:endParaRPr kumimoji="0" lang="ru-RU" sz="36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B54D5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69" y="1983179"/>
            <a:ext cx="5280000" cy="4173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116281" y="2149434"/>
            <a:ext cx="1923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542939"/>
                </a:solidFill>
                <a:latin typeface="Monotype Corsiva" pitchFamily="66" charset="0"/>
              </a:rPr>
              <a:t>Ребята раскрашивают </a:t>
            </a:r>
            <a:r>
              <a:rPr lang="ru-RU" sz="2400" dirty="0" err="1" smtClean="0">
                <a:solidFill>
                  <a:srgbClr val="542939"/>
                </a:solidFill>
                <a:latin typeface="Monotype Corsiva" pitchFamily="66" charset="0"/>
              </a:rPr>
              <a:t>гвоздички</a:t>
            </a:r>
            <a:r>
              <a:rPr lang="ru-RU" sz="2400" dirty="0" smtClean="0">
                <a:solidFill>
                  <a:srgbClr val="542939"/>
                </a:solidFill>
                <a:latin typeface="Monotype Corsiva" pitchFamily="66" charset="0"/>
              </a:rPr>
              <a:t>.</a:t>
            </a:r>
          </a:p>
          <a:p>
            <a:pPr algn="ctr"/>
            <a:endParaRPr lang="ru-RU" sz="2400" dirty="0">
              <a:solidFill>
                <a:srgbClr val="542939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162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166255" y="95002"/>
            <a:ext cx="87639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650" y="1076528"/>
            <a:ext cx="34557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7D2CB46-29C5-4298-AD0F-47C3F0645158}"/>
              </a:ext>
            </a:extLst>
          </p:cNvPr>
          <p:cNvSpPr txBox="1"/>
          <p:nvPr/>
        </p:nvSpPr>
        <p:spPr>
          <a:xfrm>
            <a:off x="1861457" y="589056"/>
            <a:ext cx="4969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54D5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«День снятия блокады Ленинграда»</a:t>
            </a:r>
            <a:endParaRPr kumimoji="0" lang="ru-RU" sz="36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B54D5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652" y="2149434"/>
            <a:ext cx="22681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542939"/>
                </a:solidFill>
                <a:latin typeface="Monotype Corsiva" pitchFamily="66" charset="0"/>
              </a:rPr>
              <a:t>В заключение мероприятия  минутой молчания дети почтили память погибших и нарисовали цветы.</a:t>
            </a:r>
          </a:p>
          <a:p>
            <a:endParaRPr lang="ru-RU" sz="2400" dirty="0">
              <a:solidFill>
                <a:srgbClr val="542939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34" y="2003141"/>
            <a:ext cx="5616000" cy="42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373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166255" y="95002"/>
            <a:ext cx="87639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650" y="1076528"/>
            <a:ext cx="34557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7D2CB46-29C5-4298-AD0F-47C3F0645158}"/>
              </a:ext>
            </a:extLst>
          </p:cNvPr>
          <p:cNvSpPr txBox="1"/>
          <p:nvPr/>
        </p:nvSpPr>
        <p:spPr>
          <a:xfrm>
            <a:off x="1861457" y="589056"/>
            <a:ext cx="4969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54D5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«День снятия блокады Ленинграда»</a:t>
            </a:r>
            <a:endParaRPr kumimoji="0" lang="ru-RU" sz="36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B54D5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210" y="1670632"/>
            <a:ext cx="5808000" cy="43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8976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166255" y="95002"/>
            <a:ext cx="87639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650" y="1076528"/>
            <a:ext cx="34557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7D2CB46-29C5-4298-AD0F-47C3F0645158}"/>
              </a:ext>
            </a:extLst>
          </p:cNvPr>
          <p:cNvSpPr txBox="1"/>
          <p:nvPr/>
        </p:nvSpPr>
        <p:spPr>
          <a:xfrm>
            <a:off x="1861457" y="589056"/>
            <a:ext cx="4969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54D5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Наше творчество</a:t>
            </a:r>
            <a:endParaRPr kumimoji="0" lang="ru-RU" sz="36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B54D5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8"/>
          <a:stretch/>
        </p:blipFill>
        <p:spPr>
          <a:xfrm>
            <a:off x="4385984" y="2588822"/>
            <a:ext cx="3962369" cy="34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984" y="1413567"/>
            <a:ext cx="2921000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48250" y="1285652"/>
            <a:ext cx="3800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542939"/>
                </a:solidFill>
                <a:latin typeface="Monotype Corsiva" pitchFamily="66" charset="0"/>
              </a:rPr>
              <a:t>О пользе детского творчества можно говорить много. Это не только свобода для фантазии, но и еще удовольствие.</a:t>
            </a:r>
            <a:endParaRPr lang="ru-RU" sz="2000" dirty="0">
              <a:solidFill>
                <a:srgbClr val="542939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277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166255" y="95002"/>
            <a:ext cx="87639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650" y="1076528"/>
            <a:ext cx="34557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7D2CB46-29C5-4298-AD0F-47C3F0645158}"/>
              </a:ext>
            </a:extLst>
          </p:cNvPr>
          <p:cNvSpPr txBox="1"/>
          <p:nvPr/>
        </p:nvSpPr>
        <p:spPr>
          <a:xfrm>
            <a:off x="5103281" y="969067"/>
            <a:ext cx="3458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54D5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Наше творчество</a:t>
            </a:r>
            <a:endParaRPr kumimoji="0" lang="ru-RU" sz="36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B54D5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2" b="2446"/>
          <a:stretch/>
        </p:blipFill>
        <p:spPr>
          <a:xfrm rot="16200000">
            <a:off x="5399595" y="3049285"/>
            <a:ext cx="2863373" cy="34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51" y="973777"/>
            <a:ext cx="4292600" cy="349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489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5"/>
          <a:stretch/>
        </p:blipFill>
        <p:spPr>
          <a:xfrm>
            <a:off x="174222" y="83127"/>
            <a:ext cx="880743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13665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AC187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Цель: 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Формирование уважительного отношения к месту проживания,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расширить знания обучающихся о самом себе, дополнить знания об истории и культуре родного края, углубить знания учащихся о природе.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0651" y="2826328"/>
            <a:ext cx="7374575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AC187B"/>
                </a:solidFill>
                <a:latin typeface="Times New Roman"/>
                <a:ea typeface="Calibri"/>
                <a:cs typeface="Times New Roman"/>
              </a:rPr>
              <a:t>Задачи:</a:t>
            </a:r>
            <a:endParaRPr lang="ru-RU" sz="1400" dirty="0">
              <a:solidFill>
                <a:srgbClr val="AC187B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воспитание у младших школьников любви к своей малой Родине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развитие познавательных интересов, интеллектуальных и творческих способностей младших школьников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Wingdings" pitchFamily="2" charset="2"/>
              <a:buChar char="Ø"/>
            </a:pP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воспитывать у детей гражданско-патриотические чувства любви к малой родине, уважительное отношение к историко-культурному наследию родного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3655593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166255" y="95002"/>
            <a:ext cx="87639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651" y="1215678"/>
            <a:ext cx="302152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Такую красоту из алмазной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мозайки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Андрей собрал </a:t>
            </a:r>
          </a:p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ля нашего заместителя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директора по ВР.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7"/>
          <a:stretch/>
        </p:blipFill>
        <p:spPr>
          <a:xfrm>
            <a:off x="3912178" y="1127665"/>
            <a:ext cx="4185000" cy="4879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0182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166255" y="95002"/>
            <a:ext cx="87639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650" y="1076528"/>
            <a:ext cx="34557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57357" y="1526552"/>
            <a:ext cx="2333500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Масленица наша, нет тебя краше!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3" y="954435"/>
            <a:ext cx="5424000" cy="40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6900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166255" y="95002"/>
            <a:ext cx="87639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650" y="1076528"/>
            <a:ext cx="34557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596" y="1669100"/>
            <a:ext cx="5040000" cy="37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878776" y="1237172"/>
            <a:ext cx="2885702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Русские народные забавы!</a:t>
            </a:r>
          </a:p>
          <a:p>
            <a:r>
              <a:rPr lang="ru-RU" b="1" spc="50" dirty="0" smtClean="0">
                <a:ln w="11430"/>
                <a:solidFill>
                  <a:srgbClr val="F94900"/>
                </a:solidFill>
                <a:latin typeface="Times New Roman" pitchFamily="18" charset="0"/>
                <a:cs typeface="Times New Roman" pitchFamily="18" charset="0"/>
              </a:rPr>
              <a:t>Имеют многовековую историю, они сохранились до наших дней из глубокой старины.</a:t>
            </a:r>
          </a:p>
          <a:p>
            <a:r>
              <a:rPr lang="ru-RU" b="1" spc="50" dirty="0" err="1" smtClean="0">
                <a:ln w="11430"/>
                <a:solidFill>
                  <a:srgbClr val="F94900"/>
                </a:solidFill>
                <a:latin typeface="Times New Roman" pitchFamily="18" charset="0"/>
                <a:cs typeface="Times New Roman" pitchFamily="18" charset="0"/>
              </a:rPr>
              <a:t>Весилимся</a:t>
            </a:r>
            <a:r>
              <a:rPr lang="ru-RU" b="1" spc="50" dirty="0" smtClean="0">
                <a:ln w="11430"/>
                <a:solidFill>
                  <a:srgbClr val="F94900"/>
                </a:solidFill>
                <a:latin typeface="Times New Roman" pitchFamily="18" charset="0"/>
                <a:cs typeface="Times New Roman" pitchFamily="18" charset="0"/>
              </a:rPr>
              <a:t> и играем в </a:t>
            </a:r>
          </a:p>
          <a:p>
            <a:r>
              <a:rPr lang="ru-RU" b="1" spc="50" dirty="0" smtClean="0">
                <a:ln w="11430"/>
                <a:solidFill>
                  <a:srgbClr val="F94900"/>
                </a:solidFill>
                <a:latin typeface="Times New Roman" pitchFamily="18" charset="0"/>
                <a:cs typeface="Times New Roman" pitchFamily="18" charset="0"/>
              </a:rPr>
              <a:t>«перетягивание каната»</a:t>
            </a:r>
          </a:p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227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166255" y="95002"/>
            <a:ext cx="87639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650" y="1076528"/>
            <a:ext cx="34557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62007" y="742945"/>
            <a:ext cx="3348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День Космонавтки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67" y="2427189"/>
            <a:ext cx="4992000" cy="37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985652" y="1276583"/>
            <a:ext cx="25947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 дню Космонавтики, прошло не только внеклассное занятие, но и окунулись в космическое творчество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33995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166255" y="95002"/>
            <a:ext cx="87639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650" y="1076528"/>
            <a:ext cx="34557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50" y="973777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009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166255" y="95002"/>
            <a:ext cx="87639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650" y="1076528"/>
            <a:ext cx="34557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15688" y="784140"/>
            <a:ext cx="4904509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Профилактика дорожно- транспортного травматизма обучающихся.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48" y="1688002"/>
            <a:ext cx="6494187" cy="36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93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166255" y="95002"/>
            <a:ext cx="87639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650" y="1076528"/>
            <a:ext cx="34557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09" y="1127665"/>
            <a:ext cx="3105000" cy="41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3" b="14879"/>
          <a:stretch/>
        </p:blipFill>
        <p:spPr>
          <a:xfrm>
            <a:off x="3927776" y="2790702"/>
            <a:ext cx="4684793" cy="31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346369" y="1127665"/>
            <a:ext cx="4001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Прогулка с пользой для здоровья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34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166255" y="95002"/>
            <a:ext cx="87639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650" y="1076528"/>
            <a:ext cx="34557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69" y="949091"/>
            <a:ext cx="3294000" cy="43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250" y="1281554"/>
            <a:ext cx="351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0456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166255" y="95002"/>
            <a:ext cx="87639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651" y="1076528"/>
            <a:ext cx="2268186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Наш дружный огонёк. </a:t>
            </a: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 честь завершения учебного года.</a:t>
            </a:r>
          </a:p>
          <a:p>
            <a:pPr algn="ctr"/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Урраа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каникулы!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71" y="2031083"/>
            <a:ext cx="5424000" cy="40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481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166255" y="95002"/>
            <a:ext cx="87639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8780" y="862772"/>
            <a:ext cx="2802575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Игра крокодил.</a:t>
            </a:r>
          </a:p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Давайте отгадаем, что нам хочет показать Сергей.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340" y="2185060"/>
            <a:ext cx="4896000" cy="36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7767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95844" y="939101"/>
            <a:ext cx="263795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668653"/>
              </p:ext>
            </p:extLst>
          </p:nvPr>
        </p:nvGraphicFramePr>
        <p:xfrm>
          <a:off x="23751" y="106880"/>
          <a:ext cx="9037122" cy="741019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131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213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025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000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757546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Этапы проекта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этап – подготовительный: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buFont typeface="Symbol"/>
                        <a:buNone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-Проанализировать знания детей и родителей по теме проекта.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buFont typeface="Symbol"/>
                        <a:buNone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-Сформулировать проблему, определить цель и задачи.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buFont typeface="Symbol"/>
                        <a:buNone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-Выработать план деятельности по достижению цели. 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buFont typeface="Symbol"/>
                        <a:buNone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-Подбор литературы, наглядного, дидактического материала.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buFont typeface="Symbol"/>
                        <a:buNone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-Развивать потребность у детей и родителей к совместному получению знаний.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u="sng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этап– основной  - реализация проекта: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-Проанализировать знания детей и родителей по теме проекта.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-Вовлечение обучающихся и родителей в процесс активного  получения знаний о  родном крае;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-Развитие познавательной  активности, любознательности в процессе  исследовательской деятельности.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этап – заключительный -подведение итогов: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-Фото отчет.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-Презентация проекта « Край в котором я живу»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2788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Формы и методы работы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Изучение истории и культуры родного края.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Классные часы.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-Мероприятия, посвящённые важным историческим датам; деловые игры и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круглые столы; классные часы, беседы, диспуты, викторины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Праздники и утренники 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Участие в конкурсах  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Экскурсии в музей  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Сочинения и диспуты  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Уроки гражданственности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Презентации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-Экскурсии, походы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5135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Ожидаемые личностные результаты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Повышение уровня воспитанности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-Стремление к духовному обогащению и развитию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-Сохранение и развитие чувства гордости за историю родного края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-Формирование позиций гражданина-патриота России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-Стремление к защите Отечества	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Чувство патриотизма, гуманизма и толерантности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-Гуманистическое отношение к окружающему миру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-Оформление школьных газет, информационных бюллетеней патриотической направленности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-Уважение к родителям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-Участие в ежегодных школьных проектах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51102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166255" y="95002"/>
            <a:ext cx="87639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650" y="1076528"/>
            <a:ext cx="34557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36" y="724394"/>
            <a:ext cx="6912000" cy="51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4237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5"/>
          <a:stretch/>
        </p:blipFill>
        <p:spPr>
          <a:xfrm>
            <a:off x="110939" y="106878"/>
            <a:ext cx="886680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" t="4245" r="13532" b="8408"/>
          <a:stretch/>
        </p:blipFill>
        <p:spPr>
          <a:xfrm>
            <a:off x="3811969" y="1699878"/>
            <a:ext cx="4637352" cy="38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90650" y="1076528"/>
            <a:ext cx="3455719" cy="44012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Люблю тебя , мой край родной,</a:t>
            </a:r>
          </a:p>
          <a:p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Люблю тебя до глубины души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Ведь ты один у нас такой,</a:t>
            </a:r>
          </a:p>
          <a:p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Находишься в глуши.</a:t>
            </a:r>
          </a:p>
          <a:p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Мне все здесь близко, все родное,</a:t>
            </a:r>
          </a:p>
          <a:p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здесь мой дом, мои друзья.</a:t>
            </a:r>
          </a:p>
          <a:p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Здесь все для сердца дорогое.</a:t>
            </a:r>
          </a:p>
          <a:p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Всё, без чего прожить нельзя.</a:t>
            </a:r>
          </a:p>
        </p:txBody>
      </p:sp>
    </p:spTree>
    <p:extLst>
      <p:ext uri="{BB962C8B-B14F-4D97-AF65-F5344CB8AC3E}">
        <p14:creationId xmlns:p14="http://schemas.microsoft.com/office/powerpoint/2010/main" val="369234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650" y="1076528"/>
            <a:ext cx="34557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7" t="25646" r="10455" b="18517"/>
          <a:stretch/>
        </p:blipFill>
        <p:spPr>
          <a:xfrm>
            <a:off x="783773" y="609920"/>
            <a:ext cx="4868882" cy="2693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4" t="21063" r="13209" b="13808"/>
          <a:stretch/>
        </p:blipFill>
        <p:spPr>
          <a:xfrm>
            <a:off x="3966359" y="3303480"/>
            <a:ext cx="4275116" cy="2907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985652" y="3598223"/>
            <a:ext cx="2501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C6247A"/>
                </a:solidFill>
                <a:latin typeface="Times New Roman" pitchFamily="18" charset="0"/>
                <a:cs typeface="Times New Roman" pitchFamily="18" charset="0"/>
              </a:rPr>
              <a:t>Прогулка в парке вдоль</a:t>
            </a:r>
          </a:p>
          <a:p>
            <a:pPr algn="ctr"/>
            <a:r>
              <a:rPr lang="ru-RU" dirty="0">
                <a:solidFill>
                  <a:srgbClr val="C6247A"/>
                </a:solidFill>
                <a:latin typeface="Times New Roman" pitchFamily="18" charset="0"/>
                <a:cs typeface="Times New Roman" pitchFamily="18" charset="0"/>
              </a:rPr>
              <a:t>реки Плюсса.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6247A"/>
                </a:solidFill>
                <a:latin typeface="Times New Roman" pitchFamily="18" charset="0"/>
                <a:cs typeface="Times New Roman" pitchFamily="18" charset="0"/>
              </a:rPr>
              <a:t>Плюсса-река</a:t>
            </a:r>
          </a:p>
          <a:p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Правый приток Нарвы и впадает в Нарвское водохранилище.</a:t>
            </a:r>
          </a:p>
          <a:p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Длина реки- 281 км.</a:t>
            </a:r>
          </a:p>
          <a:p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По берегам реки имеется множество древних археологических памятников, а также несколько православных храмов и часовен.</a:t>
            </a:r>
          </a:p>
        </p:txBody>
      </p:sp>
    </p:spTree>
    <p:extLst>
      <p:ext uri="{BB962C8B-B14F-4D97-AF65-F5344CB8AC3E}">
        <p14:creationId xmlns:p14="http://schemas.microsoft.com/office/powerpoint/2010/main" val="3392482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9424" y="721701"/>
            <a:ext cx="537952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Чем богата матушка природа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23723" r="8442"/>
          <a:stretch/>
        </p:blipFill>
        <p:spPr>
          <a:xfrm>
            <a:off x="890651" y="1413567"/>
            <a:ext cx="3100015" cy="39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8" r="4265"/>
          <a:stretch/>
        </p:blipFill>
        <p:spPr>
          <a:xfrm>
            <a:off x="4459185" y="2410692"/>
            <a:ext cx="3679798" cy="37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990665" y="1413567"/>
            <a:ext cx="4250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853E5B"/>
                </a:solidFill>
                <a:latin typeface="Times New Roman" pitchFamily="18" charset="0"/>
                <a:cs typeface="Times New Roman" pitchFamily="18" charset="0"/>
              </a:rPr>
              <a:t>Внеклассное занятие </a:t>
            </a:r>
          </a:p>
          <a:p>
            <a:pPr algn="ctr"/>
            <a:r>
              <a:rPr lang="ru-RU" b="1" dirty="0">
                <a:solidFill>
                  <a:srgbClr val="853E5B"/>
                </a:solidFill>
                <a:latin typeface="Times New Roman" pitchFamily="18" charset="0"/>
                <a:cs typeface="Times New Roman" pitchFamily="18" charset="0"/>
              </a:rPr>
              <a:t>«Грибы-грибочки» </a:t>
            </a:r>
          </a:p>
        </p:txBody>
      </p:sp>
    </p:spTree>
    <p:extLst>
      <p:ext uri="{BB962C8B-B14F-4D97-AF65-F5344CB8AC3E}">
        <p14:creationId xmlns:p14="http://schemas.microsoft.com/office/powerpoint/2010/main" val="346279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0" y="0"/>
            <a:ext cx="9111900" cy="6840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3462" y="969328"/>
            <a:ext cx="345571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Мастер класс ко дню Конституции России</a:t>
            </a:r>
          </a:p>
          <a:p>
            <a:pPr algn="ctr"/>
            <a:r>
              <a:rPr lang="ru-RU" sz="2000" b="1" dirty="0">
                <a:ln w="11430"/>
                <a:solidFill>
                  <a:srgbClr val="853E5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«Значок подарю тебе»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021" y="2236783"/>
            <a:ext cx="5040000" cy="37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8CB21EA-C5DC-4150-B423-A6CC6FB1D8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18" y="1413567"/>
            <a:ext cx="2403000" cy="32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845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4139" y="773722"/>
            <a:ext cx="431262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Неделя патриотического воспитания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C9D16F9-B167-4AA8-B3B9-956C57BAF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003" y="2667831"/>
            <a:ext cx="4512925" cy="32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92" y="1485000"/>
            <a:ext cx="2916000" cy="38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1955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0651" y="1060778"/>
            <a:ext cx="5379522" cy="3527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1478" y="773722"/>
            <a:ext cx="345571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Наши маленькие победы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2655" y="973777"/>
            <a:ext cx="2695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61312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C74B400-8601-4229-8EAA-B5B1831E10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4603">
            <a:off x="955693" y="2086171"/>
            <a:ext cx="2198822" cy="30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37126E6-5143-4BF2-8099-30EBEDFF44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147">
            <a:off x="5798770" y="1000550"/>
            <a:ext cx="2015594" cy="27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894E786-FEF1-4F4F-8C87-2C220CFA3F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8973" y="3351804"/>
            <a:ext cx="2355882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E8D575F-25D6-42EC-ADE1-5D3CDE1033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04" t="-1913" r="7096" b="5069"/>
          <a:stretch/>
        </p:blipFill>
        <p:spPr>
          <a:xfrm>
            <a:off x="3122129" y="1650644"/>
            <a:ext cx="1827858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91183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1035</TotalTime>
  <Words>659</Words>
  <Application>Microsoft Office PowerPoint</Application>
  <PresentationFormat>Экран (4:3)</PresentationFormat>
  <Paragraphs>138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ГБОУ ЛО «Сланцевская школа- интернат»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Олег</cp:lastModifiedBy>
  <cp:revision>128</cp:revision>
  <dcterms:created xsi:type="dcterms:W3CDTF">2013-11-19T05:52:05Z</dcterms:created>
  <dcterms:modified xsi:type="dcterms:W3CDTF">2021-06-20T07:30:51Z</dcterms:modified>
</cp:coreProperties>
</file>