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5" r:id="rId3"/>
    <p:sldId id="266" r:id="rId4"/>
    <p:sldId id="263" r:id="rId5"/>
    <p:sldId id="267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E3DA6-2358-477A-B3B5-9ED4A76F0CB5}" type="datetimeFigureOut">
              <a:rPr lang="ru-RU">
                <a:solidFill>
                  <a:prstClr val="black"/>
                </a:solidFill>
              </a:rPr>
              <a:pPr/>
              <a:t>06.02.2018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85ADF-72E8-4178-A5BC-CEE319FCA0A6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E3DA6-2358-477A-B3B5-9ED4A76F0CB5}" type="datetimeFigureOut">
              <a:rPr lang="ru-RU">
                <a:solidFill>
                  <a:prstClr val="black"/>
                </a:solidFill>
              </a:rPr>
              <a:pPr/>
              <a:t>06.02.2018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85ADF-72E8-4178-A5BC-CEE319FCA0A6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E3DA6-2358-477A-B3B5-9ED4A76F0CB5}" type="datetimeFigureOut">
              <a:rPr lang="ru-RU">
                <a:solidFill>
                  <a:prstClr val="black"/>
                </a:solidFill>
              </a:rPr>
              <a:pPr/>
              <a:t>06.02.2018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85ADF-72E8-4178-A5BC-CEE319FCA0A6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E3DA6-2358-477A-B3B5-9ED4A76F0CB5}" type="datetimeFigureOut">
              <a:rPr lang="ru-RU">
                <a:solidFill>
                  <a:prstClr val="black"/>
                </a:solidFill>
              </a:rPr>
              <a:pPr/>
              <a:t>06.02.2018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85ADF-72E8-4178-A5BC-CEE319FCA0A6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E3DA6-2358-477A-B3B5-9ED4A76F0CB5}" type="datetimeFigureOut">
              <a:rPr lang="ru-RU">
                <a:solidFill>
                  <a:prstClr val="black"/>
                </a:solidFill>
              </a:rPr>
              <a:pPr/>
              <a:t>06.02.2018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85ADF-72E8-4178-A5BC-CEE319FCA0A6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E3DA6-2358-477A-B3B5-9ED4A76F0CB5}" type="datetimeFigureOut">
              <a:rPr lang="ru-RU">
                <a:solidFill>
                  <a:prstClr val="black"/>
                </a:solidFill>
              </a:rPr>
              <a:pPr/>
              <a:t>06.02.2018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85ADF-72E8-4178-A5BC-CEE319FCA0A6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E3DA6-2358-477A-B3B5-9ED4A76F0CB5}" type="datetimeFigureOut">
              <a:rPr lang="ru-RU">
                <a:solidFill>
                  <a:prstClr val="black"/>
                </a:solidFill>
              </a:rPr>
              <a:pPr/>
              <a:t>06.02.2018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85ADF-72E8-4178-A5BC-CEE319FCA0A6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E3DA6-2358-477A-B3B5-9ED4A76F0CB5}" type="datetimeFigureOut">
              <a:rPr lang="ru-RU">
                <a:solidFill>
                  <a:prstClr val="black"/>
                </a:solidFill>
              </a:rPr>
              <a:pPr/>
              <a:t>06.02.2018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85ADF-72E8-4178-A5BC-CEE319FCA0A6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E3DA6-2358-477A-B3B5-9ED4A76F0CB5}" type="datetimeFigureOut">
              <a:rPr lang="ru-RU">
                <a:solidFill>
                  <a:prstClr val="black"/>
                </a:solidFill>
              </a:rPr>
              <a:pPr/>
              <a:t>06.02.2018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85ADF-72E8-4178-A5BC-CEE319FCA0A6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E3DA6-2358-477A-B3B5-9ED4A76F0CB5}" type="datetimeFigureOut">
              <a:rPr lang="ru-RU">
                <a:solidFill>
                  <a:prstClr val="black"/>
                </a:solidFill>
              </a:rPr>
              <a:pPr/>
              <a:t>06.02.2018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85ADF-72E8-4178-A5BC-CEE319FCA0A6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E3DA6-2358-477A-B3B5-9ED4A76F0CB5}" type="datetimeFigureOut">
              <a:rPr lang="ru-RU">
                <a:solidFill>
                  <a:prstClr val="black"/>
                </a:solidFill>
              </a:rPr>
              <a:pPr/>
              <a:t>06.02.2018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85ADF-72E8-4178-A5BC-CEE319FCA0A6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 userDrawn="1"/>
        </p:nvSpPr>
        <p:spPr>
          <a:xfrm>
            <a:off x="395536" y="404664"/>
            <a:ext cx="8352928" cy="60486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2" name="Группа 13"/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8" name="Рисунок 7" descr="0_8781d_ea3e27ef_L.png"/>
            <p:cNvPicPr>
              <a:picLocks noChangeAspect="1"/>
            </p:cNvPicPr>
            <p:nvPr userDrawn="1"/>
          </p:nvPicPr>
          <p:blipFill>
            <a:blip r:embed="rId13" cstate="print"/>
            <a:srcRect l="2290" r="2660"/>
            <a:stretch>
              <a:fillRect/>
            </a:stretch>
          </p:blipFill>
          <p:spPr>
            <a:xfrm>
              <a:off x="0" y="0"/>
              <a:ext cx="5976664" cy="546224"/>
            </a:xfrm>
            <a:prstGeom prst="rect">
              <a:avLst/>
            </a:prstGeom>
          </p:spPr>
        </p:pic>
        <p:pic>
          <p:nvPicPr>
            <p:cNvPr id="9" name="Рисунок 8" descr="0_8781d_ea3e27ef_L.png"/>
            <p:cNvPicPr>
              <a:picLocks noChangeAspect="1"/>
            </p:cNvPicPr>
            <p:nvPr userDrawn="1"/>
          </p:nvPicPr>
          <p:blipFill>
            <a:blip r:embed="rId13" cstate="print"/>
            <a:srcRect l="2290" r="2660"/>
            <a:stretch>
              <a:fillRect/>
            </a:stretch>
          </p:blipFill>
          <p:spPr>
            <a:xfrm flipV="1">
              <a:off x="0" y="6311776"/>
              <a:ext cx="5976664" cy="546224"/>
            </a:xfrm>
            <a:prstGeom prst="rect">
              <a:avLst/>
            </a:prstGeom>
          </p:spPr>
        </p:pic>
        <p:pic>
          <p:nvPicPr>
            <p:cNvPr id="10" name="Рисунок 9" descr="0_8781d_ea3e27ef_L.png"/>
            <p:cNvPicPr>
              <a:picLocks noChangeAspect="1"/>
            </p:cNvPicPr>
            <p:nvPr userDrawn="1"/>
          </p:nvPicPr>
          <p:blipFill>
            <a:blip r:embed="rId13" cstate="print"/>
            <a:srcRect l="2290" r="2660"/>
            <a:stretch>
              <a:fillRect/>
            </a:stretch>
          </p:blipFill>
          <p:spPr>
            <a:xfrm rot="16200000">
              <a:off x="-2751224" y="3155888"/>
              <a:ext cx="6048672" cy="546224"/>
            </a:xfrm>
            <a:prstGeom prst="rect">
              <a:avLst/>
            </a:prstGeom>
          </p:spPr>
        </p:pic>
        <p:pic>
          <p:nvPicPr>
            <p:cNvPr id="11" name="Рисунок 10" descr="0_8781d_ea3e27ef_L.png"/>
            <p:cNvPicPr>
              <a:picLocks noChangeAspect="1"/>
            </p:cNvPicPr>
            <p:nvPr userDrawn="1"/>
          </p:nvPicPr>
          <p:blipFill>
            <a:blip r:embed="rId13" cstate="print"/>
            <a:srcRect l="2290" r="2660"/>
            <a:stretch>
              <a:fillRect/>
            </a:stretch>
          </p:blipFill>
          <p:spPr>
            <a:xfrm rot="5400000" flipH="1">
              <a:off x="5846552" y="3155888"/>
              <a:ext cx="6048672" cy="546224"/>
            </a:xfrm>
            <a:prstGeom prst="rect">
              <a:avLst/>
            </a:prstGeom>
          </p:spPr>
        </p:pic>
        <p:pic>
          <p:nvPicPr>
            <p:cNvPr id="12" name="Рисунок 11" descr="0_8781d_ea3e27ef_L.png"/>
            <p:cNvPicPr>
              <a:picLocks noChangeAspect="1"/>
            </p:cNvPicPr>
            <p:nvPr userDrawn="1"/>
          </p:nvPicPr>
          <p:blipFill>
            <a:blip r:embed="rId13" cstate="print"/>
            <a:srcRect l="2290" r="46758"/>
            <a:stretch>
              <a:fillRect/>
            </a:stretch>
          </p:blipFill>
          <p:spPr>
            <a:xfrm>
              <a:off x="5940152" y="0"/>
              <a:ext cx="3203848" cy="546224"/>
            </a:xfrm>
            <a:prstGeom prst="rect">
              <a:avLst/>
            </a:prstGeom>
          </p:spPr>
        </p:pic>
        <p:pic>
          <p:nvPicPr>
            <p:cNvPr id="13" name="Рисунок 12" descr="0_8781d_ea3e27ef_L.png"/>
            <p:cNvPicPr>
              <a:picLocks noChangeAspect="1"/>
            </p:cNvPicPr>
            <p:nvPr userDrawn="1"/>
          </p:nvPicPr>
          <p:blipFill>
            <a:blip r:embed="rId13" cstate="print"/>
            <a:srcRect l="2290" r="46758"/>
            <a:stretch>
              <a:fillRect/>
            </a:stretch>
          </p:blipFill>
          <p:spPr>
            <a:xfrm flipV="1">
              <a:off x="5940152" y="6311776"/>
              <a:ext cx="3203848" cy="546224"/>
            </a:xfrm>
            <a:prstGeom prst="rect">
              <a:avLst/>
            </a:prstGeom>
          </p:spPr>
        </p:pic>
      </p:grpSp>
      <p:sp>
        <p:nvSpPr>
          <p:cNvPr id="13313" name="Rectangle 1"/>
          <p:cNvSpPr>
            <a:spLocks noChangeArrowheads="1"/>
          </p:cNvSpPr>
          <p:nvPr userDrawn="1"/>
        </p:nvSpPr>
        <p:spPr bwMode="auto">
          <a:xfrm>
            <a:off x="0" y="6642556"/>
            <a:ext cx="124585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lang="en-US" sz="800" dirty="0">
              <a:solidFill>
                <a:prstClr val="black">
                  <a:lumMod val="75000"/>
                  <a:lumOff val="2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"/>
          <p:cNvGrpSpPr/>
          <p:nvPr/>
        </p:nvGrpSpPr>
        <p:grpSpPr>
          <a:xfrm>
            <a:off x="857224" y="1428736"/>
            <a:ext cx="7704856" cy="3560925"/>
            <a:chOff x="1210147" y="1776111"/>
            <a:chExt cx="7165477" cy="369200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210147" y="1776111"/>
              <a:ext cx="7165477" cy="290386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44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rgbClr val="002060"/>
                  </a:solidFill>
                  <a:latin typeface="Monotype Corsiva" pitchFamily="66" charset="0"/>
                  <a:ea typeface="MingLiU-ExtB" pitchFamily="18" charset="-120"/>
                </a:rPr>
                <a:t>Организация подгрупповой работы учителя-логопеда на </a:t>
              </a:r>
            </a:p>
            <a:p>
              <a:pPr algn="ctr">
                <a:defRPr/>
              </a:pPr>
              <a:r>
                <a:rPr lang="ru-RU" sz="4400" b="1" dirty="0" err="1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rgbClr val="002060"/>
                  </a:solidFill>
                  <a:latin typeface="Monotype Corsiva" pitchFamily="66" charset="0"/>
                  <a:ea typeface="MingLiU-ExtB" pitchFamily="18" charset="-120"/>
                </a:rPr>
                <a:t>к</a:t>
              </a:r>
              <a:r>
                <a:rPr lang="ru-RU" sz="4400" b="1" dirty="0" err="1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rgbClr val="002060"/>
                  </a:solidFill>
                  <a:latin typeface="Monotype Corsiva" pitchFamily="66" charset="0"/>
                  <a:ea typeface="MingLiU-ExtB" pitchFamily="18" charset="-120"/>
                </a:rPr>
                <a:t>оррекционно</a:t>
              </a:r>
              <a:r>
                <a:rPr lang="ru-RU" sz="44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rgbClr val="002060"/>
                  </a:solidFill>
                  <a:latin typeface="Monotype Corsiva" pitchFamily="66" charset="0"/>
                  <a:ea typeface="MingLiU-ExtB" pitchFamily="18" charset="-120"/>
                </a:rPr>
                <a:t>- </a:t>
              </a:r>
              <a:r>
                <a:rPr lang="ru-RU" sz="44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rgbClr val="002060"/>
                  </a:solidFill>
                  <a:latin typeface="Monotype Corsiva" pitchFamily="66" charset="0"/>
                  <a:ea typeface="MingLiU-ExtB" pitchFamily="18" charset="-120"/>
                </a:rPr>
                <a:t>развивающих занятиях</a:t>
              </a:r>
              <a:endParaRPr lang="ru-RU" sz="44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latin typeface="Monotype Corsiva" pitchFamily="66" charset="0"/>
                <a:ea typeface="MingLiU-ExtB" pitchFamily="18" charset="-12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361672" y="5085184"/>
              <a:ext cx="4910120" cy="3829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endParaRPr lang="ru-RU" dirty="0">
                <a:solidFill>
                  <a:prstClr val="black"/>
                </a:solidFill>
              </a:endParaRPr>
            </a:p>
          </p:txBody>
        </p:sp>
      </p:grp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11560" y="476673"/>
            <a:ext cx="7772400" cy="648072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ГКОУ ЛО «</a:t>
            </a:r>
            <a:r>
              <a:rPr lang="ru-RU" sz="2800" b="1" dirty="0" err="1" smtClean="0">
                <a:solidFill>
                  <a:srgbClr val="002060"/>
                </a:solidFill>
                <a:latin typeface="Monotype Corsiva" panose="03010101010201010101" pitchFamily="66" charset="0"/>
              </a:rPr>
              <a:t>Сланцевская</a:t>
            </a:r>
            <a:r>
              <a:rPr lang="ru-RU" sz="2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 школа-интернат»</a:t>
            </a:r>
            <a:endParaRPr lang="ru-RU" sz="2800" b="1" dirty="0">
              <a:solidFill>
                <a:srgbClr val="00206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037092" y="4509120"/>
            <a:ext cx="6400800" cy="1872208"/>
          </a:xfrm>
        </p:spPr>
        <p:txBody>
          <a:bodyPr/>
          <a:lstStyle/>
          <a:p>
            <a:pPr algn="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 Кашина Ю.М., </a:t>
            </a:r>
          </a:p>
          <a:p>
            <a:pPr algn="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учитель-логопед</a:t>
            </a:r>
          </a:p>
          <a:p>
            <a:pPr algn="r"/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2017г.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785794"/>
            <a:ext cx="7658128" cy="1143000"/>
          </a:xfrm>
        </p:spPr>
        <p:txBody>
          <a:bodyPr/>
          <a:lstStyle/>
          <a:p>
            <a:pPr algn="l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Подгруппы формируются со сходными недостатками речи у учащихся (звукопроизношение,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дисграфия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дислексия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b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Состав подгрупп в течение года может изменяться в зависимости от конкретных целей и задач того или иного периода обучения и индивидуальных успехов каждого ребенка.</a:t>
            </a:r>
            <a:b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3929066"/>
            <a:ext cx="74295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С детьми, страдающими особо тяжелыми недостатками произношения. кроме подгрупповых занятий, могут проводиться на всем протяжении обучения индивидуальные занятия.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2789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1470025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ПРИНЦИПЫ ОРГАНИЗАЦИИ ЛОГОПЕДИЧЕСКОЙ РАБОТЫ</a:t>
            </a:r>
            <a:b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1428736"/>
            <a:ext cx="7572428" cy="1752600"/>
          </a:xfrm>
        </p:spPr>
        <p:txBody>
          <a:bodyPr/>
          <a:lstStyle/>
          <a:p>
            <a:pPr algn="l">
              <a:buFont typeface="Wingdings" pitchFamily="2" charset="2"/>
              <a:buChar char="ü"/>
            </a:pP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системного подхода к методам диагностики , формам и методам коррекционно-развивающей работы; </a:t>
            </a:r>
          </a:p>
          <a:p>
            <a:pPr algn="l">
              <a:buFont typeface="Wingdings" pitchFamily="2" charset="2"/>
              <a:buChar char="ü"/>
            </a:pP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учета возрастных и индивидуально-личностных особенностей детей младшего школьного возраста;</a:t>
            </a:r>
          </a:p>
          <a:p>
            <a:pPr algn="l">
              <a:buFont typeface="Wingdings" pitchFamily="2" charset="2"/>
              <a:buChar char="ü"/>
            </a:pP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субъектности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в основу которого положен гуманистический тип взаимоотношений участников образовательного процесса, в котором ребенок выступает как субъект собственной деятельности;</a:t>
            </a:r>
          </a:p>
          <a:p>
            <a:pPr algn="l">
              <a:buFont typeface="Wingdings" pitchFamily="2" charset="2"/>
              <a:buChar char="ü"/>
            </a:pP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амплификации психического развития ребенка, предполагающий максимальную реализацию его возможностей, формирующихся и проявляющихся в специфически детских видах деятельности;</a:t>
            </a:r>
          </a:p>
          <a:p>
            <a:pPr algn="l">
              <a:buFont typeface="Wingdings" pitchFamily="2" charset="2"/>
              <a:buChar char="ü"/>
            </a:pP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деятельности, центральным положением которой является роль деятельности в психическом развитии ребенка;</a:t>
            </a:r>
          </a:p>
          <a:p>
            <a:pPr algn="l">
              <a:buFont typeface="Wingdings" pitchFamily="2" charset="2"/>
              <a:buChar char="ü"/>
            </a:pP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реализации индивидуального и дифференцированного подходов.</a:t>
            </a:r>
          </a:p>
          <a:p>
            <a:pPr algn="l"/>
            <a:endParaRPr lang="ru-RU" sz="1800" dirty="0"/>
          </a:p>
        </p:txBody>
      </p:sp>
    </p:spTree>
    <p:extLst>
      <p:ext uri="{BB962C8B-B14F-4D97-AF65-F5344CB8AC3E}">
        <p14:creationId xmlns="" xmlns:p14="http://schemas.microsoft.com/office/powerpoint/2010/main" val="202789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85786" y="928670"/>
            <a:ext cx="7786742" cy="1143000"/>
          </a:xfrm>
        </p:spPr>
        <p:txBody>
          <a:bodyPr/>
          <a:lstStyle/>
          <a:p>
            <a:pPr algn="l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Индивидуальный подход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предполагает учет индивидуальных особенностей учащихся в коррекционно-развивающем процессе с целью активного управления ходом развития их возможностей. </a:t>
            </a:r>
            <a:b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процессе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дифференцированного подхода  осуществляется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учет типологических особенностей школьников.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2789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57224" y="1285860"/>
            <a:ext cx="7786742" cy="1143000"/>
          </a:xfrm>
        </p:spPr>
        <p:txBody>
          <a:bodyPr/>
          <a:lstStyle/>
          <a:p>
            <a:pPr algn="l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Несмотря на то, что подгруппы формируются по сходности речевого дефекта, задания на занятиях могут отличаться. </a:t>
            </a:r>
            <a:b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Логопед, зная индивидуальные особенности обучающихся, подбирает материал для каждого по уровню творчества, по трудности и по объёму.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2789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4" descr="embl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428868"/>
            <a:ext cx="5000638" cy="3789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571604" y="1500174"/>
            <a:ext cx="62865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СПАСИБО ЗА ВНИМАНИЕ!</a:t>
            </a:r>
            <a:endParaRPr lang="ru-RU" sz="3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 Black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2665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189</Words>
  <Application>Microsoft Office PowerPoint</Application>
  <PresentationFormat>Экран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1_Тема Office</vt:lpstr>
      <vt:lpstr>ГКОУ ЛО «Сланцевская школа-интернат»</vt:lpstr>
      <vt:lpstr>- Подгруппы формируются со сходными недостатками речи у учащихся (звукопроизношение, дисграфия, дислексия).  - Состав подгрупп в течение года может изменяться в зависимости от конкретных целей и задач того или иного периода обучения и индивидуальных успехов каждого ребенка.    </vt:lpstr>
      <vt:lpstr>ПРИНЦИПЫ ОРГАНИЗАЦИИ ЛОГОПЕДИЧЕСКОЙ РАБОТЫ </vt:lpstr>
      <vt:lpstr>Индивидуальный подход предполагает учет индивидуальных особенностей учащихся в коррекционно-развивающем процессе с целью активного управления ходом развития их возможностей.   В процессе дифференцированного подхода  осуществляется учет типологических особенностей школьников.</vt:lpstr>
      <vt:lpstr>Несмотря на то, что подгруппы формируются по сходности речевого дефекта, задания на занятиях могут отличаться.  Логопед, зная индивидуальные особенности обучающихся, подбирает материал для каждого по уровню творчества, по трудности и по объёму.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Компас</dc:creator>
  <cp:lastModifiedBy>User</cp:lastModifiedBy>
  <cp:revision>20</cp:revision>
  <dcterms:created xsi:type="dcterms:W3CDTF">2014-03-26T12:54:18Z</dcterms:created>
  <dcterms:modified xsi:type="dcterms:W3CDTF">2018-02-06T06:52:45Z</dcterms:modified>
</cp:coreProperties>
</file>