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15C1-1354-46CE-BBE8-8D274B921DD4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3352-E4FB-46F0-8247-D9DC5A82E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805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15C1-1354-46CE-BBE8-8D274B921DD4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3352-E4FB-46F0-8247-D9DC5A82E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344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15C1-1354-46CE-BBE8-8D274B921DD4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3352-E4FB-46F0-8247-D9DC5A82E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062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15C1-1354-46CE-BBE8-8D274B921DD4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3352-E4FB-46F0-8247-D9DC5A82E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04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15C1-1354-46CE-BBE8-8D274B921DD4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3352-E4FB-46F0-8247-D9DC5A82E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833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15C1-1354-46CE-BBE8-8D274B921DD4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3352-E4FB-46F0-8247-D9DC5A82E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76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15C1-1354-46CE-BBE8-8D274B921DD4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3352-E4FB-46F0-8247-D9DC5A82E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92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15C1-1354-46CE-BBE8-8D274B921DD4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3352-E4FB-46F0-8247-D9DC5A82E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97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15C1-1354-46CE-BBE8-8D274B921DD4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3352-E4FB-46F0-8247-D9DC5A82E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835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15C1-1354-46CE-BBE8-8D274B921DD4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3352-E4FB-46F0-8247-D9DC5A82E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199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15C1-1354-46CE-BBE8-8D274B921DD4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3352-E4FB-46F0-8247-D9DC5A82E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61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315C1-1354-46CE-BBE8-8D274B921DD4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53352-E4FB-46F0-8247-D9DC5A82E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88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Шпаргалка ДЛЯ РОДИТЕЛЕЙ №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1412776"/>
            <a:ext cx="820891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top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ШПАРГАЛКА</a:t>
            </a:r>
          </a:p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ДЛЯ</a:t>
            </a:r>
          </a:p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РОДИТЕЛЕЙ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14219" y="5733256"/>
            <a:ext cx="53622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УЧИТЕЛЬ: МИХАЙЛОВА Е.В.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395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Шпаргалка ДЛЯ РОДИТЕЛЕЙ №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540517"/>
            <a:ext cx="835292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69240" lvl="0" algn="ctr">
              <a:spcAft>
                <a:spcPts val="1000"/>
              </a:spcAft>
            </a:pPr>
            <a:r>
              <a:rPr lang="ru-RU" sz="3200" b="1" i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Обучая ребенка грамоте </a:t>
            </a:r>
            <a:endParaRPr lang="ru-RU" sz="3200" b="1" i="1" dirty="0" smtClean="0">
              <a:solidFill>
                <a:srgbClr val="0070C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R="269240" lvl="0" algn="ctr">
              <a:spcAft>
                <a:spcPts val="1000"/>
              </a:spcAft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 развивая </a:t>
            </a:r>
            <a:r>
              <a:rPr lang="ru-RU" sz="3200" b="1" i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фонематический слух, </a:t>
            </a:r>
            <a:endParaRPr lang="ru-RU" sz="3200" b="1" i="1" dirty="0" smtClean="0">
              <a:solidFill>
                <a:srgbClr val="0070C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R="269240" lvl="0" algn="ctr">
              <a:spcAft>
                <a:spcPts val="1000"/>
              </a:spcAft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следует 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помнить: </a:t>
            </a:r>
          </a:p>
          <a:p>
            <a:pPr marL="342900" marR="269240" lvl="0" indent="-342900" algn="ctr">
              <a:lnSpc>
                <a:spcPct val="115000"/>
              </a:lnSpc>
              <a:buFont typeface="Wingdings" pitchFamily="2" charset="2"/>
              <a:buChar char="v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Наша речь состоит из предложений.</a:t>
            </a:r>
          </a:p>
          <a:p>
            <a:pPr marL="342900" marR="269240" lvl="0" indent="-342900" algn="ctr">
              <a:lnSpc>
                <a:spcPct val="115000"/>
              </a:lnSpc>
              <a:buFont typeface="Wingdings" pitchFamily="2" charset="2"/>
              <a:buChar char="v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Предложения состоят из слов.</a:t>
            </a:r>
          </a:p>
          <a:p>
            <a:pPr marL="342900" marR="269240" lvl="0" indent="-342900" algn="ctr">
              <a:lnSpc>
                <a:spcPct val="115000"/>
              </a:lnSpc>
              <a:buFont typeface="Wingdings" pitchFamily="2" charset="2"/>
              <a:buChar char="v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Слова состоят из звуков.</a:t>
            </a:r>
          </a:p>
          <a:p>
            <a:pPr marL="457200" marR="269240" lvl="0">
              <a:lnSpc>
                <a:spcPct val="115000"/>
              </a:lnSpc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</a:p>
          <a:p>
            <a:pPr marL="342900" marR="269240" lvl="0" indent="-342900" algn="r">
              <a:lnSpc>
                <a:spcPct val="115000"/>
              </a:lnSpc>
              <a:buFont typeface="Wingdings" pitchFamily="2" charset="2"/>
              <a:buChar char="Ø"/>
            </a:pP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Звук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- это то, что мы слышим и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произносим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marR="269240" lvl="0" indent="-342900" algn="r">
              <a:lnSpc>
                <a:spcPct val="115000"/>
              </a:lnSpc>
              <a:buFont typeface="Wingdings" pitchFamily="2" charset="2"/>
              <a:buChar char="Ø"/>
            </a:pP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Буква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- это то, что мы видим и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пишем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marR="269240" lvl="0" indent="-342900" algn="r">
              <a:lnSpc>
                <a:spcPct val="115000"/>
              </a:lnSpc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Звук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на письме обозначается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буквой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57200" marR="269240" lvl="0">
              <a:lnSpc>
                <a:spcPct val="115000"/>
              </a:lnSpc>
            </a:pPr>
            <a:r>
              <a:rPr lang="ru-RU" sz="2400" dirty="0">
                <a:solidFill>
                  <a:srgbClr val="8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</a:p>
          <a:p>
            <a:pPr marL="342900" marR="269240" lvl="0" indent="-342900" algn="r">
              <a:lnSpc>
                <a:spcPct val="115000"/>
              </a:lnSpc>
              <a:buFont typeface="Wingdings"/>
              <a:buChar char=""/>
            </a:pP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Звуки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бывают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гласные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и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согласные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8653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Шпаргалка ДЛЯ РОДИТЕЛЕЙ №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692696"/>
            <a:ext cx="799288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Гласные звуки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lvl="0" algn="ctr"/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звуки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можно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петь, </a:t>
            </a:r>
          </a:p>
          <a:p>
            <a:pPr lvl="0" algn="ctr"/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этом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выдыхаемый воздух не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встречает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преграды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русском языке шесть гласных звуков: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[а] [у] [о] [и] [э] [ы].</a:t>
            </a:r>
          </a:p>
          <a:p>
            <a:pPr lvl="0" algn="ctr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Гласных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букв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десять: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«а» «у» «о» «и» «э» «ы» «я» «ю» «е» «ё».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Шесть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гласных букв - «а» «у» «о» «и» «э» «ы» - соответствуют звукам.</a:t>
            </a:r>
          </a:p>
          <a:p>
            <a:pPr lvl="0" algn="just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Четыре гласные буквы -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«я» «ю» «е» «ё»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йотированные, то есть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слышим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звука: («я» - [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], «ю» - [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йу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], «е» - [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йэ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], «ё» - [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]), но пишем одну букву. Так бывает 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следующих случаях: в начале слова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(ель, ёжик, ягода,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юла); после гласного звука (маяк,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заюшка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после мягкого и твердого знаков (семья,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объявление). </a:t>
            </a:r>
          </a:p>
          <a:p>
            <a:pPr lvl="0" algn="just"/>
            <a:endParaRPr lang="ru-RU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/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На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схемах гласные звуки обозначаются   </a:t>
            </a: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/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красным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цветом.</a:t>
            </a:r>
            <a:endParaRPr lang="ru-RU" sz="2400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456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Шпаргалка ДЛЯ РОДИТЕЛЕЙ №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351235"/>
            <a:ext cx="806489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Согласные звуки </a:t>
            </a:r>
            <a:r>
              <a:rPr kumimoji="0" lang="ru-RU" sz="3200" b="0" i="0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звуки, которые нельзя петь, так как выдыхаемый воздух при их произнесении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встречает преграду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(губы, зубы, язык)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Глухость и звонкость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согласных звуков определяются по работе голосовых связок и проверяются ладонью, приложенной к шее: 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Глухие согласные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звуки (голосовые связки не работают, то есть «</a:t>
            </a:r>
            <a:r>
              <a:rPr kumimoji="0" lang="ru-RU" sz="2000" b="1" i="1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горлышко не дрожит»):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[к] [п] [с] [т] [ф] [х] [ц] [ч] [ш] [щ].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Звонкие согласные звуки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(голосовые связки работают, то есть «</a:t>
            </a:r>
            <a:r>
              <a:rPr kumimoji="0" lang="ru-RU" sz="2000" b="1" i="1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горлышко дрожит»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kumimoji="0" lang="ru-RU" sz="20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[б] [в] [г] [д] [ж] [з] [й] [л] [м] [н] [р].</a:t>
            </a:r>
            <a:endParaRPr kumimoji="0" lang="ru-RU" sz="20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Твердость и мягкость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согласных звуков определяются на слух.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Согласные звуки [б] [в] [г] [д] [з] [к] [л] [м] [н] [п] [р] [с] [т] [ф] [х]  могут быть: 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Твердыми</a:t>
            </a:r>
            <a:r>
              <a:rPr lang="ru-RU" sz="2000" b="1" kern="0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b="1" kern="0" noProof="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если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после них стоят гласные буквы «а» «у» «о» «э» «ы»  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Мягкими</a:t>
            </a:r>
            <a:r>
              <a:rPr lang="ru-RU" sz="20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если после них стоят гласные буквы «и» «е» «ё» «ю» «я»  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000" b="1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твердые </a:t>
            </a:r>
            <a:r>
              <a:rPr kumimoji="0" lang="ru-RU" sz="2000" b="0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согласные: </a:t>
            </a:r>
            <a:r>
              <a:rPr kumimoji="0" lang="ru-RU" sz="2000" b="1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[ж] [ш] [ц].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000" b="1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мягкие </a:t>
            </a:r>
            <a:r>
              <a:rPr kumimoji="0" lang="ru-RU" sz="2000" b="0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согласные:</a:t>
            </a:r>
            <a:r>
              <a:rPr kumimoji="0" lang="ru-RU" sz="2000" b="1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[й] [ч] [щ].</a:t>
            </a:r>
          </a:p>
          <a:p>
            <a:pPr lvl="0" algn="r"/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схемах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согласные звуки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обозначаются </a:t>
            </a: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синим цветом.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042414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480</Words>
  <Application>Microsoft Office PowerPoint</Application>
  <PresentationFormat>Экран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Windows User</cp:lastModifiedBy>
  <cp:revision>9</cp:revision>
  <dcterms:created xsi:type="dcterms:W3CDTF">2017-11-05T15:49:51Z</dcterms:created>
  <dcterms:modified xsi:type="dcterms:W3CDTF">2017-11-05T16:36:31Z</dcterms:modified>
</cp:coreProperties>
</file>