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FF66"/>
    <a:srgbClr val="66FF66"/>
    <a:srgbClr val="003300"/>
    <a:srgbClr val="66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33C4-1F17-4D4D-BBEB-4EC2531D85DA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8A91-E4DB-4D7B-8AC7-2425A00A8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33C4-1F17-4D4D-BBEB-4EC2531D85DA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8A91-E4DB-4D7B-8AC7-2425A00A8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33C4-1F17-4D4D-BBEB-4EC2531D85DA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8A91-E4DB-4D7B-8AC7-2425A00A8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33C4-1F17-4D4D-BBEB-4EC2531D85DA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8A91-E4DB-4D7B-8AC7-2425A00A8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33C4-1F17-4D4D-BBEB-4EC2531D85DA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8A91-E4DB-4D7B-8AC7-2425A00A8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33C4-1F17-4D4D-BBEB-4EC2531D85DA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8A91-E4DB-4D7B-8AC7-2425A00A8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33C4-1F17-4D4D-BBEB-4EC2531D85DA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8A91-E4DB-4D7B-8AC7-2425A00A8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33C4-1F17-4D4D-BBEB-4EC2531D85DA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8A91-E4DB-4D7B-8AC7-2425A00A8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33C4-1F17-4D4D-BBEB-4EC2531D85DA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8A91-E4DB-4D7B-8AC7-2425A00A8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33C4-1F17-4D4D-BBEB-4EC2531D85DA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8A91-E4DB-4D7B-8AC7-2425A00A8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33C4-1F17-4D4D-BBEB-4EC2531D85DA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8A91-E4DB-4D7B-8AC7-2425A00A8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E33C4-1F17-4D4D-BBEB-4EC2531D85DA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B8A91-E4DB-4D7B-8AC7-2425A00A8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2.jpe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image" Target="../media/image17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6.png"/><Relationship Id="rId3" Type="http://schemas.openxmlformats.org/officeDocument/2006/relationships/image" Target="../media/image42.jpeg"/><Relationship Id="rId21" Type="http://schemas.openxmlformats.org/officeDocument/2006/relationships/image" Target="../media/image59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openxmlformats.org/officeDocument/2006/relationships/audio" Target="../media/audio1.wav"/><Relationship Id="rId16" Type="http://schemas.microsoft.com/office/2007/relationships/hdphoto" Target="../media/hdphoto5.wdp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2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1.png"/><Relationship Id="rId10" Type="http://schemas.openxmlformats.org/officeDocument/2006/relationships/image" Target="../media/image49.png"/><Relationship Id="rId19" Type="http://schemas.openxmlformats.org/officeDocument/2006/relationships/image" Target="../media/image57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arrot_print_macaw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57364"/>
            <a:ext cx="7818092" cy="3429024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Занятие на автоматизацию звука </a:t>
            </a:r>
            <a:r>
              <a:rPr lang="en-US" dirty="0" smtClean="0"/>
              <a:t>[</a:t>
            </a:r>
            <a:r>
              <a:rPr lang="ru-RU" dirty="0"/>
              <a:t>с</a:t>
            </a:r>
            <a:r>
              <a:rPr lang="en-US" dirty="0" smtClean="0"/>
              <a:t>]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/>
              <a:t>Разработано: Ластовкиной И.В.</a:t>
            </a:r>
            <a:br>
              <a:rPr lang="ru-RU" sz="2800" dirty="0" smtClean="0"/>
            </a:br>
            <a:r>
              <a:rPr lang="ru-RU" sz="2800" dirty="0" smtClean="0"/>
              <a:t>учителем-логопедом </a:t>
            </a:r>
            <a:br>
              <a:rPr lang="ru-RU" sz="2800" dirty="0" smtClean="0"/>
            </a:br>
            <a:r>
              <a:rPr lang="ru-RU" sz="2800" dirty="0" smtClean="0"/>
              <a:t>ГКОУ ЛО «Сланцевская школа-интернат»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cartoon_jung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Рисунок 6" descr="6865753f017f066c8fce83129b7b4df9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836712" y="2294874"/>
            <a:ext cx="6084168" cy="4563126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251520" y="34641"/>
            <a:ext cx="1368152" cy="1577752"/>
            <a:chOff x="251520" y="34641"/>
            <a:chExt cx="1368152" cy="1577752"/>
          </a:xfrm>
        </p:grpSpPr>
        <p:sp>
          <p:nvSpPr>
            <p:cNvPr id="3" name="Овал 2"/>
            <p:cNvSpPr/>
            <p:nvPr/>
          </p:nvSpPr>
          <p:spPr>
            <a:xfrm>
              <a:off x="251520" y="260648"/>
              <a:ext cx="1368152" cy="129614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 descr="Картинки по запросу крыса рисунок 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049" y="34641"/>
              <a:ext cx="1057094" cy="1577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2314370" y="277583"/>
            <a:ext cx="1368152" cy="1296144"/>
            <a:chOff x="2314370" y="277583"/>
            <a:chExt cx="1368152" cy="1296144"/>
          </a:xfrm>
        </p:grpSpPr>
        <p:sp>
          <p:nvSpPr>
            <p:cNvPr id="41" name="Овал 40"/>
            <p:cNvSpPr/>
            <p:nvPr/>
          </p:nvSpPr>
          <p:spPr>
            <a:xfrm>
              <a:off x="2314370" y="277583"/>
              <a:ext cx="1368152" cy="129614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0" name="Picture 6" descr="Похожее изображение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4297" b="96094" l="2344" r="996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913" y="350144"/>
              <a:ext cx="1085066" cy="1085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Группа 50"/>
          <p:cNvGrpSpPr/>
          <p:nvPr/>
        </p:nvGrpSpPr>
        <p:grpSpPr>
          <a:xfrm>
            <a:off x="7596336" y="5498096"/>
            <a:ext cx="1368152" cy="1296144"/>
            <a:chOff x="7596336" y="5498096"/>
            <a:chExt cx="1368152" cy="1296144"/>
          </a:xfrm>
        </p:grpSpPr>
        <p:sp>
          <p:nvSpPr>
            <p:cNvPr id="36" name="Овал 35"/>
            <p:cNvSpPr/>
            <p:nvPr/>
          </p:nvSpPr>
          <p:spPr>
            <a:xfrm>
              <a:off x="7596336" y="5498096"/>
              <a:ext cx="1368152" cy="129614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2" name="Picture 8" descr="Картинки по запросу куст рисунок 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5848" y="5761689"/>
              <a:ext cx="1034984" cy="77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52" name="Группа 51"/>
          <p:cNvGrpSpPr/>
          <p:nvPr/>
        </p:nvGrpSpPr>
        <p:grpSpPr>
          <a:xfrm>
            <a:off x="5789892" y="5498096"/>
            <a:ext cx="1368152" cy="1296144"/>
            <a:chOff x="5789892" y="5498096"/>
            <a:chExt cx="1368152" cy="1296144"/>
          </a:xfrm>
        </p:grpSpPr>
        <p:sp>
          <p:nvSpPr>
            <p:cNvPr id="35" name="Овал 34"/>
            <p:cNvSpPr/>
            <p:nvPr/>
          </p:nvSpPr>
          <p:spPr>
            <a:xfrm>
              <a:off x="5789892" y="5498096"/>
              <a:ext cx="1368152" cy="129614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6" name="Picture 12" descr="Картинки по запросу свеча 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5611792"/>
              <a:ext cx="746047" cy="1078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4247456" y="201777"/>
            <a:ext cx="1368152" cy="1296144"/>
            <a:chOff x="4247456" y="201777"/>
            <a:chExt cx="1368152" cy="1296144"/>
          </a:xfrm>
        </p:grpSpPr>
        <p:sp>
          <p:nvSpPr>
            <p:cNvPr id="40" name="Овал 39"/>
            <p:cNvSpPr/>
            <p:nvPr/>
          </p:nvSpPr>
          <p:spPr>
            <a:xfrm>
              <a:off x="4247456" y="201777"/>
              <a:ext cx="1368152" cy="129614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8" name="Picture 14" descr="Похожее изображение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317" y="228564"/>
              <a:ext cx="1289848" cy="1218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Группа 56"/>
          <p:cNvGrpSpPr/>
          <p:nvPr/>
        </p:nvGrpSpPr>
        <p:grpSpPr>
          <a:xfrm>
            <a:off x="4046758" y="5428223"/>
            <a:ext cx="1368152" cy="1370692"/>
            <a:chOff x="4046758" y="5428223"/>
            <a:chExt cx="1368152" cy="1370692"/>
          </a:xfrm>
        </p:grpSpPr>
        <p:sp>
          <p:nvSpPr>
            <p:cNvPr id="34" name="Овал 33"/>
            <p:cNvSpPr/>
            <p:nvPr/>
          </p:nvSpPr>
          <p:spPr>
            <a:xfrm>
              <a:off x="4046758" y="5502771"/>
              <a:ext cx="1368152" cy="129614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0" name="Picture 16" descr="Картинки по запросу костюм pn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7456" y="5428223"/>
              <a:ext cx="1035259" cy="1362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6084168" y="244605"/>
            <a:ext cx="1368152" cy="1296144"/>
            <a:chOff x="6084168" y="244605"/>
            <a:chExt cx="1368152" cy="1296144"/>
          </a:xfrm>
        </p:grpSpPr>
        <p:sp>
          <p:nvSpPr>
            <p:cNvPr id="39" name="Овал 38"/>
            <p:cNvSpPr/>
            <p:nvPr/>
          </p:nvSpPr>
          <p:spPr>
            <a:xfrm>
              <a:off x="6084168" y="244605"/>
              <a:ext cx="1368152" cy="129614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2" name="Picture 18" descr="Похожее изображение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965" y="457922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Группа 21"/>
          <p:cNvGrpSpPr/>
          <p:nvPr/>
        </p:nvGrpSpPr>
        <p:grpSpPr>
          <a:xfrm>
            <a:off x="7705921" y="823035"/>
            <a:ext cx="1368152" cy="1296144"/>
            <a:chOff x="7705921" y="823035"/>
            <a:chExt cx="1368152" cy="1296144"/>
          </a:xfrm>
        </p:grpSpPr>
        <p:sp>
          <p:nvSpPr>
            <p:cNvPr id="28" name="Овал 27"/>
            <p:cNvSpPr/>
            <p:nvPr/>
          </p:nvSpPr>
          <p:spPr>
            <a:xfrm>
              <a:off x="7705921" y="823035"/>
              <a:ext cx="1368152" cy="129614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Picture 18" descr="Картинки по запросу ДИСК PN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8094" y="989204"/>
              <a:ext cx="963805" cy="963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Группа 49"/>
          <p:cNvGrpSpPr/>
          <p:nvPr/>
        </p:nvGrpSpPr>
        <p:grpSpPr>
          <a:xfrm>
            <a:off x="7775848" y="3280293"/>
            <a:ext cx="1368152" cy="1296144"/>
            <a:chOff x="7775848" y="3280293"/>
            <a:chExt cx="1368152" cy="1296144"/>
          </a:xfrm>
        </p:grpSpPr>
        <p:sp>
          <p:nvSpPr>
            <p:cNvPr id="37" name="Овал 36"/>
            <p:cNvSpPr/>
            <p:nvPr/>
          </p:nvSpPr>
          <p:spPr>
            <a:xfrm>
              <a:off x="7775848" y="3280293"/>
              <a:ext cx="1368152" cy="129614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Picture 2" descr="Картинки по запросу СОСКА PNG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9028" y="3430969"/>
              <a:ext cx="994792" cy="994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Группа 48"/>
          <p:cNvGrpSpPr/>
          <p:nvPr/>
        </p:nvGrpSpPr>
        <p:grpSpPr>
          <a:xfrm>
            <a:off x="6228184" y="4020855"/>
            <a:ext cx="1368152" cy="1296144"/>
            <a:chOff x="6228184" y="4020855"/>
            <a:chExt cx="1368152" cy="1296144"/>
          </a:xfrm>
        </p:grpSpPr>
        <p:sp>
          <p:nvSpPr>
            <p:cNvPr id="31" name="Овал 30"/>
            <p:cNvSpPr/>
            <p:nvPr/>
          </p:nvSpPr>
          <p:spPr>
            <a:xfrm>
              <a:off x="6228184" y="4020855"/>
              <a:ext cx="1368152" cy="129614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8" name="Picture 24" descr="Картинки по запросу подснежники векторный клипарт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6174" y="4271597"/>
              <a:ext cx="1192640" cy="1019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Группа 41"/>
          <p:cNvGrpSpPr/>
          <p:nvPr/>
        </p:nvGrpSpPr>
        <p:grpSpPr>
          <a:xfrm>
            <a:off x="6473968" y="2172895"/>
            <a:ext cx="1368152" cy="1296144"/>
            <a:chOff x="6473968" y="2172895"/>
            <a:chExt cx="1368152" cy="1296144"/>
          </a:xfrm>
        </p:grpSpPr>
        <p:sp>
          <p:nvSpPr>
            <p:cNvPr id="29" name="Овал 28"/>
            <p:cNvSpPr/>
            <p:nvPr/>
          </p:nvSpPr>
          <p:spPr>
            <a:xfrm>
              <a:off x="6473968" y="2172895"/>
              <a:ext cx="1368152" cy="129614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0" name="Picture 26" descr="Картинки по запросу стадион png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0554" y="2255797"/>
              <a:ext cx="1314980" cy="1163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Группа 42"/>
          <p:cNvGrpSpPr/>
          <p:nvPr/>
        </p:nvGrpSpPr>
        <p:grpSpPr>
          <a:xfrm>
            <a:off x="4499992" y="2247120"/>
            <a:ext cx="1368152" cy="1296144"/>
            <a:chOff x="4499992" y="2247120"/>
            <a:chExt cx="1368152" cy="1296144"/>
          </a:xfrm>
        </p:grpSpPr>
        <p:sp>
          <p:nvSpPr>
            <p:cNvPr id="23" name="Овал 22"/>
            <p:cNvSpPr/>
            <p:nvPr/>
          </p:nvSpPr>
          <p:spPr>
            <a:xfrm>
              <a:off x="4499992" y="2247120"/>
              <a:ext cx="1368152" cy="129614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2" name="Picture 28" descr="Картинки по запросу невеста png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0241" y="2294874"/>
              <a:ext cx="542128" cy="1172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Группа 43"/>
          <p:cNvGrpSpPr/>
          <p:nvPr/>
        </p:nvGrpSpPr>
        <p:grpSpPr>
          <a:xfrm>
            <a:off x="2678606" y="1916832"/>
            <a:ext cx="1368152" cy="1296144"/>
            <a:chOff x="2678606" y="1916832"/>
            <a:chExt cx="1368152" cy="1296144"/>
          </a:xfrm>
        </p:grpSpPr>
        <p:sp>
          <p:nvSpPr>
            <p:cNvPr id="30" name="Овал 29"/>
            <p:cNvSpPr/>
            <p:nvPr/>
          </p:nvSpPr>
          <p:spPr>
            <a:xfrm>
              <a:off x="2678606" y="1916832"/>
              <a:ext cx="1368152" cy="129614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Picture 4" descr="Картинки по запросу ласточка png"/>
            <p:cNvPicPr>
              <a:picLocks noChangeAspect="1" noChangeArrowheads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744607" y="2172895"/>
              <a:ext cx="1179321" cy="765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Группа 57"/>
          <p:cNvGrpSpPr/>
          <p:nvPr/>
        </p:nvGrpSpPr>
        <p:grpSpPr>
          <a:xfrm>
            <a:off x="2195736" y="5373216"/>
            <a:ext cx="1368152" cy="1296144"/>
            <a:chOff x="2195736" y="5373216"/>
            <a:chExt cx="1368152" cy="1296144"/>
          </a:xfrm>
        </p:grpSpPr>
        <p:sp>
          <p:nvSpPr>
            <p:cNvPr id="38" name="Овал 37"/>
            <p:cNvSpPr/>
            <p:nvPr/>
          </p:nvSpPr>
          <p:spPr>
            <a:xfrm>
              <a:off x="2195736" y="5373216"/>
              <a:ext cx="1368152" cy="129614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Picture 8" descr="Похожее изображение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3831" y="5670736"/>
              <a:ext cx="1217642" cy="864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Группа 44"/>
          <p:cNvGrpSpPr/>
          <p:nvPr/>
        </p:nvGrpSpPr>
        <p:grpSpPr>
          <a:xfrm>
            <a:off x="2411760" y="3623525"/>
            <a:ext cx="1368152" cy="1296144"/>
            <a:chOff x="2411760" y="3623525"/>
            <a:chExt cx="1368152" cy="1296144"/>
          </a:xfrm>
        </p:grpSpPr>
        <p:sp>
          <p:nvSpPr>
            <p:cNvPr id="33" name="Овал 32"/>
            <p:cNvSpPr/>
            <p:nvPr/>
          </p:nvSpPr>
          <p:spPr>
            <a:xfrm>
              <a:off x="2411760" y="3623525"/>
              <a:ext cx="1368152" cy="129614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5" name="Picture 28" descr="Похожее изображение"/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1324" y="3834626"/>
              <a:ext cx="1182869" cy="894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Группа 47"/>
          <p:cNvGrpSpPr/>
          <p:nvPr/>
        </p:nvGrpSpPr>
        <p:grpSpPr>
          <a:xfrm>
            <a:off x="4194220" y="4036092"/>
            <a:ext cx="1474622" cy="1296144"/>
            <a:chOff x="4194220" y="4036092"/>
            <a:chExt cx="1474622" cy="1296144"/>
          </a:xfrm>
        </p:grpSpPr>
        <p:sp>
          <p:nvSpPr>
            <p:cNvPr id="32" name="Овал 31"/>
            <p:cNvSpPr/>
            <p:nvPr/>
          </p:nvSpPr>
          <p:spPr>
            <a:xfrm>
              <a:off x="4256165" y="4036092"/>
              <a:ext cx="1368152" cy="129614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Picture 6" descr="Картинки по запросу СКАТ PNG"/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266732">
              <a:off x="4194220" y="4306003"/>
              <a:ext cx="1474622" cy="829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Блок-схема: процесс 7"/>
          <p:cNvSpPr/>
          <p:nvPr/>
        </p:nvSpPr>
        <p:spPr>
          <a:xfrm>
            <a:off x="804508" y="944724"/>
            <a:ext cx="7488832" cy="1368152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3300"/>
                </a:solidFill>
              </a:rPr>
              <a:t>Помоги Алексу пройти джунгли. Называй картинки выделяя звук С</a:t>
            </a:r>
            <a:endParaRPr lang="ru-RU" sz="28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895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1413639661_lev-madagaskar-4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-252536" y="1772816"/>
            <a:ext cx="5085184" cy="5085184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323528" y="260648"/>
            <a:ext cx="4248472" cy="1584176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3300"/>
                </a:solidFill>
              </a:rPr>
              <a:t>Спасибо, что помог мне! Смотри, мы нашли еще одно крыло.</a:t>
            </a:r>
            <a:endParaRPr lang="ru-RU" sz="2800" dirty="0">
              <a:solidFill>
                <a:srgbClr val="003300"/>
              </a:solidFill>
            </a:endParaRPr>
          </a:p>
        </p:txBody>
      </p:sp>
      <p:pic>
        <p:nvPicPr>
          <p:cNvPr id="7" name="Рисунок 6" descr="43206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 flipV="1">
            <a:off x="3347863" y="260648"/>
            <a:ext cx="7038237" cy="4233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качанные файлы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1127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467544" y="332656"/>
            <a:ext cx="4824536" cy="2376264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solidFill>
                  <a:srgbClr val="003300"/>
                </a:solidFill>
              </a:rPr>
              <a:t>Помоги Глории найти картинки, в которых  звук </a:t>
            </a:r>
            <a:r>
              <a:rPr lang="en-US" sz="2400" dirty="0" smtClean="0">
                <a:solidFill>
                  <a:srgbClr val="003300"/>
                </a:solidFill>
              </a:rPr>
              <a:t>[</a:t>
            </a:r>
            <a:r>
              <a:rPr lang="ru-RU" sz="2400" dirty="0">
                <a:solidFill>
                  <a:srgbClr val="003300"/>
                </a:solidFill>
              </a:rPr>
              <a:t>с</a:t>
            </a:r>
            <a:r>
              <a:rPr lang="en-US" sz="2400" dirty="0" smtClean="0">
                <a:solidFill>
                  <a:srgbClr val="003300"/>
                </a:solidFill>
              </a:rPr>
              <a:t>]</a:t>
            </a:r>
            <a:r>
              <a:rPr lang="ru-RU" sz="2400" dirty="0" smtClean="0">
                <a:solidFill>
                  <a:srgbClr val="003300"/>
                </a:solidFill>
              </a:rPr>
              <a:t> находится в конце слова</a:t>
            </a:r>
            <a:r>
              <a:rPr lang="en-US" sz="2400" dirty="0" smtClean="0">
                <a:solidFill>
                  <a:srgbClr val="003300"/>
                </a:solidFill>
              </a:rPr>
              <a:t>.  </a:t>
            </a:r>
          </a:p>
          <a:p>
            <a:pPr algn="just"/>
            <a:r>
              <a:rPr lang="ru-RU" sz="2400" dirty="0" smtClean="0">
                <a:solidFill>
                  <a:srgbClr val="003300"/>
                </a:solidFill>
              </a:rPr>
              <a:t>Нажимай на нужную картинку, если ответ правильный, то ты услышишь звуковой сигнал.</a:t>
            </a:r>
            <a:endParaRPr lang="ru-RU" sz="2400" dirty="0">
              <a:solidFill>
                <a:srgbClr val="0033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6" name="Рисунок 5" descr="Gloria_bio_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6649" y="3138686"/>
            <a:ext cx="3606608" cy="371931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95536" y="116632"/>
            <a:ext cx="8136904" cy="637947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8" name="Picture 4" descr="http://foto-ramki.com/noviy/noviy-god63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0263" y="329396"/>
            <a:ext cx="1295102" cy="1659443"/>
          </a:xfrm>
          <a:prstGeom prst="rect">
            <a:avLst/>
          </a:prstGeom>
          <a:noFill/>
        </p:spPr>
      </p:pic>
      <p:pic>
        <p:nvPicPr>
          <p:cNvPr id="15" name="Picture 22" descr="Картинки по запросу поднос 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8853" y="528311"/>
            <a:ext cx="1501917" cy="126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Bengal-Tiger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742447" y="528311"/>
            <a:ext cx="1499192" cy="1261611"/>
          </a:xfrm>
          <a:prstGeom prst="rect">
            <a:avLst/>
          </a:prstGeom>
        </p:spPr>
      </p:pic>
      <p:pic>
        <p:nvPicPr>
          <p:cNvPr id="19" name="Рисунок 18" descr="0_8c1b6_4e2d2939_orig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00263" y="2204864"/>
            <a:ext cx="1224136" cy="1297446"/>
          </a:xfrm>
          <a:prstGeom prst="rect">
            <a:avLst/>
          </a:prstGeom>
        </p:spPr>
      </p:pic>
      <p:pic>
        <p:nvPicPr>
          <p:cNvPr id="21" name="Рисунок 20" descr="Sem_Tнtulo-1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6836866" y="364333"/>
            <a:ext cx="1114663" cy="1499424"/>
          </a:xfrm>
          <a:prstGeom prst="rect">
            <a:avLst/>
          </a:prstGeom>
        </p:spPr>
      </p:pic>
      <p:pic>
        <p:nvPicPr>
          <p:cNvPr id="9" name="Рисунок 8" descr="703352028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2129302" y="3502310"/>
            <a:ext cx="1269551" cy="1586912"/>
          </a:xfrm>
          <a:prstGeom prst="rect">
            <a:avLst/>
          </a:prstGeom>
        </p:spPr>
      </p:pic>
      <p:pic>
        <p:nvPicPr>
          <p:cNvPr id="17" name="Picture 6" descr="Картинки по запросу сок 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6580" y="1992024"/>
            <a:ext cx="1510286" cy="151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Картинки по запросу ГЛОбУС 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7632" y="2129032"/>
            <a:ext cx="1373278" cy="137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Картинки по запросу лотос рисунок 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8069" y="2105703"/>
            <a:ext cx="1631575" cy="117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Картинки по запросу лес рисунок 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38553"/>
            <a:ext cx="1281078" cy="115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Похожее изображение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7335" b="96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7807" y="4879187"/>
            <a:ext cx="1383673" cy="16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Картинки по запросу автобус 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7925" y="3471406"/>
            <a:ext cx="1697711" cy="169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Картинки по запросу фикус  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1132" y="4843345"/>
            <a:ext cx="1431590" cy="159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Картинки по запросу квас бутылка 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7638" y="3777537"/>
            <a:ext cx="994802" cy="175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Картинки по запросу компас 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263" y="3772032"/>
            <a:ext cx="1070982" cy="141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863464">
            <a:off x="3781405" y="1958081"/>
            <a:ext cx="1684087" cy="157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солнце png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9448" y="4706096"/>
            <a:ext cx="1499524" cy="163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арбуз png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691" y="5165648"/>
            <a:ext cx="1191347" cy="117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Похожее изображение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2619" y="3450437"/>
            <a:ext cx="13620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6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20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чанные файлы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11273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вввв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832078"/>
            <a:ext cx="9721080" cy="5847451"/>
          </a:xfrm>
          <a:prstGeom prst="rect">
            <a:avLst/>
          </a:prstGeom>
        </p:spPr>
      </p:pic>
      <p:pic>
        <p:nvPicPr>
          <p:cNvPr id="6" name="Рисунок 5" descr="w256h2561352642746Gloriaic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996952"/>
            <a:ext cx="3595464" cy="3595464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1043608" y="404664"/>
            <a:ext cx="3816424" cy="2232248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3300"/>
                </a:solidFill>
              </a:rPr>
              <a:t>Ура! Мы нашли еще одну часть самолета. </a:t>
            </a:r>
          </a:p>
          <a:p>
            <a:pPr algn="ctr"/>
            <a:r>
              <a:rPr lang="ru-RU" sz="2800" dirty="0" smtClean="0">
                <a:solidFill>
                  <a:srgbClr val="003300"/>
                </a:solidFill>
              </a:rPr>
              <a:t>А ты знаешь как она называется? </a:t>
            </a:r>
            <a:endParaRPr lang="ru-RU" sz="28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jungle-a-flat-col-corr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Penguins-of-madagascar-700-769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3212976"/>
            <a:ext cx="3481366" cy="3824530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809299" y="637106"/>
            <a:ext cx="3456384" cy="2304256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3300"/>
                </a:solidFill>
              </a:rPr>
              <a:t>Кажется пингвины что-то заметили на дереве. Помоги им достать это. Для этого правильно прочитай слова и убирай листья. </a:t>
            </a:r>
          </a:p>
        </p:txBody>
      </p:sp>
      <p:pic>
        <p:nvPicPr>
          <p:cNvPr id="20" name="Рисунок 19" descr="пппппппп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20796569">
            <a:off x="4572000" y="260648"/>
            <a:ext cx="4824536" cy="6110246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3454070" y="0"/>
            <a:ext cx="2592288" cy="2504097"/>
            <a:chOff x="3454070" y="0"/>
            <a:chExt cx="2592288" cy="2504097"/>
          </a:xfrm>
        </p:grpSpPr>
        <p:pic>
          <p:nvPicPr>
            <p:cNvPr id="3074" name="Picture 2" descr="Похожее изображение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4070" y="0"/>
              <a:ext cx="2592288" cy="2504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4265683" y="810290"/>
              <a:ext cx="12564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восход</a:t>
              </a:r>
              <a:endParaRPr lang="ru-RU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9FF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380202" y="1411533"/>
            <a:ext cx="2965443" cy="2864557"/>
            <a:chOff x="2380202" y="1411533"/>
            <a:chExt cx="2965443" cy="2864557"/>
          </a:xfrm>
        </p:grpSpPr>
        <p:pic>
          <p:nvPicPr>
            <p:cNvPr id="3086" name="Picture 14" descr="Похожее изображение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0202" y="1411533"/>
              <a:ext cx="2965443" cy="2864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2721690" y="2735342"/>
              <a:ext cx="14647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пустыня</a:t>
              </a:r>
              <a:endParaRPr lang="ru-RU" dirty="0">
                <a:solidFill>
                  <a:srgbClr val="99FF66"/>
                </a:solidFill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6224336" y="192749"/>
            <a:ext cx="2744429" cy="2651062"/>
            <a:chOff x="5796135" y="86002"/>
            <a:chExt cx="2744429" cy="2651062"/>
          </a:xfrm>
        </p:grpSpPr>
        <p:pic>
          <p:nvPicPr>
            <p:cNvPr id="3076" name="Picture 4" descr="Похожее изображение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9981132">
              <a:off x="5796135" y="86002"/>
              <a:ext cx="2744429" cy="2651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6433348" y="980728"/>
              <a:ext cx="11018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место</a:t>
              </a:r>
              <a:endParaRPr lang="ru-RU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9FF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4946000" y="3528960"/>
            <a:ext cx="2974259" cy="3079008"/>
            <a:chOff x="4946000" y="3528960"/>
            <a:chExt cx="2974259" cy="3079008"/>
          </a:xfrm>
        </p:grpSpPr>
        <p:pic>
          <p:nvPicPr>
            <p:cNvPr id="3082" name="Picture 10" descr="Похожее изображение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7183481">
              <a:off x="4893626" y="3581334"/>
              <a:ext cx="3079008" cy="2974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6371985" y="5125241"/>
              <a:ext cx="12245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пустой</a:t>
              </a:r>
              <a:endParaRPr lang="ru-RU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9FF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6446896" y="1911672"/>
            <a:ext cx="3032985" cy="3139803"/>
            <a:chOff x="6351162" y="1745869"/>
            <a:chExt cx="3032985" cy="3139803"/>
          </a:xfrm>
        </p:grpSpPr>
        <p:pic>
          <p:nvPicPr>
            <p:cNvPr id="3080" name="Picture 8" descr="Похожее изображение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7839615">
              <a:off x="6297753" y="1799278"/>
              <a:ext cx="3139803" cy="3032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7348411" y="3044392"/>
              <a:ext cx="14661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свобода</a:t>
              </a:r>
              <a:endParaRPr lang="ru-RU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540099" y="1436524"/>
            <a:ext cx="2808312" cy="2712772"/>
            <a:chOff x="4278944" y="1667029"/>
            <a:chExt cx="2808312" cy="2712772"/>
          </a:xfrm>
        </p:grpSpPr>
        <p:pic>
          <p:nvPicPr>
            <p:cNvPr id="3078" name="Picture 6" descr="Похожее изображение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8944" y="1667029"/>
              <a:ext cx="2808312" cy="271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148064" y="2587092"/>
              <a:ext cx="13821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скука</a:t>
              </a:r>
              <a:endParaRPr lang="ru-RU" sz="3200" b="1" dirty="0">
                <a:ln w="31550" cmpd="sng">
                  <a:solidFill>
                    <a:srgbClr val="66FF66"/>
                  </a:solidFill>
                  <a:prstDash val="solid"/>
                </a:ln>
                <a:solidFill>
                  <a:srgbClr val="99FF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endParaRPr>
            </a:p>
          </p:txBody>
        </p:sp>
      </p:grpSp>
      <p:grpSp>
        <p:nvGrpSpPr>
          <p:cNvPr id="3073" name="Группа 3072"/>
          <p:cNvGrpSpPr/>
          <p:nvPr/>
        </p:nvGrpSpPr>
        <p:grpSpPr>
          <a:xfrm>
            <a:off x="3286627" y="3131170"/>
            <a:ext cx="2927173" cy="3030264"/>
            <a:chOff x="3286627" y="3131170"/>
            <a:chExt cx="2927173" cy="3030264"/>
          </a:xfrm>
        </p:grpSpPr>
        <p:pic>
          <p:nvPicPr>
            <p:cNvPr id="3084" name="Picture 12" descr="Похожее изображение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189363">
              <a:off x="3235082" y="3182715"/>
              <a:ext cx="3030264" cy="2927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2" name="TextBox 3071"/>
            <p:cNvSpPr txBox="1"/>
            <p:nvPr/>
          </p:nvSpPr>
          <p:spPr>
            <a:xfrm>
              <a:off x="3908223" y="4528255"/>
              <a:ext cx="10537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скала</a:t>
              </a:r>
              <a:endParaRPr lang="ru-RU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9FF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jungle-a-flat-col-corr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5" name="Содержимое 4" descr="1 (1)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2924944"/>
            <a:ext cx="5099252" cy="4525963"/>
          </a:xfr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0" y="1628800"/>
            <a:ext cx="4896544" cy="2016224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3300"/>
                </a:solidFill>
              </a:rPr>
              <a:t>Отлично мы нашли последнюю недостающую часть. Теперь у нас есть все части и мы сможем собрать самолет . </a:t>
            </a:r>
            <a:endParaRPr lang="ru-RU" sz="2800" dirty="0">
              <a:solidFill>
                <a:srgbClr val="003300"/>
              </a:solidFill>
            </a:endParaRPr>
          </a:p>
        </p:txBody>
      </p:sp>
      <p:pic>
        <p:nvPicPr>
          <p:cNvPr id="7" name="Рисунок 6" descr="пппппппп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20796569">
            <a:off x="4572000" y="260648"/>
            <a:ext cx="4824536" cy="6110246"/>
          </a:xfrm>
          <a:prstGeom prst="rect">
            <a:avLst/>
          </a:prstGeom>
        </p:spPr>
      </p:pic>
    </p:spTree>
  </p:cSld>
  <p:clrMapOvr>
    <a:masterClrMapping/>
  </p:clrMapOvr>
  <p:transition>
    <p:newsflash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madagascar_2_filmtoday_20_h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Скругленный прямоугольник 8"/>
          <p:cNvSpPr/>
          <p:nvPr/>
        </p:nvSpPr>
        <p:spPr>
          <a:xfrm>
            <a:off x="3131840" y="0"/>
            <a:ext cx="5616624" cy="119675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3300"/>
                </a:solidFill>
              </a:rPr>
              <a:t>Спасибо, что помог героям найти все части самолета. Теперь они смогут отправится в свой зоопарк. </a:t>
            </a:r>
            <a:endParaRPr lang="ru-RU" sz="24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vzlet_samoleta_yapfiles.ru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56592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zebra-tri-novyj-madagaskar-new-multfilm-madagascar-3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67336" y="0"/>
            <a:ext cx="5976664" cy="11247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Привет дружок! Герои «Мадагаскара» просят тебя помочь им найти все части самолета, чтобы они смогли вернуться в зоопарк. Ты готов им помочь? 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ятиугольник 7">
            <a:hlinkClick r:id="" action="ppaction://hlinkshowjump?jump=nextslide"/>
          </p:cNvPr>
          <p:cNvSpPr/>
          <p:nvPr/>
        </p:nvSpPr>
        <p:spPr>
          <a:xfrm>
            <a:off x="6444208" y="6237312"/>
            <a:ext cx="2376264" cy="432048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Начать путешествие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tema-madagasca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984776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51932" y="151648"/>
            <a:ext cx="16432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Хоботок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98902" y="170405"/>
            <a:ext cx="1875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Заборчик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8321" y="1888041"/>
            <a:ext cx="24516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Месим тесто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34869" y="466652"/>
            <a:ext cx="4392488" cy="22322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rgbClr val="003300"/>
              </a:solidFill>
            </a:endParaRPr>
          </a:p>
          <a:p>
            <a:pPr algn="just"/>
            <a:r>
              <a:rPr lang="ru-RU" sz="2400" dirty="0" smtClean="0">
                <a:solidFill>
                  <a:srgbClr val="003300"/>
                </a:solidFill>
              </a:rPr>
              <a:t>Прежде чем, мы отправимся на поиски, нужно размять наш язычок. Покажи нашим героям, как хорошо ты умеешь выполнять упражнения. 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9125" y="77042"/>
            <a:ext cx="2016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Улыбочка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48264" y="170405"/>
            <a:ext cx="2063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Лопаточка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12160" y="1734591"/>
            <a:ext cx="11663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Горка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65584" y="1835830"/>
            <a:ext cx="26128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Чистим зубки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75" y="592191"/>
            <a:ext cx="1057300" cy="10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155"/>
          <a:stretch/>
        </p:blipFill>
        <p:spPr bwMode="auto">
          <a:xfrm>
            <a:off x="2453182" y="439056"/>
            <a:ext cx="1641957" cy="128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0" r="100000">
                        <a14:backgroundMark x1="21154" y1="44231" x2="21154" y2="59231"/>
                        <a14:backgroundMark x1="11154" y1="45000" x2="11154" y2="60769"/>
                        <a14:backgroundMark x1="2308" y1="45000" x2="1923" y2="60385"/>
                        <a14:backgroundMark x1="79231" y1="44231" x2="79615" y2="59231"/>
                        <a14:backgroundMark x1="60385" y1="45000" x2="60385" y2="59231"/>
                        <a14:backgroundMark x1="40385" y1="43846" x2="40385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790325" y="651457"/>
            <a:ext cx="1684412" cy="10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охожее изображение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212347" flipH="1">
            <a:off x="7223260" y="474335"/>
            <a:ext cx="1591741" cy="159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2420605"/>
            <a:ext cx="1332286" cy="1071784"/>
          </a:xfrm>
          <a:prstGeom prst="rect">
            <a:avLst/>
          </a:prstGeom>
        </p:spPr>
      </p:pic>
      <p:pic>
        <p:nvPicPr>
          <p:cNvPr id="2060" name="Picture 12" descr="Похожее изображение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foregroundMark x1="24819" y1="13167" x2="74043" y2="48167"/>
                        <a14:foregroundMark x1="83764" y1="3500" x2="67115" y2="55000"/>
                        <a14:foregroundMark x1="79731" y1="24167" x2="82834" y2="28833"/>
                        <a14:foregroundMark x1="76008" y1="29167" x2="80352" y2="36667"/>
                        <a14:foregroundMark x1="22234" y1="27333" x2="71768" y2="21000"/>
                        <a14:foregroundMark x1="73113" y1="21333" x2="24302" y2="74833"/>
                        <a14:foregroundMark x1="25129" y1="83167" x2="62565" y2="44000"/>
                        <a14:foregroundMark x1="60600" y1="50500" x2="32265" y2="97500"/>
                        <a14:foregroundMark x1="32885" y1="89667" x2="43950" y2="68333"/>
                        <a14:foregroundMark x1="62254" y1="95167" x2="44571" y2="74000"/>
                        <a14:foregroundMark x1="10548" y1="72167" x2="60910" y2="69333"/>
                        <a14:foregroundMark x1="18821" y1="66500" x2="30817" y2="68333"/>
                        <a14:foregroundMark x1="21717" y1="63833" x2="49741" y2="46667"/>
                        <a14:foregroundMark x1="43433" y1="47167" x2="23992" y2="26500"/>
                        <a14:foregroundMark x1="41986" y1="42667" x2="51396" y2="6667"/>
                        <a14:foregroundMark x1="51706" y1="27000" x2="51706" y2="37500"/>
                        <a14:foregroundMark x1="54292" y1="30667" x2="50879" y2="26000"/>
                        <a14:foregroundMark x1="37435" y1="25500" x2="37952" y2="38000"/>
                        <a14:foregroundMark x1="39710" y1="31000" x2="35367" y2="29667"/>
                        <a14:foregroundMark x1="28232" y1="11333" x2="65770" y2="11333"/>
                        <a14:foregroundMark x1="23681" y1="27833" x2="32265" y2="56833"/>
                        <a14:foregroundMark x1="54602" y1="29667" x2="51706" y2="23167"/>
                        <a14:foregroundMark x1="52017" y1="15833" x2="56877" y2="21000"/>
                        <a14:foregroundMark x1="71975" y1="38500" x2="77973" y2="44833"/>
                        <a14:foregroundMark x1="87694" y1="9333" x2="80352" y2="167"/>
                        <a14:foregroundMark x1="67115" y1="56833" x2="65150" y2="64667"/>
                        <a14:foregroundMark x1="38573" y1="26500" x2="42296" y2="36167"/>
                        <a14:foregroundMark x1="77456" y1="7500" x2="79214" y2="1167"/>
                        <a14:foregroundMark x1="74871" y1="9000" x2="76629" y2="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6526" y="2331512"/>
            <a:ext cx="2116943" cy="131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Похожее изображение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782318" y="2331512"/>
            <a:ext cx="1675449" cy="153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8" presetClass="exit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7" grpId="0" animBg="1"/>
      <p:bldP spid="7" grpId="1" animBg="1"/>
      <p:bldP spid="8" grpId="0"/>
      <p:bldP spid="11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tema-madagasca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912768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1547664" y="188640"/>
            <a:ext cx="4968552" cy="25922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3300"/>
                </a:solidFill>
              </a:rPr>
              <a:t>Молодец! Ты так ловко выполнил все упражнения. А теперь давай произнесем звук С несколько раз. </a:t>
            </a:r>
            <a:endParaRPr lang="ru-RU" sz="28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адагаскар ( Madagascar ) Мультики"/>
          <p:cNvPicPr>
            <a:picLocks noChangeAspect="1" noChangeArrowheads="1"/>
          </p:cNvPicPr>
          <p:nvPr/>
        </p:nvPicPr>
        <p:blipFill>
          <a:blip r:embed="rId3" cstate="print"/>
          <a:srcRect l="13476" t="20641" r="13681" b="65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251520" y="332656"/>
            <a:ext cx="4248472" cy="2088232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3300"/>
                </a:solidFill>
              </a:rPr>
              <a:t>Умница! А теперь пора отправляться на поиски. </a:t>
            </a:r>
            <a:endParaRPr lang="ru-RU" sz="28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vectortreesdesign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1"/>
          </a:xfrm>
        </p:spPr>
      </p:pic>
      <p:pic>
        <p:nvPicPr>
          <p:cNvPr id="7" name="Рисунок 6" descr="2ac082_626ce28512a64ce2adb70d2f4a0a4a1b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131840" y="2671504"/>
            <a:ext cx="6012160" cy="4186495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5076056" y="1052736"/>
            <a:ext cx="3384376" cy="1944216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3300"/>
                </a:solidFill>
              </a:rPr>
              <a:t>Правильно повторяй за мной слоги. Смотри не ошибись!</a:t>
            </a:r>
            <a:endParaRPr lang="ru-RU" sz="2800" dirty="0">
              <a:solidFill>
                <a:srgbClr val="003300"/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4572000" y="908720"/>
            <a:ext cx="4104456" cy="2232248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Привет. Я слышал, вы ищете части самолета. Кажется, у меня есть одна. Но чтобы получить её, тебе надо выполнить мое задание.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2339752" y="188640"/>
            <a:ext cx="2304256" cy="72008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3300"/>
                </a:solidFill>
              </a:rPr>
              <a:t>СТО-СТО-СТО</a:t>
            </a:r>
            <a:endParaRPr lang="ru-RU" sz="2800" dirty="0">
              <a:solidFill>
                <a:srgbClr val="003300"/>
              </a:solidFill>
            </a:endParaRPr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395536" y="1052736"/>
            <a:ext cx="2448272" cy="72008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3300"/>
                </a:solidFill>
              </a:rPr>
              <a:t>СТА-СТА-СТА</a:t>
            </a:r>
            <a:endParaRPr lang="ru-RU" sz="2800" dirty="0">
              <a:solidFill>
                <a:srgbClr val="003300"/>
              </a:solidFill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2123728" y="1844824"/>
            <a:ext cx="2304256" cy="72008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3300"/>
                </a:solidFill>
              </a:rPr>
              <a:t>АСТ-АСТ-АСТ</a:t>
            </a:r>
            <a:endParaRPr lang="ru-RU" sz="2800" dirty="0">
              <a:solidFill>
                <a:srgbClr val="003300"/>
              </a:solidFill>
            </a:endParaRP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179512" y="2708920"/>
            <a:ext cx="2664296" cy="72008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3300"/>
                </a:solidFill>
              </a:rPr>
              <a:t>СВЫ-СВЫ-СВЫ</a:t>
            </a:r>
            <a:endParaRPr lang="ru-RU" sz="2800" dirty="0">
              <a:solidFill>
                <a:srgbClr val="003300"/>
              </a:solidFill>
            </a:endParaRPr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1619672" y="5373216"/>
            <a:ext cx="2736304" cy="72008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3300"/>
                </a:solidFill>
              </a:rPr>
              <a:t>АСТА-АСТА-АСТА</a:t>
            </a:r>
            <a:endParaRPr lang="ru-RU" sz="2800" dirty="0">
              <a:solidFill>
                <a:srgbClr val="003300"/>
              </a:solidFill>
            </a:endParaRPr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179512" y="4509120"/>
            <a:ext cx="2304256" cy="72008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3300"/>
                </a:solidFill>
              </a:rPr>
              <a:t>АСК-АСК-АСК</a:t>
            </a:r>
            <a:endParaRPr lang="ru-RU" sz="2800" dirty="0">
              <a:solidFill>
                <a:srgbClr val="003300"/>
              </a:solidFill>
            </a:endParaRPr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1187624" y="3645024"/>
            <a:ext cx="2304256" cy="72008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3300"/>
                </a:solidFill>
              </a:rPr>
              <a:t>ИСТ-ИСТ-ИСТ</a:t>
            </a:r>
            <a:endParaRPr lang="ru-RU" sz="28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83656874_vector-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Movie Rio Blue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-1188640" y="917340"/>
            <a:ext cx="7920880" cy="5940660"/>
          </a:xfrm>
          <a:prstGeom prst="rect">
            <a:avLst/>
          </a:prstGeom>
        </p:spPr>
      </p:pic>
      <p:pic>
        <p:nvPicPr>
          <p:cNvPr id="6" name="Рисунок 5" descr="43206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476672"/>
            <a:ext cx="6679109" cy="4017636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179512" y="1340768"/>
            <a:ext cx="3456384" cy="1944216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3300"/>
                </a:solidFill>
              </a:rPr>
              <a:t>Молодец! Ты справился с заданием. Получи в награду часть самолета. Подскажи, как она называется?</a:t>
            </a:r>
            <a:endParaRPr lang="ru-RU" sz="24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1" name="Содержимое 10" descr="green_palm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" y="0"/>
            <a:ext cx="9144001" cy="6858000"/>
          </a:xfrm>
        </p:spPr>
      </p:pic>
      <p:pic>
        <p:nvPicPr>
          <p:cNvPr id="13" name="Рисунок 12" descr="chimps_act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1916832"/>
            <a:ext cx="8647044" cy="4941168"/>
          </a:xfrm>
          <a:prstGeom prst="rect">
            <a:avLst/>
          </a:prstGeom>
        </p:spPr>
      </p:pic>
      <p:sp>
        <p:nvSpPr>
          <p:cNvPr id="15" name="Скругленная прямоугольная выноска 14"/>
          <p:cNvSpPr/>
          <p:nvPr/>
        </p:nvSpPr>
        <p:spPr>
          <a:xfrm flipH="1">
            <a:off x="3491880" y="332656"/>
            <a:ext cx="3456384" cy="1484784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3300"/>
                </a:solidFill>
              </a:rPr>
              <a:t>Правильно повторяй за ними</a:t>
            </a:r>
            <a:endParaRPr lang="ru-RU" sz="3600" dirty="0">
              <a:solidFill>
                <a:srgbClr val="003300"/>
              </a:solidFill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 flipH="1">
            <a:off x="3419872" y="0"/>
            <a:ext cx="3528392" cy="2204864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solidFill>
                  <a:srgbClr val="003300"/>
                </a:solidFill>
              </a:rPr>
              <a:t>Кажется обезьяны что-то нашли, но они слишком вредные. Поэтому придется выполнить их задание. </a:t>
            </a:r>
            <a:endParaRPr lang="ru-RU" sz="2400" dirty="0">
              <a:solidFill>
                <a:srgbClr val="003300"/>
              </a:solidFill>
            </a:endParaRPr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0" y="198904"/>
            <a:ext cx="4628933" cy="747464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ru-RU" sz="2400" dirty="0" err="1" smtClean="0">
                <a:solidFill>
                  <a:srgbClr val="003300"/>
                </a:solidFill>
              </a:rPr>
              <a:t>Ист-ист-ист</a:t>
            </a:r>
            <a:r>
              <a:rPr lang="ru-RU" sz="2400" dirty="0" smtClean="0">
                <a:solidFill>
                  <a:srgbClr val="003300"/>
                </a:solidFill>
              </a:rPr>
              <a:t> – вот зеленый лист</a:t>
            </a:r>
            <a:endParaRPr lang="ru-RU" sz="2400" dirty="0">
              <a:solidFill>
                <a:srgbClr val="003300"/>
              </a:solidFill>
            </a:endParaRPr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337445" y="1338153"/>
            <a:ext cx="5490356" cy="7920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rgbClr val="003300"/>
                </a:solidFill>
              </a:rPr>
              <a:t>Ску-ску-ску</a:t>
            </a:r>
            <a:r>
              <a:rPr lang="ru-RU" sz="2400" dirty="0" smtClean="0">
                <a:solidFill>
                  <a:srgbClr val="003300"/>
                </a:solidFill>
              </a:rPr>
              <a:t> – мы несли доску</a:t>
            </a:r>
            <a:endParaRPr lang="ru-RU" sz="2400" dirty="0">
              <a:solidFill>
                <a:srgbClr val="003300"/>
              </a:solidFill>
            </a:endParaRPr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159112" y="2420888"/>
            <a:ext cx="4788024" cy="7920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3300"/>
                </a:solidFill>
              </a:rPr>
              <a:t>Уста-уста – вкусная капуста!</a:t>
            </a:r>
            <a:endParaRPr lang="ru-RU" sz="2400" dirty="0">
              <a:solidFill>
                <a:srgbClr val="003300"/>
              </a:solidFill>
            </a:endParaRPr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311454" y="3379304"/>
            <a:ext cx="5760640" cy="1008112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ru-RU" sz="2400" dirty="0">
                <a:solidFill>
                  <a:srgbClr val="003300"/>
                </a:solidFill>
              </a:rPr>
              <a:t>Киска, киска, где твоя миска?</a:t>
            </a:r>
          </a:p>
          <a:p>
            <a:pPr algn="ctr" fontAlgn="base"/>
            <a:r>
              <a:rPr lang="ru-RU" sz="2400" dirty="0">
                <a:solidFill>
                  <a:srgbClr val="003300"/>
                </a:solidFill>
              </a:rPr>
              <a:t>Ест киска суп из миски. Сыта киска – пуста миска.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4689140"/>
            <a:ext cx="5616624" cy="7920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3300"/>
                </a:solidFill>
              </a:rPr>
              <a:t>Сток-сток-сток – синий лепесток</a:t>
            </a:r>
            <a:endParaRPr lang="ru-RU" sz="2400" dirty="0">
              <a:solidFill>
                <a:srgbClr val="0033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3549" y="5733256"/>
            <a:ext cx="5616624" cy="7920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3300"/>
                </a:solidFill>
              </a:rPr>
              <a:t>Ост-ост-ост – у Васьки длинный хвост</a:t>
            </a:r>
            <a:endParaRPr lang="ru-RU" sz="24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3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reen_palm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" y="0"/>
            <a:ext cx="9144001" cy="6858000"/>
          </a:xfrm>
        </p:spPr>
      </p:pic>
      <p:pic>
        <p:nvPicPr>
          <p:cNvPr id="5" name="Рисунок 4" descr="madagascarim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2500"/>
            <a:ext cx="3491880" cy="6235500"/>
          </a:xfrm>
          <a:prstGeom prst="rect">
            <a:avLst/>
          </a:prstGeom>
        </p:spPr>
      </p:pic>
      <p:pic>
        <p:nvPicPr>
          <p:cNvPr id="6" name="Рисунок 5" descr="spotting-dme-2011_3323 копия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707904" y="2204864"/>
            <a:ext cx="4571730" cy="305163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2339752" y="260648"/>
            <a:ext cx="3384376" cy="1800200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3300"/>
                </a:solidFill>
              </a:rPr>
              <a:t>Молодец, ты нашел еще одну часть. Напомни как она называется? </a:t>
            </a:r>
            <a:endParaRPr lang="ru-RU" sz="28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375</Words>
  <Application>Microsoft Office PowerPoint</Application>
  <PresentationFormat>Экран (4:3)</PresentationFormat>
  <Paragraphs>57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  Занятие на автоматизацию звука [с]   Разработано: Ластовкиной И.В. учителем-логопедом  ГКОУ ЛО «Сланцевская школа-интернат»    </vt:lpstr>
      <vt:lpstr>    </vt:lpstr>
      <vt:lpstr>Слайд 3</vt:lpstr>
      <vt:lpstr>Слайд 4</vt:lpstr>
      <vt:lpstr>  </vt:lpstr>
      <vt:lpstr>Слайд 6</vt:lpstr>
      <vt:lpstr>Слайд 7</vt:lpstr>
      <vt:lpstr>  </vt:lpstr>
      <vt:lpstr>Слайд 9</vt:lpstr>
      <vt:lpstr>Слайд 10</vt:lpstr>
      <vt:lpstr>Слайд 11</vt:lpstr>
      <vt:lpstr>  </vt:lpstr>
      <vt:lpstr>Слайд 13</vt:lpstr>
      <vt:lpstr>Слайд 14</vt:lpstr>
      <vt:lpstr>   </vt:lpstr>
      <vt:lpstr>Слайд 16</vt:lpstr>
      <vt:lpstr>Слайд 17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Марина</cp:lastModifiedBy>
  <cp:revision>77</cp:revision>
  <dcterms:created xsi:type="dcterms:W3CDTF">2015-06-22T13:50:24Z</dcterms:created>
  <dcterms:modified xsi:type="dcterms:W3CDTF">2020-09-24T09:15:32Z</dcterms:modified>
</cp:coreProperties>
</file>