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075"/>
    <a:srgbClr val="D29F74"/>
    <a:srgbClr val="996633"/>
    <a:srgbClr val="CC6600"/>
    <a:srgbClr val="99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DC7FD-A15A-41F6-8271-87C157FB33FC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3ABB8-2EA9-4EE6-8614-9A97715A20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04"/>
            <a:ext cx="9001156" cy="6572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00232" y="1857364"/>
            <a:ext cx="50006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996633"/>
                </a:solidFill>
                <a:latin typeface="Monotype Corsiva" pitchFamily="66" charset="0"/>
              </a:rPr>
              <a:t>«Об итогах работы над методическим проектом </a:t>
            </a:r>
          </a:p>
          <a:p>
            <a:pPr algn="ctr"/>
            <a:r>
              <a:rPr lang="ru-RU" sz="3600" dirty="0" smtClean="0">
                <a:solidFill>
                  <a:srgbClr val="996633"/>
                </a:solidFill>
                <a:latin typeface="Monotype Corsiva" pitchFamily="66" charset="0"/>
              </a:rPr>
              <a:t>в формате панорамы открытых уроков/занятий по теме </a:t>
            </a:r>
            <a:r>
              <a:rPr lang="ru-RU" sz="3600" b="1" dirty="0" smtClean="0">
                <a:solidFill>
                  <a:srgbClr val="996633"/>
                </a:solidFill>
                <a:latin typeface="Monotype Corsiva" pitchFamily="66" charset="0"/>
              </a:rPr>
              <a:t>«Приёмы организации деятельности в ЛОО</a:t>
            </a:r>
            <a:r>
              <a:rPr lang="ru-RU" sz="3600" b="1" dirty="0" smtClean="0">
                <a:solidFill>
                  <a:srgbClr val="996633"/>
                </a:solidFill>
              </a:rPr>
              <a:t>»</a:t>
            </a:r>
            <a:endParaRPr lang="ru-RU" sz="3600" b="1" dirty="0">
              <a:solidFill>
                <a:srgbClr val="9966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85704"/>
            <a:ext cx="8748464" cy="6572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857232"/>
            <a:ext cx="63367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Times New Roman" pitchFamily="18" charset="0"/>
                <a:cs typeface="Times New Roman" pitchFamily="18" charset="0"/>
              </a:rPr>
              <a:t>Условия организации деятельности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ea typeface="Times New Roman" pitchFamily="18" charset="0"/>
                <a:cs typeface="Times New Roman" pitchFamily="18" charset="0"/>
              </a:rPr>
              <a:t>над методическим проектом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 обобщить опыт использования способов дифференциации  в обучении, воспитании, коррекции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Задачи: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cs typeface="Times New Roman" pitchFamily="18" charset="0"/>
              </a:rPr>
              <a:t>Совершенствовать педагогическое мастерство педагогов ОУ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dirty="0" smtClean="0">
                <a:cs typeface="Times New Roman" pitchFamily="18" charset="0"/>
              </a:rPr>
              <a:t>Результативное применение методов и приёмов ЛОО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Период работы над проектом: 5 – 16 февраля 2018 г.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Формат работы над проектом : панорама открытых уроков/занятий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Регистрация  даты проведения урока/занятия: 29.01 – 01.02.18 г.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/>
              <a:t>Анализ конечного результата проекта/ </a:t>
            </a:r>
            <a:r>
              <a:rPr lang="ru-RU" sz="1600" dirty="0" smtClean="0"/>
              <a:t>19 февраля  2018 г.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Выполнение </a:t>
            </a:r>
            <a:r>
              <a:rPr lang="ru-RU" sz="1600" b="1" dirty="0" smtClean="0"/>
              <a:t>конспекта</a:t>
            </a:r>
            <a:r>
              <a:rPr lang="ru-RU" sz="1600" dirty="0" smtClean="0"/>
              <a:t>, </a:t>
            </a:r>
            <a:r>
              <a:rPr lang="ru-RU" sz="1600" b="1" dirty="0" smtClean="0"/>
              <a:t>самоанализа, анализа одного </a:t>
            </a:r>
            <a:r>
              <a:rPr lang="ru-RU" sz="1600" dirty="0" smtClean="0"/>
              <a:t>мероприятия ( по выбору) в течение двух дней со дня проведения/посещения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Количество посещений: </a:t>
            </a:r>
            <a:r>
              <a:rPr lang="ru-RU" sz="1600" b="1" dirty="0" smtClean="0"/>
              <a:t>не менее 4</a:t>
            </a:r>
            <a:r>
              <a:rPr lang="ru-RU" sz="1600" dirty="0" smtClean="0"/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/>
              <a:t> </a:t>
            </a:r>
            <a:r>
              <a:rPr lang="ru-RU" sz="1600" b="1" dirty="0" smtClean="0"/>
              <a:t>Оценка конечного результата и работы участников </a:t>
            </a:r>
            <a:r>
              <a:rPr lang="ru-RU" sz="1600" dirty="0" smtClean="0"/>
              <a:t>/ конец февраля 2018 г.</a:t>
            </a:r>
            <a:endParaRPr lang="ru-RU" sz="1600" dirty="0" smtClean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04"/>
            <a:ext cx="9001156" cy="65722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5697" y="1340768"/>
            <a:ext cx="5544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Мониторинг  организации работы над проектом</a:t>
            </a:r>
          </a:p>
          <a:p>
            <a:pPr algn="ctr"/>
            <a:endParaRPr lang="ru-RU" b="1" dirty="0" smtClean="0"/>
          </a:p>
          <a:p>
            <a:r>
              <a:rPr lang="ru-RU" b="1" dirty="0" smtClean="0"/>
              <a:t>В ходе работы над проектом проведено 23 открытых мероприятий </a:t>
            </a:r>
            <a:r>
              <a:rPr lang="ru-RU" dirty="0" smtClean="0"/>
              <a:t>(из 28 запланированных)</a:t>
            </a:r>
            <a:r>
              <a:rPr lang="ru-RU" b="1" dirty="0" smtClean="0"/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</a:t>
            </a:r>
            <a:r>
              <a:rPr lang="ru-RU" dirty="0" smtClean="0"/>
              <a:t>уроков – 14 (1 бинарный)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Занятий воспитателей – 6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Занятий специалистов – 3 (2 групповых и 1 подгрупповое)</a:t>
            </a:r>
          </a:p>
          <a:p>
            <a:pPr>
              <a:buFont typeface="Wingdings" pitchFamily="2" charset="2"/>
              <a:buChar char="Ø"/>
            </a:pPr>
            <a:endParaRPr lang="ru-RU" b="1" dirty="0" smtClean="0"/>
          </a:p>
          <a:p>
            <a:r>
              <a:rPr lang="ru-RU" b="1" dirty="0" smtClean="0"/>
              <a:t>Типология уроков/занятий: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Комбинированные – 5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Изучение нового – 4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Занятия с элементами игры – 4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Закрепления – 3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другие</a:t>
            </a:r>
          </a:p>
          <a:p>
            <a:pPr>
              <a:buFont typeface="Wingdings" pitchFamily="2" charset="2"/>
              <a:buChar char="Ø"/>
            </a:pP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04"/>
            <a:ext cx="9001156" cy="6572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79712" y="1916832"/>
            <a:ext cx="52565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ходе мероприятий  реализовывались следующие группы  способов дифференциации организации деятельности</a:t>
            </a: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по степени и характеру помощи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 по степени самостоятельности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dirty="0" smtClean="0">
                <a:ea typeface="Times New Roman" pitchFamily="18" charset="0"/>
                <a:cs typeface="Times New Roman" pitchFamily="18" charset="0"/>
              </a:rPr>
              <a:t>по  характеру учебных действий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04"/>
            <a:ext cx="9001156" cy="657229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5696" y="1628800"/>
            <a:ext cx="5544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Продуктивности   мероприятий  способствовали:</a:t>
            </a:r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Подбор содержания с учётом психологических </a:t>
            </a:r>
            <a:r>
              <a:rPr lang="ru-RU" dirty="0" err="1" smtClean="0"/>
              <a:t>особенностей,возможностей</a:t>
            </a:r>
            <a:r>
              <a:rPr lang="ru-RU" dirty="0" smtClean="0"/>
              <a:t> обучающихся, уровня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ЗУН, максимальное приближение его к реалиям жизни;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Использование нестандартных приёмов и методов;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Целесообразная смена видов деятельности;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Создание атмосферы заинтересованности  обучающихся в работе на уроке, стимулирование к  их высказываниям, проявлению инициативы;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Расположение обучающихся для естественного самовыражения.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Лариса\Desktop\pergamino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85704"/>
            <a:ext cx="9001156" cy="65722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1720" y="1772817"/>
            <a:ext cx="53285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ЭФФЕКТИВНОСТИ урока/занятия В СИСТЕМЕ ЛОО способствовали: 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дифференцированная , дозированная  помощь каждому обучающемуся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опора на ведущий вид познавательной сферы каждого обучающихся;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регулярный анализ состояния  каждого ученика на протяжении всего мероприятия; 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313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Лариса</cp:lastModifiedBy>
  <cp:revision>20</cp:revision>
  <dcterms:created xsi:type="dcterms:W3CDTF">2018-02-16T12:21:55Z</dcterms:created>
  <dcterms:modified xsi:type="dcterms:W3CDTF">2018-02-20T11:51:35Z</dcterms:modified>
</cp:coreProperties>
</file>