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56" r:id="rId2"/>
    <p:sldId id="257" r:id="rId3"/>
    <p:sldId id="263" r:id="rId4"/>
    <p:sldId id="262" r:id="rId5"/>
    <p:sldId id="260" r:id="rId6"/>
    <p:sldId id="259" r:id="rId7"/>
    <p:sldId id="258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2A49"/>
    <a:srgbClr val="7C8197"/>
    <a:srgbClr val="A7C9E4"/>
    <a:srgbClr val="C8D8F6"/>
    <a:srgbClr val="F3F3F3"/>
    <a:srgbClr val="123B67"/>
    <a:srgbClr val="28578B"/>
    <a:srgbClr val="437DC5"/>
    <a:srgbClr val="C4F7FF"/>
    <a:srgbClr val="22496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8208" autoAdjust="0"/>
  </p:normalViewPr>
  <p:slideViewPr>
    <p:cSldViewPr snapToGrid="0">
      <p:cViewPr>
        <p:scale>
          <a:sx n="80" d="100"/>
          <a:sy n="80" d="100"/>
        </p:scale>
        <p:origin x="-111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4" d="100"/>
          <a:sy n="54" d="100"/>
        </p:scale>
        <p:origin x="2820" y="78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894061A-6041-4636-B06C-814E4F5F7D1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9662D95-A95A-4EA6-87B1-0B944B8399D5}">
      <dgm:prSet custT="1"/>
      <dgm:spPr>
        <a:solidFill>
          <a:srgbClr val="C00000"/>
        </a:solidFill>
      </dgm:spPr>
      <dgm:t>
        <a:bodyPr/>
        <a:lstStyle/>
        <a:p>
          <a:pPr rtl="0"/>
          <a:r>
            <a:rPr lang="ru-RU" sz="2200" b="1" baseline="0" dirty="0" smtClean="0"/>
            <a:t>НЕГАТИВНОЕ ВЛИЯНИЕ </a:t>
          </a:r>
          <a:endParaRPr lang="ru-RU" sz="2200" b="1" baseline="0" dirty="0"/>
        </a:p>
      </dgm:t>
    </dgm:pt>
    <dgm:pt modelId="{81974F13-AB92-4084-8915-D1FD3E35FA70}" type="parTrans" cxnId="{AE4AAE4F-533B-4B5C-9875-795E405E2D85}">
      <dgm:prSet/>
      <dgm:spPr/>
      <dgm:t>
        <a:bodyPr/>
        <a:lstStyle/>
        <a:p>
          <a:endParaRPr lang="ru-RU"/>
        </a:p>
      </dgm:t>
    </dgm:pt>
    <dgm:pt modelId="{1F2E5FC8-FDB6-4CEC-A1BC-B67024FC1EBA}" type="sibTrans" cxnId="{AE4AAE4F-533B-4B5C-9875-795E405E2D85}">
      <dgm:prSet/>
      <dgm:spPr/>
      <dgm:t>
        <a:bodyPr/>
        <a:lstStyle/>
        <a:p>
          <a:endParaRPr lang="ru-RU"/>
        </a:p>
      </dgm:t>
    </dgm:pt>
    <dgm:pt modelId="{A9CDD7F8-BDE1-4ECF-9678-FCB44A3662CE}" type="pres">
      <dgm:prSet presAssocID="{A894061A-6041-4636-B06C-814E4F5F7D1C}" presName="linear" presStyleCnt="0">
        <dgm:presLayoutVars>
          <dgm:animLvl val="lvl"/>
          <dgm:resizeHandles val="exact"/>
        </dgm:presLayoutVars>
      </dgm:prSet>
      <dgm:spPr/>
    </dgm:pt>
    <dgm:pt modelId="{1E2130A2-DA3F-4BC7-8776-BBDCFA633A61}" type="pres">
      <dgm:prSet presAssocID="{89662D95-A95A-4EA6-87B1-0B944B8399D5}" presName="parentText" presStyleLbl="node1" presStyleIdx="0" presStyleCnt="1" custAng="16200000" custScaleY="130838">
        <dgm:presLayoutVars>
          <dgm:chMax val="0"/>
          <dgm:bulletEnabled val="1"/>
        </dgm:presLayoutVars>
      </dgm:prSet>
      <dgm:spPr/>
    </dgm:pt>
  </dgm:ptLst>
  <dgm:cxnLst>
    <dgm:cxn modelId="{597A488E-3EA2-44E9-9596-98D8B8AD373C}" type="presOf" srcId="{A894061A-6041-4636-B06C-814E4F5F7D1C}" destId="{A9CDD7F8-BDE1-4ECF-9678-FCB44A3662CE}" srcOrd="0" destOrd="0" presId="urn:microsoft.com/office/officeart/2005/8/layout/vList2"/>
    <dgm:cxn modelId="{8A3A3185-95D1-4BEF-989B-FEB6ABAEE954}" type="presOf" srcId="{89662D95-A95A-4EA6-87B1-0B944B8399D5}" destId="{1E2130A2-DA3F-4BC7-8776-BBDCFA633A61}" srcOrd="0" destOrd="0" presId="urn:microsoft.com/office/officeart/2005/8/layout/vList2"/>
    <dgm:cxn modelId="{AE4AAE4F-533B-4B5C-9875-795E405E2D85}" srcId="{A894061A-6041-4636-B06C-814E4F5F7D1C}" destId="{89662D95-A95A-4EA6-87B1-0B944B8399D5}" srcOrd="0" destOrd="0" parTransId="{81974F13-AB92-4084-8915-D1FD3E35FA70}" sibTransId="{1F2E5FC8-FDB6-4CEC-A1BC-B67024FC1EBA}"/>
    <dgm:cxn modelId="{D88BFE3D-37F5-4487-8D3E-CCC00C3E38EB}" type="presParOf" srcId="{A9CDD7F8-BDE1-4ECF-9678-FCB44A3662CE}" destId="{1E2130A2-DA3F-4BC7-8776-BBDCFA633A6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E2130A2-DA3F-4BC7-8776-BBDCFA633A61}">
      <dsp:nvSpPr>
        <dsp:cNvPr id="0" name=""/>
        <dsp:cNvSpPr/>
      </dsp:nvSpPr>
      <dsp:spPr>
        <a:xfrm rot="16200000">
          <a:off x="0" y="1703736"/>
          <a:ext cx="1876301" cy="1592036"/>
        </a:xfrm>
        <a:prstGeom prst="roundRect">
          <a:avLst/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baseline="0" dirty="0" smtClean="0"/>
            <a:t>НЕГАТИВНОЕ ВЛИЯНИЕ </a:t>
          </a:r>
          <a:endParaRPr lang="ru-RU" sz="2200" b="1" kern="1200" baseline="0" dirty="0"/>
        </a:p>
      </dsp:txBody>
      <dsp:txXfrm rot="16200000">
        <a:off x="0" y="1703736"/>
        <a:ext cx="1876301" cy="15920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EE0E13-B01F-4269-8E20-698A6C7092FF}" type="datetimeFigureOut">
              <a:rPr lang="ru-RU" smtClean="0"/>
              <a:pPr/>
              <a:t>25.02.2021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BF51E7-1C95-4B38-BA68-016F63B57E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666842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25.02.2021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0874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25.02.2021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8004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25.02.2021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27074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25.02.2021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44265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25.02.2021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59550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25.02.2021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49083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25.02.2021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86000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25.02.2021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04350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25.02.2021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74920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25.02.2021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91012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25.02.2021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34140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BB889-9D34-4BBB-8EBF-7B432ADE08F0}" type="datetimeFigureOut">
              <a:rPr lang="ru-RU" smtClean="0"/>
              <a:pPr/>
              <a:t>25.02.2021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26" name="Рисунок 25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0935" r="36599"/>
          <a:stretch/>
        </p:blipFill>
        <p:spPr>
          <a:xfrm>
            <a:off x="0" y="0"/>
            <a:ext cx="2614863" cy="6858000"/>
          </a:xfrm>
          <a:prstGeom prst="rect">
            <a:avLst/>
          </a:prstGeom>
        </p:spPr>
      </p:pic>
      <p:sp>
        <p:nvSpPr>
          <p:cNvPr id="27" name="Прямоугольник 26"/>
          <p:cNvSpPr/>
          <p:nvPr/>
        </p:nvSpPr>
        <p:spPr>
          <a:xfrm>
            <a:off x="1860884" y="1"/>
            <a:ext cx="7283114" cy="6858000"/>
          </a:xfrm>
          <a:prstGeom prst="rect">
            <a:avLst/>
          </a:prstGeom>
          <a:gradFill flip="none" rotWithShape="1">
            <a:gsLst>
              <a:gs pos="0">
                <a:srgbClr val="A7C9E4"/>
              </a:gs>
              <a:gs pos="46000">
                <a:srgbClr val="C8D8F6"/>
              </a:gs>
              <a:gs pos="100000">
                <a:srgbClr val="7C8197"/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97180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Прямоугольник 32"/>
          <p:cNvSpPr/>
          <p:nvPr/>
        </p:nvSpPr>
        <p:spPr>
          <a:xfrm>
            <a:off x="-2" y="5053263"/>
            <a:ext cx="9144000" cy="1804737"/>
          </a:xfrm>
          <a:prstGeom prst="rect">
            <a:avLst/>
          </a:prstGeom>
          <a:gradFill flip="none" rotWithShape="1">
            <a:gsLst>
              <a:gs pos="0">
                <a:srgbClr val="A7C9E4"/>
              </a:gs>
              <a:gs pos="46000">
                <a:srgbClr val="C8D8F6"/>
              </a:gs>
              <a:gs pos="100000">
                <a:srgbClr val="7C8197"/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>
            <a:off x="0" y="5053263"/>
            <a:ext cx="9144000" cy="0"/>
          </a:xfrm>
          <a:prstGeom prst="line">
            <a:avLst/>
          </a:prstGeom>
          <a:ln w="1016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Овал 25"/>
          <p:cNvSpPr/>
          <p:nvPr/>
        </p:nvSpPr>
        <p:spPr>
          <a:xfrm>
            <a:off x="6666572" y="3868573"/>
            <a:ext cx="2429302" cy="2429302"/>
          </a:xfrm>
          <a:prstGeom prst="ellipse">
            <a:avLst/>
          </a:prstGeom>
          <a:solidFill>
            <a:srgbClr val="7C8197"/>
          </a:solidFill>
          <a:ln w="1016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668815" y="4461642"/>
            <a:ext cx="2475185" cy="1450427"/>
          </a:xfrm>
        </p:spPr>
        <p:txBody>
          <a:bodyPr>
            <a:normAutofit fontScale="92500"/>
          </a:bodyPr>
          <a:lstStyle/>
          <a:p>
            <a:pPr>
              <a:lnSpc>
                <a:spcPct val="100000"/>
              </a:lnSpc>
            </a:pPr>
            <a:r>
              <a:rPr lang="ru-RU" sz="2400" b="1" dirty="0" smtClean="0">
                <a:solidFill>
                  <a:srgbClr val="152A49"/>
                </a:solidFill>
              </a:rPr>
              <a:t>Подготовила</a:t>
            </a:r>
            <a:r>
              <a:rPr lang="en-US" sz="2400" b="1" dirty="0" smtClean="0">
                <a:solidFill>
                  <a:srgbClr val="152A49"/>
                </a:solidFill>
                <a:latin typeface="Algerian" pitchFamily="82" charset="0"/>
              </a:rPr>
              <a:t>:</a:t>
            </a:r>
            <a:r>
              <a:rPr lang="ru-RU" sz="2400" b="1" dirty="0" smtClean="0">
                <a:solidFill>
                  <a:srgbClr val="152A49"/>
                </a:solidFill>
              </a:rPr>
              <a:t> </a:t>
            </a:r>
          </a:p>
          <a:p>
            <a:pPr>
              <a:lnSpc>
                <a:spcPct val="100000"/>
              </a:lnSpc>
            </a:pPr>
            <a:r>
              <a:rPr lang="ru-RU" sz="2400" b="1" dirty="0" smtClean="0">
                <a:solidFill>
                  <a:srgbClr val="152A49"/>
                </a:solidFill>
              </a:rPr>
              <a:t>Козлова Н.С., педагог-психолог</a:t>
            </a:r>
            <a:endParaRPr lang="ru-RU" sz="2400" b="1" dirty="0">
              <a:solidFill>
                <a:srgbClr val="152A49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828800" y="1265274"/>
            <a:ext cx="6999889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152A49"/>
                </a:solidFill>
                <a:latin typeface="Arial Black" pitchFamily="34" charset="0"/>
              </a:rPr>
              <a:t>Круг общения подростков и его влияние на формирование нравственного поведения. </a:t>
            </a:r>
            <a:endParaRPr lang="ru-RU" sz="3200" b="1" dirty="0">
              <a:solidFill>
                <a:srgbClr val="152A49"/>
              </a:solidFill>
              <a:latin typeface="Arial Black" pitchFamily="34" charset="0"/>
            </a:endParaRPr>
          </a:p>
        </p:txBody>
      </p:sp>
      <p:pic>
        <p:nvPicPr>
          <p:cNvPr id="32" name="Рисунок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9083" y="4146331"/>
            <a:ext cx="3905330" cy="252248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93832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9923" y="387030"/>
            <a:ext cx="7886700" cy="898895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rgbClr val="FFFF00"/>
                </a:solidFill>
                <a:latin typeface="Arial Black" pitchFamily="34" charset="0"/>
              </a:rPr>
              <a:t>Задумывались ли вы над этой проблемой?</a:t>
            </a:r>
            <a:endParaRPr lang="ru-RU" sz="2800" b="1" i="1" dirty="0">
              <a:ln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Arial Black" pitchFamily="34" charset="0"/>
            </a:endParaRPr>
          </a:p>
        </p:txBody>
      </p:sp>
      <p:grpSp>
        <p:nvGrpSpPr>
          <p:cNvPr id="83" name="Group 7"/>
          <p:cNvGrpSpPr>
            <a:grpSpLocks/>
          </p:cNvGrpSpPr>
          <p:nvPr/>
        </p:nvGrpSpPr>
        <p:grpSpPr bwMode="auto">
          <a:xfrm>
            <a:off x="2145471" y="1519700"/>
            <a:ext cx="5722622" cy="1692275"/>
            <a:chOff x="1168" y="1661"/>
            <a:chExt cx="3296" cy="1066"/>
          </a:xfrm>
        </p:grpSpPr>
        <p:sp>
          <p:nvSpPr>
            <p:cNvPr id="84" name="Line 8"/>
            <p:cNvSpPr>
              <a:spLocks noChangeShapeType="1"/>
            </p:cNvSpPr>
            <p:nvPr/>
          </p:nvSpPr>
          <p:spPr bwMode="gray">
            <a:xfrm>
              <a:off x="1440" y="238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85" name="Rectangle 9"/>
            <p:cNvSpPr>
              <a:spLocks noChangeArrowheads="1"/>
            </p:cNvSpPr>
            <p:nvPr/>
          </p:nvSpPr>
          <p:spPr bwMode="gray">
            <a:xfrm rot="3419336">
              <a:off x="1181" y="1689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99CC00"/>
                </a:gs>
                <a:gs pos="100000">
                  <a:srgbClr val="99CC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CC00"/>
              </a:extrusionClr>
              <a:contourClr>
                <a:srgbClr val="99CC00"/>
              </a:contourClr>
            </a:sp3d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86" name="Text Box 10"/>
            <p:cNvSpPr txBox="1">
              <a:spLocks noChangeArrowheads="1"/>
            </p:cNvSpPr>
            <p:nvPr/>
          </p:nvSpPr>
          <p:spPr bwMode="gray">
            <a:xfrm>
              <a:off x="1745" y="1661"/>
              <a:ext cx="2633" cy="10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ru-RU" sz="2000" b="1" dirty="0" smtClean="0">
                  <a:solidFill>
                    <a:srgbClr val="002060"/>
                  </a:solidFill>
                  <a:latin typeface="Bahnschrift" pitchFamily="34" charset="0"/>
                </a:rPr>
                <a:t>Подростковый возраст или пубертат – период жизни</a:t>
              </a:r>
            </a:p>
            <a:p>
              <a:pPr algn="ctr"/>
              <a:r>
                <a:rPr lang="ru-RU" sz="2000" b="1" dirty="0" smtClean="0">
                  <a:solidFill>
                    <a:srgbClr val="002060"/>
                  </a:solidFill>
                  <a:latin typeface="Bahnschrift" pitchFamily="34" charset="0"/>
                </a:rPr>
                <a:t> человека от детства до юности </a:t>
              </a:r>
            </a:p>
            <a:p>
              <a:pPr algn="ctr"/>
              <a:r>
                <a:rPr lang="ru-RU" sz="2000" b="1" dirty="0" smtClean="0">
                  <a:solidFill>
                    <a:srgbClr val="002060"/>
                  </a:solidFill>
                  <a:latin typeface="Bahnschrift" pitchFamily="34" charset="0"/>
                </a:rPr>
                <a:t>(от 11-12 до 14-15 лет).</a:t>
              </a:r>
            </a:p>
            <a:p>
              <a:pPr algn="l"/>
              <a:endParaRPr lang="en-US" sz="2400" dirty="0">
                <a:solidFill>
                  <a:schemeClr val="bg1"/>
                </a:solidFill>
              </a:endParaRPr>
            </a:p>
          </p:txBody>
        </p:sp>
        <p:sp>
          <p:nvSpPr>
            <p:cNvPr id="87" name="Text Box 11"/>
            <p:cNvSpPr txBox="1">
              <a:spLocks noChangeArrowheads="1"/>
            </p:cNvSpPr>
            <p:nvPr/>
          </p:nvSpPr>
          <p:spPr bwMode="gray">
            <a:xfrm>
              <a:off x="1216" y="1702"/>
              <a:ext cx="21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chemeClr val="bg1"/>
                  </a:solidFill>
                </a:rPr>
                <a:t>1</a:t>
              </a:r>
            </a:p>
          </p:txBody>
        </p:sp>
      </p:grpSp>
      <p:grpSp>
        <p:nvGrpSpPr>
          <p:cNvPr id="88" name="Group 12"/>
          <p:cNvGrpSpPr>
            <a:grpSpLocks/>
          </p:cNvGrpSpPr>
          <p:nvPr/>
        </p:nvGrpSpPr>
        <p:grpSpPr bwMode="auto">
          <a:xfrm>
            <a:off x="2166145" y="3294563"/>
            <a:ext cx="5105400" cy="555625"/>
            <a:chOff x="1248" y="2640"/>
            <a:chExt cx="3216" cy="350"/>
          </a:xfrm>
        </p:grpSpPr>
        <p:sp>
          <p:nvSpPr>
            <p:cNvPr id="89" name="Line 13"/>
            <p:cNvSpPr>
              <a:spLocks noChangeShapeType="1"/>
            </p:cNvSpPr>
            <p:nvPr/>
          </p:nvSpPr>
          <p:spPr bwMode="gray">
            <a:xfrm>
              <a:off x="1440" y="299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90" name="Rectangle 14"/>
            <p:cNvSpPr>
              <a:spLocks noChangeArrowheads="1"/>
            </p:cNvSpPr>
            <p:nvPr/>
          </p:nvSpPr>
          <p:spPr bwMode="gray">
            <a:xfrm rot="3419336">
              <a:off x="1261" y="262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006699"/>
                </a:gs>
                <a:gs pos="100000">
                  <a:srgbClr val="0066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6699"/>
              </a:extrusionClr>
              <a:contourClr>
                <a:srgbClr val="006699"/>
              </a:contourClr>
            </a:sp3d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92" name="Text Box 16"/>
            <p:cNvSpPr txBox="1">
              <a:spLocks noChangeArrowheads="1"/>
            </p:cNvSpPr>
            <p:nvPr/>
          </p:nvSpPr>
          <p:spPr bwMode="gray">
            <a:xfrm>
              <a:off x="1296" y="2654"/>
              <a:ext cx="21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 dirty="0">
                  <a:solidFill>
                    <a:schemeClr val="bg1"/>
                  </a:solidFill>
                </a:rPr>
                <a:t>2</a:t>
              </a:r>
            </a:p>
          </p:txBody>
        </p:sp>
      </p:grpSp>
      <p:sp>
        <p:nvSpPr>
          <p:cNvPr id="28" name="Прямоугольник 27"/>
          <p:cNvSpPr/>
          <p:nvPr/>
        </p:nvSpPr>
        <p:spPr>
          <a:xfrm>
            <a:off x="3019647" y="3062177"/>
            <a:ext cx="489097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Bahnschrift" pitchFamily="34" charset="0"/>
              </a:rPr>
              <a:t>Самый ответственный период в жизни каждого человека, который</a:t>
            </a: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Bahnschrift" pitchFamily="34" charset="0"/>
              </a:rPr>
              <a:t>характеризуется такими понятиями как:</a:t>
            </a:r>
            <a:endParaRPr lang="ru-RU" sz="2000" b="1" dirty="0">
              <a:solidFill>
                <a:srgbClr val="002060"/>
              </a:solidFill>
              <a:latin typeface="Bahnschrift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3848985" y="4348716"/>
            <a:ext cx="4125433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Bahnschrift" pitchFamily="34" charset="0"/>
              </a:rPr>
              <a:t> 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Bahnschrift" pitchFamily="34" charset="0"/>
              </a:rPr>
              <a:t>Возраст полового созревания</a:t>
            </a:r>
          </a:p>
          <a:p>
            <a:pPr>
              <a:buFont typeface="Wingdings" pitchFamily="2" charset="2"/>
              <a:buChar char="Ø"/>
            </a:pP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Bahnschrift" pitchFamily="34" charset="0"/>
              </a:rPr>
              <a:t>Критический</a:t>
            </a:r>
          </a:p>
          <a:p>
            <a:pPr>
              <a:buFont typeface="Wingdings" pitchFamily="2" charset="2"/>
              <a:buChar char="Ø"/>
            </a:pP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Bahnschrift" pitchFamily="34" charset="0"/>
              </a:rPr>
              <a:t>Переломный</a:t>
            </a:r>
          </a:p>
          <a:p>
            <a:pPr>
              <a:buFont typeface="Wingdings" pitchFamily="2" charset="2"/>
              <a:buChar char="Ø"/>
            </a:pP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Bahnschrift" pitchFamily="34" charset="0"/>
              </a:rPr>
              <a:t>Трудный</a:t>
            </a:r>
          </a:p>
          <a:p>
            <a:pPr>
              <a:buFont typeface="Wingdings" pitchFamily="2" charset="2"/>
              <a:buChar char="Ø"/>
            </a:pP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Bahnschrift" pitchFamily="34" charset="0"/>
              </a:rPr>
              <a:t>Переходный</a:t>
            </a:r>
            <a:endParaRPr lang="ru-RU" sz="2000" b="1" dirty="0">
              <a:solidFill>
                <a:schemeClr val="accent6">
                  <a:lumMod val="50000"/>
                </a:schemeClr>
              </a:solidFill>
              <a:latin typeface="Bahnschrift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2126512" y="6060558"/>
            <a:ext cx="64752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Bahnschrift" pitchFamily="34" charset="0"/>
              </a:rPr>
              <a:t>ПОДРОСТОК – …«уже не ребёнок, но ещё не взрослый !!!»</a:t>
            </a:r>
            <a:endParaRPr lang="ru-RU" b="1" dirty="0">
              <a:solidFill>
                <a:srgbClr val="C00000"/>
              </a:solidFill>
              <a:latin typeface="Bahnschrift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24252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35678" y="154379"/>
            <a:ext cx="6721434" cy="2363190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Задумывались ли вы, родители, когда-нибудь над тем, как встречают сверстники вашего ребенка и как к нему относятся</a:t>
            </a: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?</a:t>
            </a: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/>
            </a:r>
            <a:br>
              <a:rPr lang="ru-RU" sz="1800" b="1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</a:b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        Знаете ли вы, с кем дружат ваши дети</a:t>
            </a: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?</a:t>
            </a:r>
            <a:br>
              <a:rPr lang="ru-RU" sz="1800" b="1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</a:b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Чем </a:t>
            </a: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интересуются </a:t>
            </a: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товарищи </a:t>
            </a: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ваших детей, о чем разговаривают, когда бывают вместе? </a:t>
            </a: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/>
            </a:r>
            <a:br>
              <a:rPr lang="ru-RU" sz="1800" b="1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</a:b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Что </a:t>
            </a: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дает вашему ребенку эта дружба, чем он обогащает друга? </a:t>
            </a:r>
            <a:endParaRPr lang="ru-RU" sz="1800" b="1" i="1" dirty="0">
              <a:ln/>
              <a:solidFill>
                <a:schemeClr val="accent6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Arial Black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226622" y="2446317"/>
            <a:ext cx="627611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Bahnschrift" pitchFamily="34" charset="0"/>
              </a:rPr>
              <a:t>К сожалению, многие родители об этом не задумываются. Обычно волнует другое: как учится ребенок, как ведет себя в </a:t>
            </a:r>
            <a:r>
              <a:rPr lang="ru-RU" b="1" dirty="0" smtClean="0">
                <a:solidFill>
                  <a:srgbClr val="C00000"/>
                </a:solidFill>
                <a:latin typeface="Bahnschrift" pitchFamily="34" charset="0"/>
              </a:rPr>
              <a:t>школе </a:t>
            </a:r>
            <a:r>
              <a:rPr lang="ru-RU" b="1" dirty="0" smtClean="0">
                <a:solidFill>
                  <a:srgbClr val="C00000"/>
                </a:solidFill>
                <a:latin typeface="Bahnschrift" pitchFamily="34" charset="0"/>
              </a:rPr>
              <a:t>и дома. Да, это важно. Но есть не менее важная сторона его </a:t>
            </a:r>
            <a:r>
              <a:rPr lang="ru-RU" b="1" dirty="0" smtClean="0">
                <a:solidFill>
                  <a:srgbClr val="C00000"/>
                </a:solidFill>
                <a:latin typeface="Bahnschrift" pitchFamily="34" charset="0"/>
              </a:rPr>
              <a:t>жизни</a:t>
            </a:r>
            <a:r>
              <a:rPr lang="ru-RU" b="1" dirty="0" smtClean="0">
                <a:solidFill>
                  <a:srgbClr val="C00000"/>
                </a:solidFill>
                <a:latin typeface="Bahnschrift" pitchFamily="34" charset="0"/>
              </a:rPr>
              <a:t>. Умеет ли он общаться со своими сверстниками, как </a:t>
            </a:r>
            <a:r>
              <a:rPr lang="ru-RU" b="1" dirty="0" smtClean="0">
                <a:solidFill>
                  <a:srgbClr val="C00000"/>
                </a:solidFill>
                <a:latin typeface="Bahnschrift" pitchFamily="34" charset="0"/>
              </a:rPr>
              <a:t>складываются </a:t>
            </a:r>
            <a:r>
              <a:rPr lang="ru-RU" b="1" dirty="0" smtClean="0">
                <a:solidFill>
                  <a:srgbClr val="C00000"/>
                </a:solidFill>
                <a:latin typeface="Bahnschrift" pitchFamily="34" charset="0"/>
              </a:rPr>
              <a:t>детские отношения</a:t>
            </a:r>
            <a:endParaRPr lang="ru-RU" b="1" dirty="0">
              <a:solidFill>
                <a:srgbClr val="C00000"/>
              </a:solidFill>
              <a:latin typeface="Bahnschrift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2286000" y="4536374"/>
            <a:ext cx="639486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Bahnschrift" pitchFamily="34" charset="0"/>
              </a:rPr>
              <a:t>Под влиянием товарищей подросток может иногда </a:t>
            </a:r>
            <a:r>
              <a:rPr lang="ru-RU" b="1" dirty="0" smtClean="0">
                <a:solidFill>
                  <a:srgbClr val="002060"/>
                </a:solidFill>
                <a:latin typeface="Bahnschrift" pitchFamily="34" charset="0"/>
              </a:rPr>
              <a:t>измениться </a:t>
            </a:r>
            <a:r>
              <a:rPr lang="ru-RU" b="1" dirty="0" smtClean="0">
                <a:solidFill>
                  <a:srgbClr val="002060"/>
                </a:solidFill>
                <a:latin typeface="Bahnschrift" pitchFamily="34" charset="0"/>
              </a:rPr>
              <a:t>самым неожиданным образом: один станет вдруг непослушным, грубым, дерзким, на другого общение с другом подействует </a:t>
            </a:r>
            <a:r>
              <a:rPr lang="ru-RU" b="1" dirty="0" smtClean="0">
                <a:solidFill>
                  <a:srgbClr val="002060"/>
                </a:solidFill>
                <a:latin typeface="Bahnschrift" pitchFamily="34" charset="0"/>
              </a:rPr>
              <a:t>положительно.</a:t>
            </a:r>
            <a:endParaRPr lang="ru-RU" b="1" dirty="0">
              <a:solidFill>
                <a:srgbClr val="002060"/>
              </a:solidFill>
              <a:latin typeface="Bahnschrift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24252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6899" y="365127"/>
            <a:ext cx="8680862" cy="513647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ln/>
                <a:solidFill>
                  <a:schemeClr val="accent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Arial Black" pitchFamily="34" charset="0"/>
              </a:rPr>
              <a:t>                        ДЕМОНСТРАТИВНОСТЬ В ПОВЕДЕНИИ</a:t>
            </a:r>
            <a:endParaRPr lang="ru-RU" sz="2000" b="1" dirty="0">
              <a:ln/>
              <a:solidFill>
                <a:schemeClr val="accent2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Arial Black" pitchFamily="34" charset="0"/>
            </a:endParaRPr>
          </a:p>
        </p:txBody>
      </p:sp>
      <p:graphicFrame>
        <p:nvGraphicFramePr>
          <p:cNvPr id="32" name="Содержимое 31"/>
          <p:cNvGraphicFramePr>
            <a:graphicFrameLocks noGrp="1"/>
          </p:cNvGraphicFramePr>
          <p:nvPr>
            <p:ph sz="half" idx="1"/>
          </p:nvPr>
        </p:nvGraphicFramePr>
        <p:xfrm>
          <a:off x="0" y="795648"/>
          <a:ext cx="1876301" cy="49995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2229155" y="1254800"/>
            <a:ext cx="5351652" cy="789627"/>
            <a:chOff x="945" y="1934"/>
            <a:chExt cx="8438" cy="446"/>
          </a:xfrm>
        </p:grpSpPr>
        <p:sp>
          <p:nvSpPr>
            <p:cNvPr id="84" name="Line 8"/>
            <p:cNvSpPr>
              <a:spLocks noChangeShapeType="1"/>
            </p:cNvSpPr>
            <p:nvPr/>
          </p:nvSpPr>
          <p:spPr bwMode="gray">
            <a:xfrm>
              <a:off x="1440" y="238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85" name="Rectangle 9"/>
            <p:cNvSpPr>
              <a:spLocks noChangeArrowheads="1"/>
            </p:cNvSpPr>
            <p:nvPr/>
          </p:nvSpPr>
          <p:spPr bwMode="gray">
            <a:xfrm rot="3419336">
              <a:off x="1292" y="1587"/>
              <a:ext cx="375" cy="1070"/>
            </a:xfrm>
            <a:prstGeom prst="rect">
              <a:avLst/>
            </a:prstGeom>
            <a:gradFill rotWithShape="1">
              <a:gsLst>
                <a:gs pos="0">
                  <a:srgbClr val="99CC00"/>
                </a:gs>
                <a:gs pos="100000">
                  <a:srgbClr val="99CC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CC00"/>
              </a:extrusionClr>
              <a:contourClr>
                <a:srgbClr val="99CC00"/>
              </a:contourClr>
            </a:sp3d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86" name="Text Box 10"/>
            <p:cNvSpPr txBox="1">
              <a:spLocks noChangeArrowheads="1"/>
            </p:cNvSpPr>
            <p:nvPr/>
          </p:nvSpPr>
          <p:spPr bwMode="gray">
            <a:xfrm>
              <a:off x="2256" y="2072"/>
              <a:ext cx="7127" cy="2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endParaRPr lang="en-US" sz="2000" b="1" dirty="0">
                <a:solidFill>
                  <a:srgbClr val="002060"/>
                </a:solidFill>
                <a:latin typeface="Bahnschrift" pitchFamily="34" charset="0"/>
              </a:endParaRPr>
            </a:p>
          </p:txBody>
        </p:sp>
        <p:sp>
          <p:nvSpPr>
            <p:cNvPr id="87" name="Text Box 11"/>
            <p:cNvSpPr txBox="1">
              <a:spLocks noChangeArrowheads="1"/>
            </p:cNvSpPr>
            <p:nvPr/>
          </p:nvSpPr>
          <p:spPr bwMode="gray">
            <a:xfrm>
              <a:off x="1194" y="2003"/>
              <a:ext cx="749" cy="2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2400" b="1" dirty="0">
                  <a:solidFill>
                    <a:schemeClr val="bg1"/>
                  </a:solidFill>
                </a:rPr>
                <a:t>1</a:t>
              </a:r>
            </a:p>
          </p:txBody>
        </p:sp>
      </p:grpSp>
      <p:grpSp>
        <p:nvGrpSpPr>
          <p:cNvPr id="5" name="Group 12"/>
          <p:cNvGrpSpPr>
            <a:grpSpLocks/>
          </p:cNvGrpSpPr>
          <p:nvPr/>
        </p:nvGrpSpPr>
        <p:grpSpPr bwMode="auto">
          <a:xfrm>
            <a:off x="2200483" y="2329806"/>
            <a:ext cx="6326828" cy="701675"/>
            <a:chOff x="1226" y="2548"/>
            <a:chExt cx="3238" cy="442"/>
          </a:xfrm>
        </p:grpSpPr>
        <p:sp>
          <p:nvSpPr>
            <p:cNvPr id="89" name="Line 13"/>
            <p:cNvSpPr>
              <a:spLocks noChangeShapeType="1"/>
            </p:cNvSpPr>
            <p:nvPr/>
          </p:nvSpPr>
          <p:spPr bwMode="gray">
            <a:xfrm>
              <a:off x="1440" y="299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90" name="Rectangle 14"/>
            <p:cNvSpPr>
              <a:spLocks noChangeArrowheads="1"/>
            </p:cNvSpPr>
            <p:nvPr/>
          </p:nvSpPr>
          <p:spPr bwMode="gray">
            <a:xfrm rot="3419336">
              <a:off x="1189" y="2585"/>
              <a:ext cx="402" cy="328"/>
            </a:xfrm>
            <a:prstGeom prst="rect">
              <a:avLst/>
            </a:prstGeom>
            <a:gradFill rotWithShape="1">
              <a:gsLst>
                <a:gs pos="0">
                  <a:srgbClr val="006699"/>
                </a:gs>
                <a:gs pos="100000">
                  <a:srgbClr val="0066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6699"/>
              </a:extrusionClr>
              <a:contourClr>
                <a:srgbClr val="006699"/>
              </a:contourClr>
            </a:sp3d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91" name="Text Box 15"/>
            <p:cNvSpPr txBox="1">
              <a:spLocks noChangeArrowheads="1"/>
            </p:cNvSpPr>
            <p:nvPr/>
          </p:nvSpPr>
          <p:spPr bwMode="gray">
            <a:xfrm>
              <a:off x="2256" y="2682"/>
              <a:ext cx="95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endParaRPr lang="en-US" sz="2400" dirty="0">
                <a:solidFill>
                  <a:schemeClr val="bg1"/>
                </a:solidFill>
              </a:endParaRPr>
            </a:p>
          </p:txBody>
        </p:sp>
        <p:sp>
          <p:nvSpPr>
            <p:cNvPr id="92" name="Text Box 16"/>
            <p:cNvSpPr txBox="1">
              <a:spLocks noChangeArrowheads="1"/>
            </p:cNvSpPr>
            <p:nvPr/>
          </p:nvSpPr>
          <p:spPr bwMode="gray">
            <a:xfrm>
              <a:off x="1285" y="2599"/>
              <a:ext cx="225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2400" b="1" dirty="0">
                  <a:solidFill>
                    <a:schemeClr val="bg1"/>
                  </a:solidFill>
                </a:rPr>
                <a:t>2</a:t>
              </a:r>
            </a:p>
          </p:txBody>
        </p:sp>
      </p:grpSp>
      <p:grpSp>
        <p:nvGrpSpPr>
          <p:cNvPr id="6" name="Group 17"/>
          <p:cNvGrpSpPr>
            <a:grpSpLocks/>
          </p:cNvGrpSpPr>
          <p:nvPr/>
        </p:nvGrpSpPr>
        <p:grpSpPr bwMode="auto">
          <a:xfrm>
            <a:off x="2149456" y="3337320"/>
            <a:ext cx="6840165" cy="2800353"/>
            <a:chOff x="660" y="3104"/>
            <a:chExt cx="22389" cy="1764"/>
          </a:xfrm>
        </p:grpSpPr>
        <p:sp>
          <p:nvSpPr>
            <p:cNvPr id="94" name="Line 18"/>
            <p:cNvSpPr>
              <a:spLocks noChangeShapeType="1"/>
            </p:cNvSpPr>
            <p:nvPr/>
          </p:nvSpPr>
          <p:spPr bwMode="gray">
            <a:xfrm>
              <a:off x="1441" y="3579"/>
              <a:ext cx="3023" cy="1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95" name="Rectangle 19"/>
            <p:cNvSpPr>
              <a:spLocks noChangeArrowheads="1"/>
            </p:cNvSpPr>
            <p:nvPr/>
          </p:nvSpPr>
          <p:spPr bwMode="gray">
            <a:xfrm rot="3419336">
              <a:off x="1701" y="2147"/>
              <a:ext cx="457" cy="2540"/>
            </a:xfrm>
            <a:prstGeom prst="rect">
              <a:avLst/>
            </a:prstGeom>
            <a:gradFill rotWithShape="1">
              <a:gsLst>
                <a:gs pos="0">
                  <a:srgbClr val="FF9933"/>
                </a:gs>
                <a:gs pos="100000">
                  <a:srgbClr val="FF9933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9933"/>
              </a:extrusionClr>
              <a:contourClr>
                <a:srgbClr val="FF9933"/>
              </a:contourClr>
            </a:sp3d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96" name="Text Box 20"/>
            <p:cNvSpPr txBox="1">
              <a:spLocks noChangeArrowheads="1"/>
            </p:cNvSpPr>
            <p:nvPr/>
          </p:nvSpPr>
          <p:spPr bwMode="gray">
            <a:xfrm>
              <a:off x="1781" y="3104"/>
              <a:ext cx="21268" cy="17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ru-RU" sz="1600" b="1" dirty="0" smtClean="0">
                  <a:solidFill>
                    <a:srgbClr val="C00000"/>
                  </a:solidFill>
                  <a:latin typeface="Bahnschrift" pitchFamily="34" charset="0"/>
                </a:rPr>
                <a:t>Проявление демонстративного поведения </a:t>
              </a:r>
              <a:endParaRPr lang="ru-RU" sz="1600" b="1" dirty="0" smtClean="0">
                <a:solidFill>
                  <a:srgbClr val="C00000"/>
                </a:solidFill>
                <a:latin typeface="Bahnschrift" pitchFamily="34" charset="0"/>
              </a:endParaRPr>
            </a:p>
            <a:p>
              <a:pPr algn="ctr"/>
              <a:r>
                <a:rPr lang="ru-RU" sz="1600" b="1" dirty="0" smtClean="0">
                  <a:solidFill>
                    <a:srgbClr val="C00000"/>
                  </a:solidFill>
                  <a:latin typeface="Bahnschrift" pitchFamily="34" charset="0"/>
                </a:rPr>
                <a:t>является </a:t>
              </a:r>
              <a:r>
                <a:rPr lang="ru-RU" sz="1600" b="1" dirty="0" smtClean="0">
                  <a:solidFill>
                    <a:srgbClr val="C00000"/>
                  </a:solidFill>
                  <a:latin typeface="Bahnschrift" pitchFamily="34" charset="0"/>
                </a:rPr>
                <a:t>сегодня одной из актуальных </a:t>
              </a:r>
              <a:endParaRPr lang="ru-RU" sz="1600" b="1" dirty="0" smtClean="0">
                <a:solidFill>
                  <a:srgbClr val="C00000"/>
                </a:solidFill>
                <a:latin typeface="Bahnschrift" pitchFamily="34" charset="0"/>
              </a:endParaRPr>
            </a:p>
            <a:p>
              <a:pPr algn="ctr"/>
              <a:r>
                <a:rPr lang="ru-RU" sz="1600" b="1" u="sng" dirty="0" smtClean="0">
                  <a:solidFill>
                    <a:srgbClr val="C00000"/>
                  </a:solidFill>
                  <a:latin typeface="Bahnschrift" pitchFamily="34" charset="0"/>
                </a:rPr>
                <a:t>социальных </a:t>
              </a:r>
              <a:r>
                <a:rPr lang="ru-RU" sz="1600" b="1" u="sng" dirty="0" smtClean="0">
                  <a:solidFill>
                    <a:srgbClr val="C00000"/>
                  </a:solidFill>
                  <a:latin typeface="Bahnschrift" pitchFamily="34" charset="0"/>
                </a:rPr>
                <a:t>проблем нашего общества</a:t>
              </a:r>
              <a:r>
                <a:rPr lang="ru-RU" sz="1600" b="1" dirty="0" smtClean="0">
                  <a:solidFill>
                    <a:srgbClr val="C00000"/>
                  </a:solidFill>
                  <a:latin typeface="Bahnschrift" pitchFamily="34" charset="0"/>
                </a:rPr>
                <a:t>, </a:t>
              </a:r>
              <a:endParaRPr lang="ru-RU" sz="1600" b="1" dirty="0" smtClean="0">
                <a:solidFill>
                  <a:srgbClr val="C00000"/>
                </a:solidFill>
                <a:latin typeface="Bahnschrift" pitchFamily="34" charset="0"/>
              </a:endParaRPr>
            </a:p>
            <a:p>
              <a:pPr algn="ctr"/>
              <a:r>
                <a:rPr lang="ru-RU" sz="1600" b="1" dirty="0" smtClean="0">
                  <a:solidFill>
                    <a:srgbClr val="C00000"/>
                  </a:solidFill>
                  <a:latin typeface="Bahnschrift" pitchFamily="34" charset="0"/>
                </a:rPr>
                <a:t>так </a:t>
              </a:r>
              <a:r>
                <a:rPr lang="ru-RU" sz="1600" b="1" dirty="0" smtClean="0">
                  <a:solidFill>
                    <a:srgbClr val="C00000"/>
                  </a:solidFill>
                  <a:latin typeface="Bahnschrift" pitchFamily="34" charset="0"/>
                </a:rPr>
                <a:t>как за последние несколько лет достаточно </a:t>
              </a:r>
              <a:endParaRPr lang="ru-RU" sz="1600" b="1" dirty="0" smtClean="0">
                <a:solidFill>
                  <a:srgbClr val="C00000"/>
                </a:solidFill>
                <a:latin typeface="Bahnschrift" pitchFamily="34" charset="0"/>
              </a:endParaRPr>
            </a:p>
            <a:p>
              <a:pPr algn="ctr"/>
              <a:r>
                <a:rPr lang="ru-RU" sz="1600" b="1" dirty="0" smtClean="0">
                  <a:solidFill>
                    <a:srgbClr val="C00000"/>
                  </a:solidFill>
                  <a:latin typeface="Bahnschrift" pitchFamily="34" charset="0"/>
                </a:rPr>
                <a:t>развито </a:t>
              </a:r>
              <a:r>
                <a:rPr lang="ru-RU" sz="1600" b="1" dirty="0" smtClean="0">
                  <a:solidFill>
                    <a:srgbClr val="C00000"/>
                  </a:solidFill>
                  <a:latin typeface="Bahnschrift" pitchFamily="34" charset="0"/>
                </a:rPr>
                <a:t>потребление алкоголя, </a:t>
              </a:r>
              <a:endParaRPr lang="ru-RU" sz="1600" b="1" dirty="0" smtClean="0">
                <a:solidFill>
                  <a:srgbClr val="C00000"/>
                </a:solidFill>
                <a:latin typeface="Bahnschrift" pitchFamily="34" charset="0"/>
              </a:endParaRPr>
            </a:p>
            <a:p>
              <a:pPr algn="ctr"/>
              <a:r>
                <a:rPr lang="ru-RU" sz="1600" b="1" dirty="0" smtClean="0">
                  <a:solidFill>
                    <a:srgbClr val="C00000"/>
                  </a:solidFill>
                  <a:latin typeface="Bahnschrift" pitchFamily="34" charset="0"/>
                </a:rPr>
                <a:t>наркотиков </a:t>
              </a:r>
              <a:r>
                <a:rPr lang="ru-RU" sz="1600" b="1" dirty="0" smtClean="0">
                  <a:solidFill>
                    <a:srgbClr val="C00000"/>
                  </a:solidFill>
                  <a:latin typeface="Bahnschrift" pitchFamily="34" charset="0"/>
                </a:rPr>
                <a:t>детьми подросткового возраста, </a:t>
              </a:r>
              <a:endParaRPr lang="ru-RU" sz="1600" b="1" dirty="0" smtClean="0">
                <a:solidFill>
                  <a:srgbClr val="C00000"/>
                </a:solidFill>
                <a:latin typeface="Bahnschrift" pitchFamily="34" charset="0"/>
              </a:endParaRPr>
            </a:p>
            <a:p>
              <a:pPr algn="ctr"/>
              <a:r>
                <a:rPr lang="ru-RU" sz="1600" b="1" dirty="0" smtClean="0">
                  <a:solidFill>
                    <a:srgbClr val="C00000"/>
                  </a:solidFill>
                  <a:latin typeface="Bahnschrift" pitchFamily="34" charset="0"/>
                </a:rPr>
                <a:t>театрализованное </a:t>
              </a:r>
              <a:r>
                <a:rPr lang="ru-RU" sz="1600" b="1" dirty="0" smtClean="0">
                  <a:solidFill>
                    <a:srgbClr val="C00000"/>
                  </a:solidFill>
                  <a:latin typeface="Bahnschrift" pitchFamily="34" charset="0"/>
                </a:rPr>
                <a:t>и суицидальное поведение подростков, </a:t>
              </a:r>
              <a:endParaRPr lang="ru-RU" sz="1600" b="1" dirty="0" smtClean="0">
                <a:solidFill>
                  <a:srgbClr val="C00000"/>
                </a:solidFill>
                <a:latin typeface="Bahnschrift" pitchFamily="34" charset="0"/>
              </a:endParaRPr>
            </a:p>
            <a:p>
              <a:pPr algn="ctr"/>
              <a:r>
                <a:rPr lang="ru-RU" sz="1600" b="1" dirty="0" smtClean="0">
                  <a:solidFill>
                    <a:srgbClr val="C00000"/>
                  </a:solidFill>
                  <a:latin typeface="Bahnschrift" pitchFamily="34" charset="0"/>
                </a:rPr>
                <a:t>их </a:t>
              </a:r>
              <a:r>
                <a:rPr lang="ru-RU" sz="1600" b="1" u="sng" dirty="0" smtClean="0">
                  <a:solidFill>
                    <a:srgbClr val="C00000"/>
                  </a:solidFill>
                  <a:latin typeface="Bahnschrift" pitchFamily="34" charset="0"/>
                </a:rPr>
                <a:t>присоединение к различным группировкам, </a:t>
              </a:r>
              <a:endParaRPr lang="ru-RU" sz="1600" b="1" u="sng" dirty="0" smtClean="0">
                <a:solidFill>
                  <a:srgbClr val="C00000"/>
                </a:solidFill>
                <a:latin typeface="Bahnschrift" pitchFamily="34" charset="0"/>
              </a:endParaRPr>
            </a:p>
            <a:p>
              <a:pPr algn="ctr"/>
              <a:r>
                <a:rPr lang="ru-RU" sz="1600" b="1" u="sng" dirty="0" smtClean="0">
                  <a:solidFill>
                    <a:srgbClr val="C00000"/>
                  </a:solidFill>
                  <a:latin typeface="Bahnschrift" pitchFamily="34" charset="0"/>
                </a:rPr>
                <a:t>субкультурам</a:t>
              </a:r>
              <a:r>
                <a:rPr lang="ru-RU" sz="1600" b="1" dirty="0" smtClean="0">
                  <a:solidFill>
                    <a:srgbClr val="C00000"/>
                  </a:solidFill>
                  <a:latin typeface="Bahnschrift" pitchFamily="34" charset="0"/>
                </a:rPr>
                <a:t>, демонстрируя свое асоциальное поведение, </a:t>
              </a:r>
              <a:endParaRPr lang="ru-RU" sz="1600" b="1" dirty="0" smtClean="0">
                <a:solidFill>
                  <a:srgbClr val="C00000"/>
                </a:solidFill>
                <a:latin typeface="Bahnschrift" pitchFamily="34" charset="0"/>
              </a:endParaRPr>
            </a:p>
            <a:p>
              <a:pPr algn="ctr"/>
              <a:r>
                <a:rPr lang="ru-RU" sz="1600" b="1" dirty="0" smtClean="0">
                  <a:solidFill>
                    <a:srgbClr val="C00000"/>
                  </a:solidFill>
                  <a:latin typeface="Bahnschrift" pitchFamily="34" charset="0"/>
                </a:rPr>
                <a:t>но </a:t>
              </a:r>
              <a:r>
                <a:rPr lang="ru-RU" sz="1600" b="1" dirty="0" smtClean="0">
                  <a:solidFill>
                    <a:srgbClr val="C00000"/>
                  </a:solidFill>
                  <a:latin typeface="Bahnschrift" pitchFamily="34" charset="0"/>
                </a:rPr>
                <a:t>при этом, считая, что </a:t>
              </a:r>
              <a:r>
                <a:rPr lang="ru-RU" sz="1600" b="1" dirty="0" err="1" smtClean="0">
                  <a:solidFill>
                    <a:srgbClr val="C00000"/>
                  </a:solidFill>
                  <a:latin typeface="Bahnschrift" pitchFamily="34" charset="0"/>
                </a:rPr>
                <a:t>самоутверждаются</a:t>
              </a:r>
              <a:r>
                <a:rPr lang="ru-RU" sz="1600" b="1" dirty="0" smtClean="0">
                  <a:solidFill>
                    <a:srgbClr val="C00000"/>
                  </a:solidFill>
                  <a:latin typeface="Bahnschrift" pitchFamily="34" charset="0"/>
                </a:rPr>
                <a:t>, </a:t>
              </a:r>
              <a:endParaRPr lang="ru-RU" sz="1600" b="1" dirty="0" smtClean="0">
                <a:solidFill>
                  <a:srgbClr val="C00000"/>
                </a:solidFill>
                <a:latin typeface="Bahnschrift" pitchFamily="34" charset="0"/>
              </a:endParaRPr>
            </a:p>
            <a:p>
              <a:pPr algn="ctr"/>
              <a:r>
                <a:rPr lang="ru-RU" sz="1600" b="1" dirty="0" smtClean="0">
                  <a:solidFill>
                    <a:srgbClr val="C00000"/>
                  </a:solidFill>
                  <a:latin typeface="Bahnschrift" pitchFamily="34" charset="0"/>
                </a:rPr>
                <a:t>зарабатывают </a:t>
              </a:r>
              <a:r>
                <a:rPr lang="ru-RU" sz="1600" b="1" dirty="0" smtClean="0">
                  <a:solidFill>
                    <a:srgbClr val="C00000"/>
                  </a:solidFill>
                  <a:latin typeface="Bahnschrift" pitchFamily="34" charset="0"/>
                </a:rPr>
                <a:t>авторитет.</a:t>
              </a:r>
              <a:endParaRPr lang="en-US" sz="1600" b="1" dirty="0">
                <a:solidFill>
                  <a:srgbClr val="C00000"/>
                </a:solidFill>
                <a:latin typeface="Bahnschrift" pitchFamily="34" charset="0"/>
              </a:endParaRPr>
            </a:p>
          </p:txBody>
        </p:sp>
        <p:sp>
          <p:nvSpPr>
            <p:cNvPr id="97" name="Text Box 21"/>
            <p:cNvSpPr txBox="1">
              <a:spLocks noChangeArrowheads="1"/>
            </p:cNvSpPr>
            <p:nvPr/>
          </p:nvSpPr>
          <p:spPr bwMode="gray">
            <a:xfrm>
              <a:off x="1296" y="3244"/>
              <a:ext cx="117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2400" b="1" dirty="0">
                  <a:solidFill>
                    <a:schemeClr val="bg1"/>
                  </a:solidFill>
                </a:rPr>
                <a:t>3</a:t>
              </a:r>
            </a:p>
          </p:txBody>
        </p:sp>
      </p:grpSp>
      <p:sp>
        <p:nvSpPr>
          <p:cNvPr id="28" name="Прямоугольник 27"/>
          <p:cNvSpPr/>
          <p:nvPr/>
        </p:nvSpPr>
        <p:spPr>
          <a:xfrm>
            <a:off x="3087584" y="967564"/>
            <a:ext cx="54609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Bahnschrift" pitchFamily="34" charset="0"/>
              </a:rPr>
              <a:t>Ребенок </a:t>
            </a:r>
            <a:r>
              <a:rPr lang="ru-RU" b="1" dirty="0" smtClean="0">
                <a:solidFill>
                  <a:srgbClr val="002060"/>
                </a:solidFill>
                <a:latin typeface="Bahnschrift" pitchFamily="34" charset="0"/>
              </a:rPr>
              <a:t>во что бы то ни стало, хочет обратить на себя внимание и использует для этого любые средства: ложь, дурашливость, грубость; стучит ногами и т.д. </a:t>
            </a:r>
            <a:endParaRPr lang="ru-RU" b="1" dirty="0">
              <a:solidFill>
                <a:srgbClr val="002060"/>
              </a:solidFill>
              <a:latin typeface="Bahnschrift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3317358" y="2307265"/>
            <a:ext cx="51248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Bahnschrift" pitchFamily="34" charset="0"/>
              </a:rPr>
              <a:t>Дети</a:t>
            </a:r>
            <a:r>
              <a:rPr lang="ru-RU" b="1" dirty="0" smtClean="0">
                <a:solidFill>
                  <a:srgbClr val="002060"/>
                </a:solidFill>
                <a:latin typeface="Bahnschrift" pitchFamily="34" charset="0"/>
              </a:rPr>
              <a:t>, как правило, эгоистичны, некритичны по отношению к себе; их переживания поверхностны. </a:t>
            </a:r>
            <a:endParaRPr lang="ru-RU" b="1" dirty="0">
              <a:solidFill>
                <a:srgbClr val="002060"/>
              </a:solidFill>
              <a:latin typeface="Bahnschrift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242523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9923" y="190006"/>
            <a:ext cx="7886700" cy="878773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ln/>
                <a:solidFill>
                  <a:srgbClr val="C00000"/>
                </a:solidFill>
                <a:latin typeface="Arial Black" pitchFamily="34" charset="0"/>
              </a:rPr>
              <a:t>ЧТО МОГУТ СДЕЛАТЬ РОДИТЕЛИ?</a:t>
            </a:r>
            <a:endParaRPr lang="ru-RU" sz="2400" b="1" dirty="0">
              <a:ln/>
              <a:solidFill>
                <a:srgbClr val="C00000"/>
              </a:solidFill>
              <a:latin typeface="Arial Black" pitchFamily="34" charset="0"/>
            </a:endParaRPr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2442869" y="5474560"/>
            <a:ext cx="5105400" cy="555625"/>
            <a:chOff x="1248" y="1440"/>
            <a:chExt cx="3216" cy="350"/>
          </a:xfrm>
        </p:grpSpPr>
        <p:sp>
          <p:nvSpPr>
            <p:cNvPr id="79" name="Line 3"/>
            <p:cNvSpPr>
              <a:spLocks noChangeShapeType="1"/>
            </p:cNvSpPr>
            <p:nvPr/>
          </p:nvSpPr>
          <p:spPr bwMode="gray">
            <a:xfrm>
              <a:off x="1440" y="179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80" name="Rectangle 4"/>
            <p:cNvSpPr>
              <a:spLocks noChangeArrowheads="1"/>
            </p:cNvSpPr>
            <p:nvPr/>
          </p:nvSpPr>
          <p:spPr bwMode="gray">
            <a:xfrm rot="3419336">
              <a:off x="1261" y="142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FF7C80"/>
                </a:gs>
                <a:gs pos="100000">
                  <a:srgbClr val="FF7C8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7C80"/>
              </a:extrusionClr>
              <a:contourClr>
                <a:srgbClr val="FF7C80"/>
              </a:contourClr>
            </a:sp3d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81" name="Text Box 5"/>
            <p:cNvSpPr txBox="1">
              <a:spLocks noChangeArrowheads="1"/>
            </p:cNvSpPr>
            <p:nvPr/>
          </p:nvSpPr>
          <p:spPr bwMode="gray">
            <a:xfrm>
              <a:off x="2256" y="1482"/>
              <a:ext cx="11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endParaRPr lang="en-US" sz="2400" dirty="0">
                <a:solidFill>
                  <a:schemeClr val="bg1"/>
                </a:solidFill>
              </a:endParaRPr>
            </a:p>
          </p:txBody>
        </p:sp>
        <p:sp>
          <p:nvSpPr>
            <p:cNvPr id="82" name="Text Box 6"/>
            <p:cNvSpPr txBox="1">
              <a:spLocks noChangeArrowheads="1"/>
            </p:cNvSpPr>
            <p:nvPr/>
          </p:nvSpPr>
          <p:spPr bwMode="gray">
            <a:xfrm>
              <a:off x="1296" y="1454"/>
              <a:ext cx="21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chemeClr val="bg1"/>
                  </a:solidFill>
                </a:rPr>
                <a:t>4</a:t>
              </a:r>
            </a:p>
          </p:txBody>
        </p:sp>
      </p:grpSp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2134110" y="1321164"/>
            <a:ext cx="6499250" cy="555625"/>
            <a:chOff x="1248" y="2030"/>
            <a:chExt cx="3216" cy="350"/>
          </a:xfrm>
        </p:grpSpPr>
        <p:sp>
          <p:nvSpPr>
            <p:cNvPr id="84" name="Line 8"/>
            <p:cNvSpPr>
              <a:spLocks noChangeShapeType="1"/>
            </p:cNvSpPr>
            <p:nvPr/>
          </p:nvSpPr>
          <p:spPr bwMode="gray">
            <a:xfrm>
              <a:off x="1440" y="238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85" name="Rectangle 9"/>
            <p:cNvSpPr>
              <a:spLocks noChangeArrowheads="1"/>
            </p:cNvSpPr>
            <p:nvPr/>
          </p:nvSpPr>
          <p:spPr bwMode="gray">
            <a:xfrm rot="3419336">
              <a:off x="1261" y="20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99CC00"/>
                </a:gs>
                <a:gs pos="100000">
                  <a:srgbClr val="99CC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CC00"/>
              </a:extrusionClr>
              <a:contourClr>
                <a:srgbClr val="99CC00"/>
              </a:contourClr>
            </a:sp3d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86" name="Text Box 10"/>
            <p:cNvSpPr txBox="1">
              <a:spLocks noChangeArrowheads="1"/>
            </p:cNvSpPr>
            <p:nvPr/>
          </p:nvSpPr>
          <p:spPr bwMode="gray">
            <a:xfrm>
              <a:off x="2256" y="2072"/>
              <a:ext cx="91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endParaRPr lang="en-US" sz="2400" dirty="0">
                <a:solidFill>
                  <a:schemeClr val="bg1"/>
                </a:solidFill>
              </a:endParaRPr>
            </a:p>
          </p:txBody>
        </p:sp>
        <p:sp>
          <p:nvSpPr>
            <p:cNvPr id="87" name="Text Box 11"/>
            <p:cNvSpPr txBox="1">
              <a:spLocks noChangeArrowheads="1"/>
            </p:cNvSpPr>
            <p:nvPr/>
          </p:nvSpPr>
          <p:spPr bwMode="gray">
            <a:xfrm>
              <a:off x="1296" y="2044"/>
              <a:ext cx="21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chemeClr val="bg1"/>
                  </a:solidFill>
                </a:rPr>
                <a:t>1</a:t>
              </a:r>
            </a:p>
          </p:txBody>
        </p:sp>
      </p:grpSp>
      <p:grpSp>
        <p:nvGrpSpPr>
          <p:cNvPr id="5" name="Group 12"/>
          <p:cNvGrpSpPr>
            <a:grpSpLocks/>
          </p:cNvGrpSpPr>
          <p:nvPr/>
        </p:nvGrpSpPr>
        <p:grpSpPr bwMode="auto">
          <a:xfrm>
            <a:off x="1940677" y="2365602"/>
            <a:ext cx="6870815" cy="783980"/>
            <a:chOff x="1263" y="2634"/>
            <a:chExt cx="3201" cy="497"/>
          </a:xfrm>
        </p:grpSpPr>
        <p:sp>
          <p:nvSpPr>
            <p:cNvPr id="89" name="Line 13"/>
            <p:cNvSpPr>
              <a:spLocks noChangeShapeType="1"/>
            </p:cNvSpPr>
            <p:nvPr/>
          </p:nvSpPr>
          <p:spPr bwMode="gray">
            <a:xfrm>
              <a:off x="1440" y="299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90" name="Rectangle 14"/>
            <p:cNvSpPr>
              <a:spLocks noChangeArrowheads="1"/>
            </p:cNvSpPr>
            <p:nvPr/>
          </p:nvSpPr>
          <p:spPr bwMode="gray">
            <a:xfrm rot="3419336">
              <a:off x="1238" y="2659"/>
              <a:ext cx="378" cy="328"/>
            </a:xfrm>
            <a:prstGeom prst="rect">
              <a:avLst/>
            </a:prstGeom>
            <a:gradFill rotWithShape="1">
              <a:gsLst>
                <a:gs pos="0">
                  <a:srgbClr val="006699"/>
                </a:gs>
                <a:gs pos="100000">
                  <a:srgbClr val="0066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6699"/>
              </a:extrusionClr>
              <a:contourClr>
                <a:srgbClr val="006699"/>
              </a:contourClr>
            </a:sp3d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91" name="Text Box 15"/>
            <p:cNvSpPr txBox="1">
              <a:spLocks noChangeArrowheads="1"/>
            </p:cNvSpPr>
            <p:nvPr/>
          </p:nvSpPr>
          <p:spPr bwMode="gray">
            <a:xfrm>
              <a:off x="1775" y="2682"/>
              <a:ext cx="2611" cy="4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ru-RU" sz="2000" b="1" dirty="0" smtClean="0">
                  <a:solidFill>
                    <a:srgbClr val="002060"/>
                  </a:solidFill>
                  <a:latin typeface="Bahnschrift" pitchFamily="34" charset="0"/>
                </a:rPr>
                <a:t>Самим демонстрировать навыки </a:t>
              </a:r>
              <a:endParaRPr lang="ru-RU" sz="2000" b="1" dirty="0" smtClean="0">
                <a:solidFill>
                  <a:srgbClr val="002060"/>
                </a:solidFill>
                <a:latin typeface="Bahnschrift" pitchFamily="34" charset="0"/>
              </a:endParaRPr>
            </a:p>
            <a:p>
              <a:pPr algn="ctr"/>
              <a:r>
                <a:rPr lang="ru-RU" sz="2000" b="1" dirty="0" smtClean="0">
                  <a:solidFill>
                    <a:srgbClr val="002060"/>
                  </a:solidFill>
                  <a:latin typeface="Bahnschrift" pitchFamily="34" charset="0"/>
                </a:rPr>
                <a:t>дружбы </a:t>
              </a:r>
              <a:r>
                <a:rPr lang="ru-RU" sz="2000" b="1" dirty="0" smtClean="0">
                  <a:solidFill>
                    <a:srgbClr val="002060"/>
                  </a:solidFill>
                  <a:latin typeface="Bahnschrift" pitchFamily="34" charset="0"/>
                </a:rPr>
                <a:t>и приятельства с другими </a:t>
              </a:r>
              <a:r>
                <a:rPr lang="ru-RU" sz="2000" b="1" dirty="0" smtClean="0">
                  <a:solidFill>
                    <a:srgbClr val="002060"/>
                  </a:solidFill>
                  <a:latin typeface="Bahnschrift" pitchFamily="34" charset="0"/>
                </a:rPr>
                <a:t>людьми</a:t>
              </a:r>
              <a:r>
                <a:rPr lang="en-US" sz="2000" b="1" dirty="0" smtClean="0">
                  <a:solidFill>
                    <a:srgbClr val="002060"/>
                  </a:solidFill>
                  <a:latin typeface="Bahnschrift" pitchFamily="34" charset="0"/>
                </a:rPr>
                <a:t>;</a:t>
              </a:r>
              <a:endParaRPr lang="en-US" sz="2000" b="1" dirty="0">
                <a:solidFill>
                  <a:srgbClr val="002060"/>
                </a:solidFill>
                <a:latin typeface="Bahnschrift" pitchFamily="34" charset="0"/>
              </a:endParaRPr>
            </a:p>
          </p:txBody>
        </p:sp>
        <p:sp>
          <p:nvSpPr>
            <p:cNvPr id="92" name="Text Box 16"/>
            <p:cNvSpPr txBox="1">
              <a:spLocks noChangeArrowheads="1"/>
            </p:cNvSpPr>
            <p:nvPr/>
          </p:nvSpPr>
          <p:spPr bwMode="gray">
            <a:xfrm>
              <a:off x="1368" y="2662"/>
              <a:ext cx="21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chemeClr val="bg1"/>
                  </a:solidFill>
                </a:rPr>
                <a:t>2</a:t>
              </a:r>
            </a:p>
          </p:txBody>
        </p:sp>
      </p:grpSp>
      <p:grpSp>
        <p:nvGrpSpPr>
          <p:cNvPr id="6" name="Group 17"/>
          <p:cNvGrpSpPr>
            <a:grpSpLocks/>
          </p:cNvGrpSpPr>
          <p:nvPr/>
        </p:nvGrpSpPr>
        <p:grpSpPr bwMode="auto">
          <a:xfrm>
            <a:off x="2134110" y="3674459"/>
            <a:ext cx="5105400" cy="555625"/>
            <a:chOff x="1248" y="3230"/>
            <a:chExt cx="3216" cy="350"/>
          </a:xfrm>
        </p:grpSpPr>
        <p:sp>
          <p:nvSpPr>
            <p:cNvPr id="94" name="Line 18"/>
            <p:cNvSpPr>
              <a:spLocks noChangeShapeType="1"/>
            </p:cNvSpPr>
            <p:nvPr/>
          </p:nvSpPr>
          <p:spPr bwMode="gray">
            <a:xfrm>
              <a:off x="1441" y="3579"/>
              <a:ext cx="3023" cy="1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95" name="Rectangle 19"/>
            <p:cNvSpPr>
              <a:spLocks noChangeArrowheads="1"/>
            </p:cNvSpPr>
            <p:nvPr/>
          </p:nvSpPr>
          <p:spPr bwMode="gray">
            <a:xfrm rot="3419336">
              <a:off x="1261" y="32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FF9933"/>
                </a:gs>
                <a:gs pos="100000">
                  <a:srgbClr val="FF9933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9933"/>
              </a:extrusionClr>
              <a:contourClr>
                <a:srgbClr val="FF9933"/>
              </a:contourClr>
            </a:sp3d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96" name="Text Box 20"/>
            <p:cNvSpPr txBox="1">
              <a:spLocks noChangeArrowheads="1"/>
            </p:cNvSpPr>
            <p:nvPr/>
          </p:nvSpPr>
          <p:spPr bwMode="gray">
            <a:xfrm>
              <a:off x="2256" y="3272"/>
              <a:ext cx="11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endParaRPr lang="en-US" sz="2400" dirty="0">
                <a:solidFill>
                  <a:schemeClr val="bg1"/>
                </a:solidFill>
              </a:endParaRPr>
            </a:p>
          </p:txBody>
        </p:sp>
        <p:sp>
          <p:nvSpPr>
            <p:cNvPr id="97" name="Text Box 21"/>
            <p:cNvSpPr txBox="1">
              <a:spLocks noChangeArrowheads="1"/>
            </p:cNvSpPr>
            <p:nvPr/>
          </p:nvSpPr>
          <p:spPr bwMode="gray">
            <a:xfrm>
              <a:off x="1296" y="3244"/>
              <a:ext cx="21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chemeClr val="bg1"/>
                  </a:solidFill>
                </a:rPr>
                <a:t>3</a:t>
              </a:r>
            </a:p>
          </p:txBody>
        </p:sp>
      </p:grpSp>
      <p:sp>
        <p:nvSpPr>
          <p:cNvPr id="28" name="Прямоугольник 27"/>
          <p:cNvSpPr/>
          <p:nvPr/>
        </p:nvSpPr>
        <p:spPr>
          <a:xfrm>
            <a:off x="3081647" y="1045030"/>
            <a:ext cx="523108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Bahnschrift" pitchFamily="34" charset="0"/>
              </a:rPr>
              <a:t>Помочь создать ту среду, в которой подросток будет искать и выбирать позитивные объекты влияния;</a:t>
            </a:r>
            <a:endParaRPr lang="ru-RU" sz="2000" b="1" dirty="0">
              <a:solidFill>
                <a:srgbClr val="002060"/>
              </a:solidFill>
              <a:latin typeface="Bahnschrift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2861952" y="3550721"/>
            <a:ext cx="574765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Bahnschrift" pitchFamily="34" charset="0"/>
              </a:rPr>
              <a:t>Принимать его чувства и переживания, интересоваться не только тем, что происходит в школе, быть в контакте с ребенком, чтобы он мог делиться с вами проблемами, возникающими в отношениях со </a:t>
            </a:r>
            <a:r>
              <a:rPr lang="ru-RU" b="1" dirty="0" smtClean="0">
                <a:solidFill>
                  <a:srgbClr val="002060"/>
                </a:solidFill>
                <a:latin typeface="Bahnschrift" pitchFamily="34" charset="0"/>
              </a:rPr>
              <a:t>сверстниками</a:t>
            </a:r>
            <a:r>
              <a:rPr lang="en-US" b="1" dirty="0" smtClean="0">
                <a:solidFill>
                  <a:srgbClr val="002060"/>
                </a:solidFill>
                <a:latin typeface="Bahnschrift" pitchFamily="34" charset="0"/>
              </a:rPr>
              <a:t>;</a:t>
            </a:r>
            <a:endParaRPr lang="ru-RU" b="1" dirty="0">
              <a:solidFill>
                <a:srgbClr val="002060"/>
              </a:solidFill>
              <a:latin typeface="Bahnschrift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3164773" y="5284519"/>
            <a:ext cx="49816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Bahnschrift" pitchFamily="34" charset="0"/>
              </a:rPr>
              <a:t>Поддерживать и помогать развивать социальные навыки </a:t>
            </a:r>
            <a:r>
              <a:rPr lang="ru-RU" b="1" dirty="0" smtClean="0">
                <a:solidFill>
                  <a:srgbClr val="002060"/>
                </a:solidFill>
                <a:latin typeface="Bahnschrift" pitchFamily="34" charset="0"/>
              </a:rPr>
              <a:t>ребенка</a:t>
            </a:r>
            <a:endParaRPr lang="ru-RU" b="1" dirty="0">
              <a:solidFill>
                <a:srgbClr val="002060"/>
              </a:solidFill>
              <a:latin typeface="Bahnschrift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24252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0062" y="387030"/>
            <a:ext cx="6341424" cy="5408128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1800" b="1" dirty="0" smtClean="0">
                <a:solidFill>
                  <a:srgbClr val="C00000"/>
                </a:solidFill>
                <a:latin typeface="Bahnschrift" pitchFamily="34" charset="0"/>
              </a:rPr>
              <a:t>Выстраивать в семье открытые и принимающие </a:t>
            </a:r>
            <a:r>
              <a:rPr lang="ru-RU" sz="1800" b="1" dirty="0" smtClean="0">
                <a:solidFill>
                  <a:srgbClr val="C00000"/>
                </a:solidFill>
                <a:latin typeface="Bahnschrift" pitchFamily="34" charset="0"/>
              </a:rPr>
              <a:t>отношения. </a:t>
            </a:r>
            <a:r>
              <a:rPr lang="ru-RU" sz="1800" b="1" dirty="0" smtClean="0">
                <a:solidFill>
                  <a:srgbClr val="C00000"/>
                </a:solidFill>
                <a:latin typeface="Bahnschrift" pitchFamily="34" charset="0"/>
              </a:rPr>
              <a:t>Он и в дружбе копирует модель отношений в семье. Если мама и папа видят, что их </a:t>
            </a:r>
            <a:r>
              <a:rPr lang="ru-RU" sz="1800" b="1" dirty="0" smtClean="0">
                <a:solidFill>
                  <a:srgbClr val="C00000"/>
                </a:solidFill>
                <a:latin typeface="Bahnschrift" pitchFamily="34" charset="0"/>
              </a:rPr>
              <a:t>ребёнок </a:t>
            </a:r>
            <a:r>
              <a:rPr lang="ru-RU" sz="1800" b="1" dirty="0" smtClean="0">
                <a:solidFill>
                  <a:srgbClr val="C00000"/>
                </a:solidFill>
                <a:latin typeface="Bahnschrift" pitchFamily="34" charset="0"/>
              </a:rPr>
              <a:t>поддается чужому влиянию, значит, родители относятся к нему излишне критично, понижая тем самым его уверенность в себе, мало интересуются его жизнью, не общаются с его друзьями. Неуверенный в себе подросток будет </a:t>
            </a:r>
            <a:r>
              <a:rPr lang="ru-RU" sz="1800" b="1" dirty="0" err="1" smtClean="0">
                <a:solidFill>
                  <a:srgbClr val="C00000"/>
                </a:solidFill>
                <a:latin typeface="Bahnschrift" pitchFamily="34" charset="0"/>
              </a:rPr>
              <a:t>самоутверждаться</a:t>
            </a:r>
            <a:r>
              <a:rPr lang="ru-RU" sz="1800" b="1" dirty="0" smtClean="0">
                <a:solidFill>
                  <a:srgbClr val="C00000"/>
                </a:solidFill>
                <a:latin typeface="Bahnschrift" pitchFamily="34" charset="0"/>
              </a:rPr>
              <a:t> в компаниях сверстников. А это значит, что он может очутиться среди сомнительной публики, в которой для поддержания своего авторитета ему придется курить или пробовать алкоголь, вступать в ранние сексуальные отношения и т.п.</a:t>
            </a:r>
            <a:endParaRPr lang="ru-RU" sz="1800" b="1" i="1" dirty="0">
              <a:ln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Bahnschrift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242523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0057" y="387029"/>
            <a:ext cx="6424551" cy="5610009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1600" b="1" dirty="0" smtClean="0">
                <a:solidFill>
                  <a:srgbClr val="C00000"/>
                </a:solidFill>
                <a:latin typeface="Bahnschrift" pitchFamily="34" charset="0"/>
              </a:rPr>
              <a:t>Итак, если ваш подросток отказывается проводить с вами время, отвергает ваше мнение и все, что вы ему предлагаете, это не значит, что он вас не слышит, что вы перестали для него что-то значить. Это сигнал, что он вошел в новый период жизни, что настала пора пересмотреть ваши </a:t>
            </a:r>
            <a:r>
              <a:rPr lang="ru-RU" sz="1600" b="1" dirty="0" smtClean="0">
                <a:solidFill>
                  <a:srgbClr val="C00000"/>
                </a:solidFill>
                <a:latin typeface="Bahnschrift" pitchFamily="34" charset="0"/>
              </a:rPr>
              <a:t>отношения. Подростки </a:t>
            </a:r>
            <a:r>
              <a:rPr lang="ru-RU" sz="1600" b="1" dirty="0" smtClean="0">
                <a:solidFill>
                  <a:srgbClr val="C00000"/>
                </a:solidFill>
                <a:latin typeface="Bahnschrift" pitchFamily="34" charset="0"/>
              </a:rPr>
              <a:t>все еще нуждаются в родительской помощи для создания позитивной модели отношений, а также в вашей заботе, поддержке, внимании, обратной связи и возможности быть услышанным. И если вы сумели в этот сложный период выстроить с ребенком доверительные отношения, если вы своим отношением показали ему пример как можно принимать других людей, спокойно отстаивать свою позицию, у него не должно возникнуть проблем в общении со сверстниками. </a:t>
            </a:r>
            <a:br>
              <a:rPr lang="ru-RU" sz="1600" b="1" dirty="0" smtClean="0">
                <a:solidFill>
                  <a:srgbClr val="C00000"/>
                </a:solidFill>
                <a:latin typeface="Bahnschrift" pitchFamily="34" charset="0"/>
              </a:rPr>
            </a:br>
            <a:r>
              <a:rPr lang="ru-RU" sz="1600" b="1" dirty="0" smtClean="0">
                <a:solidFill>
                  <a:srgbClr val="C00000"/>
                </a:solidFill>
                <a:latin typeface="Bahnschrift" pitchFamily="34" charset="0"/>
              </a:rPr>
              <a:t> </a:t>
            </a:r>
            <a:r>
              <a:rPr lang="ru-RU" sz="1200" dirty="0" smtClean="0"/>
              <a:t/>
            </a:r>
            <a:br>
              <a:rPr lang="ru-RU" sz="1200" dirty="0" smtClean="0"/>
            </a:br>
            <a:endParaRPr lang="ru-RU" sz="1200" b="1" i="1" dirty="0">
              <a:ln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242523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9923" y="1330036"/>
            <a:ext cx="7886700" cy="3693226"/>
          </a:xfrm>
        </p:spPr>
        <p:txBody>
          <a:bodyPr>
            <a:noAutofit/>
          </a:bodyPr>
          <a:lstStyle/>
          <a:p>
            <a:pPr algn="ctr"/>
            <a:r>
              <a:rPr lang="ru-RU" sz="6000" b="1" i="1" dirty="0" smtClean="0">
                <a:ln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+mn-lt"/>
              </a:rPr>
              <a:t>СПАСИБО ЗА ВНИМАНИЕ!</a:t>
            </a:r>
            <a:endParaRPr lang="ru-RU" sz="6000" b="1" i="1" dirty="0">
              <a:ln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2425234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</TotalTime>
  <Words>613</Words>
  <Application>Microsoft Office PowerPoint</Application>
  <PresentationFormat>Экран (4:3)</PresentationFormat>
  <Paragraphs>51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Задумывались ли вы над этой проблемой?</vt:lpstr>
      <vt:lpstr>Задумывались ли вы, родители, когда-нибудь над тем, как встречают сверстники вашего ребенка и как к нему относятся?         Знаете ли вы, с кем дружат ваши дети? Чем интересуются товарищи ваших детей, о чем разговаривают, когда бывают вместе?  Что дает вашему ребенку эта дружба, чем он обогащает друга? </vt:lpstr>
      <vt:lpstr>                        ДЕМОНСТРАТИВНОСТЬ В ПОВЕДЕНИИ</vt:lpstr>
      <vt:lpstr>ЧТО МОГУТ СДЕЛАТЬ РОДИТЕЛИ?</vt:lpstr>
      <vt:lpstr>Выстраивать в семье открытые и принимающие отношения. Он и в дружбе копирует модель отношений в семье. Если мама и папа видят, что их ребёнок поддается чужому влиянию, значит, родители относятся к нему излишне критично, понижая тем самым его уверенность в себе, мало интересуются его жизнью, не общаются с его друзьями. Неуверенный в себе подросток будет самоутверждаться в компаниях сверстников. А это значит, что он может очутиться среди сомнительной публики, в которой для поддержания своего авторитета ему придется курить или пробовать алкоголь, вступать в ранние сексуальные отношения и т.п.</vt:lpstr>
      <vt:lpstr>Итак, если ваш подросток отказывается проводить с вами время, отвергает ваше мнение и все, что вы ему предлагаете, это не значит, что он вас не слышит, что вы перестали для него что-то значить. Это сигнал, что он вошел в новый период жизни, что настала пора пересмотреть ваши отношения. Подростки все еще нуждаются в родительской помощи для создания позитивной модели отношений, а также в вашей заботе, поддержке, внимании, обратной связи и возможности быть услышанным. И если вы сумели в этот сложный период выстроить с ребенком доверительные отношения, если вы своим отношением показали ему пример как можно принимать других людей, спокойно отстаивать свою позицию, у него не должно возникнуть проблем в общении со сверстниками.    </vt:lpstr>
      <vt:lpstr>СПАСИБО ЗА ВНИМАНИЕ!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 presentation</dc:title>
  <dc:creator>Павел</dc:creator>
  <cp:lastModifiedBy>Надежда Козлова</cp:lastModifiedBy>
  <cp:revision>60</cp:revision>
  <dcterms:created xsi:type="dcterms:W3CDTF">2014-11-21T11:00:06Z</dcterms:created>
  <dcterms:modified xsi:type="dcterms:W3CDTF">2021-02-25T18:08:23Z</dcterms:modified>
</cp:coreProperties>
</file>