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62" r:id="rId5"/>
    <p:sldId id="260" r:id="rId6"/>
    <p:sldId id="259" r:id="rId7"/>
    <p:sldId id="25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A49"/>
    <a:srgbClr val="7C8197"/>
    <a:srgbClr val="A7C9E4"/>
    <a:srgbClr val="C8D8F6"/>
    <a:srgbClr val="F3F3F3"/>
    <a:srgbClr val="123B67"/>
    <a:srgbClr val="28578B"/>
    <a:srgbClr val="437DC5"/>
    <a:srgbClr val="C4F7FF"/>
    <a:srgbClr val="2249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8208" autoAdjust="0"/>
  </p:normalViewPr>
  <p:slideViewPr>
    <p:cSldViewPr snapToGrid="0">
      <p:cViewPr>
        <p:scale>
          <a:sx n="80" d="100"/>
          <a:sy n="80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4061A-6041-4636-B06C-814E4F5F7D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662D95-A95A-4EA6-87B1-0B944B8399D5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ru-RU" sz="2200" b="1" baseline="0" dirty="0" smtClean="0"/>
            <a:t>НЕГАТИВНОЕ ВЛИЯНИЕ </a:t>
          </a:r>
          <a:endParaRPr lang="ru-RU" sz="2200" b="1" baseline="0" dirty="0"/>
        </a:p>
      </dgm:t>
    </dgm:pt>
    <dgm:pt modelId="{81974F13-AB92-4084-8915-D1FD3E35FA70}" type="parTrans" cxnId="{AE4AAE4F-533B-4B5C-9875-795E405E2D85}">
      <dgm:prSet/>
      <dgm:spPr/>
      <dgm:t>
        <a:bodyPr/>
        <a:lstStyle/>
        <a:p>
          <a:endParaRPr lang="ru-RU"/>
        </a:p>
      </dgm:t>
    </dgm:pt>
    <dgm:pt modelId="{1F2E5FC8-FDB6-4CEC-A1BC-B67024FC1EBA}" type="sibTrans" cxnId="{AE4AAE4F-533B-4B5C-9875-795E405E2D85}">
      <dgm:prSet/>
      <dgm:spPr/>
      <dgm:t>
        <a:bodyPr/>
        <a:lstStyle/>
        <a:p>
          <a:endParaRPr lang="ru-RU"/>
        </a:p>
      </dgm:t>
    </dgm:pt>
    <dgm:pt modelId="{A9CDD7F8-BDE1-4ECF-9678-FCB44A3662CE}" type="pres">
      <dgm:prSet presAssocID="{A894061A-6041-4636-B06C-814E4F5F7D1C}" presName="linear" presStyleCnt="0">
        <dgm:presLayoutVars>
          <dgm:animLvl val="lvl"/>
          <dgm:resizeHandles val="exact"/>
        </dgm:presLayoutVars>
      </dgm:prSet>
      <dgm:spPr/>
    </dgm:pt>
    <dgm:pt modelId="{1E2130A2-DA3F-4BC7-8776-BBDCFA633A61}" type="pres">
      <dgm:prSet presAssocID="{89662D95-A95A-4EA6-87B1-0B944B8399D5}" presName="parentText" presStyleLbl="node1" presStyleIdx="0" presStyleCnt="1" custAng="16200000" custScaleY="130838">
        <dgm:presLayoutVars>
          <dgm:chMax val="0"/>
          <dgm:bulletEnabled val="1"/>
        </dgm:presLayoutVars>
      </dgm:prSet>
      <dgm:spPr/>
    </dgm:pt>
  </dgm:ptLst>
  <dgm:cxnLst>
    <dgm:cxn modelId="{597A488E-3EA2-44E9-9596-98D8B8AD373C}" type="presOf" srcId="{A894061A-6041-4636-B06C-814E4F5F7D1C}" destId="{A9CDD7F8-BDE1-4ECF-9678-FCB44A3662CE}" srcOrd="0" destOrd="0" presId="urn:microsoft.com/office/officeart/2005/8/layout/vList2"/>
    <dgm:cxn modelId="{8A3A3185-95D1-4BEF-989B-FEB6ABAEE954}" type="presOf" srcId="{89662D95-A95A-4EA6-87B1-0B944B8399D5}" destId="{1E2130A2-DA3F-4BC7-8776-BBDCFA633A61}" srcOrd="0" destOrd="0" presId="urn:microsoft.com/office/officeart/2005/8/layout/vList2"/>
    <dgm:cxn modelId="{AE4AAE4F-533B-4B5C-9875-795E405E2D85}" srcId="{A894061A-6041-4636-B06C-814E4F5F7D1C}" destId="{89662D95-A95A-4EA6-87B1-0B944B8399D5}" srcOrd="0" destOrd="0" parTransId="{81974F13-AB92-4084-8915-D1FD3E35FA70}" sibTransId="{1F2E5FC8-FDB6-4CEC-A1BC-B67024FC1EBA}"/>
    <dgm:cxn modelId="{D88BFE3D-37F5-4487-8D3E-CCC00C3E38EB}" type="presParOf" srcId="{A9CDD7F8-BDE1-4ECF-9678-FCB44A3662CE}" destId="{1E2130A2-DA3F-4BC7-8776-BBDCFA633A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2130A2-DA3F-4BC7-8776-BBDCFA633A61}">
      <dsp:nvSpPr>
        <dsp:cNvPr id="0" name=""/>
        <dsp:cNvSpPr/>
      </dsp:nvSpPr>
      <dsp:spPr>
        <a:xfrm rot="16200000">
          <a:off x="0" y="1703736"/>
          <a:ext cx="1876301" cy="1592036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baseline="0" dirty="0" smtClean="0"/>
            <a:t>НЕГАТИВНОЕ ВЛИЯНИЕ </a:t>
          </a:r>
          <a:endParaRPr lang="ru-RU" sz="2200" b="1" kern="1200" baseline="0" dirty="0"/>
        </a:p>
      </dsp:txBody>
      <dsp:txXfrm rot="16200000">
        <a:off x="0" y="1703736"/>
        <a:ext cx="1876301" cy="1592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E0E13-B01F-4269-8E20-698A6C7092F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F51E7-1C95-4B38-BA68-016F63B57E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6684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935" r="36599"/>
          <a:stretch/>
        </p:blipFill>
        <p:spPr>
          <a:xfrm>
            <a:off x="0" y="0"/>
            <a:ext cx="2614863" cy="685800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860884" y="1"/>
            <a:ext cx="7283114" cy="6858000"/>
          </a:xfrm>
          <a:prstGeom prst="rect">
            <a:avLst/>
          </a:prstGeom>
          <a:gradFill flip="none" rotWithShape="1">
            <a:gsLst>
              <a:gs pos="0">
                <a:srgbClr val="A7C9E4"/>
              </a:gs>
              <a:gs pos="46000">
                <a:srgbClr val="C8D8F6"/>
              </a:gs>
              <a:gs pos="100000">
                <a:srgbClr val="7C8197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-2" y="5053263"/>
            <a:ext cx="9144000" cy="1804737"/>
          </a:xfrm>
          <a:prstGeom prst="rect">
            <a:avLst/>
          </a:prstGeom>
          <a:gradFill flip="none" rotWithShape="1">
            <a:gsLst>
              <a:gs pos="0">
                <a:srgbClr val="A7C9E4"/>
              </a:gs>
              <a:gs pos="46000">
                <a:srgbClr val="C8D8F6"/>
              </a:gs>
              <a:gs pos="100000">
                <a:srgbClr val="7C8197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0" y="5053263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666572" y="3868573"/>
            <a:ext cx="2429302" cy="2429302"/>
          </a:xfrm>
          <a:prstGeom prst="ellipse">
            <a:avLst/>
          </a:prstGeom>
          <a:solidFill>
            <a:srgbClr val="7C8197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8815" y="4461642"/>
            <a:ext cx="2475185" cy="1450427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152A49"/>
                </a:solidFill>
              </a:rPr>
              <a:t>Подготовила</a:t>
            </a:r>
            <a:r>
              <a:rPr lang="en-US" sz="2400" b="1" dirty="0" smtClean="0">
                <a:solidFill>
                  <a:srgbClr val="152A49"/>
                </a:solidFill>
                <a:latin typeface="Algerian" pitchFamily="82" charset="0"/>
              </a:rPr>
              <a:t>:</a:t>
            </a:r>
            <a:r>
              <a:rPr lang="ru-RU" sz="2400" b="1" dirty="0" smtClean="0">
                <a:solidFill>
                  <a:srgbClr val="152A49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152A49"/>
                </a:solidFill>
              </a:rPr>
              <a:t>Козлова Н.С., педагог-психолог</a:t>
            </a:r>
            <a:endParaRPr lang="ru-RU" sz="2400" b="1" dirty="0">
              <a:solidFill>
                <a:srgbClr val="152A4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8800" y="1265274"/>
            <a:ext cx="69998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52A49"/>
                </a:solidFill>
                <a:latin typeface="Arial Black" pitchFamily="34" charset="0"/>
              </a:rPr>
              <a:t>Круг общения подростков и его влияние на формирование нравственного поведения. </a:t>
            </a:r>
            <a:endParaRPr lang="ru-RU" sz="3200" b="1" dirty="0">
              <a:solidFill>
                <a:srgbClr val="152A49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83" y="4146331"/>
            <a:ext cx="3905330" cy="2522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923" y="387030"/>
            <a:ext cx="7886700" cy="89889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Arial Black" pitchFamily="34" charset="0"/>
              </a:rPr>
              <a:t>Задумывались ли вы над этой проблемой?</a:t>
            </a:r>
            <a:endParaRPr lang="ru-RU" sz="2800" b="1" i="1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145471" y="1519700"/>
            <a:ext cx="5722622" cy="1692275"/>
            <a:chOff x="1168" y="1661"/>
            <a:chExt cx="3296" cy="1066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181" y="168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745" y="1661"/>
              <a:ext cx="2633" cy="1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Подростковый возраст или пубертат – период жизни</a:t>
              </a: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 человека от детства до юности </a:t>
              </a: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(от 11-12 до 14-15 лет).</a:t>
              </a:r>
            </a:p>
            <a:p>
              <a:pPr algn="l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16" y="170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166145" y="3294563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019647" y="3062177"/>
            <a:ext cx="4890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ahnschrift" pitchFamily="34" charset="0"/>
              </a:rPr>
              <a:t>Самый ответственный период в жизни каждого человека, который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ahnschrift" pitchFamily="34" charset="0"/>
              </a:rPr>
              <a:t>характеризуется такими понятиями как:</a:t>
            </a:r>
            <a:endParaRPr lang="ru-RU" sz="2000" b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48985" y="4348716"/>
            <a:ext cx="41254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Возраст полового созревания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Критический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Переломный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Трудный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Переходный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Bahnschrif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26512" y="6060558"/>
            <a:ext cx="6475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ПОДРОСТОК – …«уже не ребёнок, но ещё не взрослый !!!»</a:t>
            </a:r>
            <a:endParaRPr lang="ru-RU" b="1" dirty="0">
              <a:solidFill>
                <a:srgbClr val="C00000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678" y="154379"/>
            <a:ext cx="6721434" cy="236319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Задумывались ли вы, родители, когда-нибудь над тем, как встречают сверстники вашего ребенка и как к нему относятся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?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  Знаете ли вы, с кем дружат ваши дети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?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Чем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интересуются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товарищи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ваших детей, о чем разговаривают, когда бывают вместе?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Что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дает вашему ребенку эта дружба, чем он обогащает друга? </a:t>
            </a:r>
            <a:endParaRPr lang="ru-RU" sz="1800" b="1" i="1" dirty="0">
              <a:ln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26622" y="2446317"/>
            <a:ext cx="62761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К сожалению, многие родители об этом не задумываются. Обычно волнует другое: как учится ребенок, как ведет себя в </a:t>
            </a:r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школе </a:t>
            </a:r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и дома. Да, это важно. Но есть не менее важная сторона его </a:t>
            </a:r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жизни</a:t>
            </a:r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. Умеет ли он общаться со своими сверстниками, как </a:t>
            </a:r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складываются </a:t>
            </a:r>
            <a:r>
              <a:rPr lang="ru-RU" b="1" dirty="0" smtClean="0">
                <a:solidFill>
                  <a:srgbClr val="C00000"/>
                </a:solidFill>
                <a:latin typeface="Bahnschrift" pitchFamily="34" charset="0"/>
              </a:rPr>
              <a:t>детские отношения</a:t>
            </a:r>
            <a:endParaRPr lang="ru-RU" b="1" dirty="0">
              <a:solidFill>
                <a:srgbClr val="C00000"/>
              </a:solidFill>
              <a:latin typeface="Bahnschrift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86000" y="4536374"/>
            <a:ext cx="6394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Под влиянием товарищей подросток может иногда 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измениться 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самым неожиданным образом: один станет вдруг непослушным, грубым, дерзким, на другого общение с другом подействует 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положительно.</a:t>
            </a:r>
            <a:endParaRPr lang="ru-RU" b="1" dirty="0">
              <a:solidFill>
                <a:srgbClr val="002060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899" y="365127"/>
            <a:ext cx="8680862" cy="51364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 Black" pitchFamily="34" charset="0"/>
              </a:rPr>
              <a:t>                        ДЕМОНСТРАТИВНОСТЬ В ПОВЕДЕНИИ</a:t>
            </a:r>
            <a:endParaRPr lang="ru-RU" sz="2000" b="1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2" name="Содержимое 31"/>
          <p:cNvGraphicFramePr>
            <a:graphicFrameLocks noGrp="1"/>
          </p:cNvGraphicFramePr>
          <p:nvPr>
            <p:ph sz="half" idx="1"/>
          </p:nvPr>
        </p:nvGraphicFramePr>
        <p:xfrm>
          <a:off x="0" y="795648"/>
          <a:ext cx="1876301" cy="499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29155" y="1254800"/>
            <a:ext cx="5351652" cy="789627"/>
            <a:chOff x="945" y="1934"/>
            <a:chExt cx="8438" cy="446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92" y="1587"/>
              <a:ext cx="375" cy="1070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7127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en-US" sz="2000" b="1" dirty="0">
                <a:solidFill>
                  <a:srgbClr val="002060"/>
                </a:solidFill>
                <a:latin typeface="Bahnschrift" pitchFamily="34" charset="0"/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194" y="2003"/>
              <a:ext cx="749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00483" y="2329806"/>
            <a:ext cx="6326828" cy="701675"/>
            <a:chOff x="1226" y="2548"/>
            <a:chExt cx="3238" cy="442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189" y="2585"/>
              <a:ext cx="4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85" y="2599"/>
              <a:ext cx="2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49456" y="3337320"/>
            <a:ext cx="6840165" cy="2800353"/>
            <a:chOff x="660" y="3104"/>
            <a:chExt cx="22389" cy="1764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701" y="2147"/>
              <a:ext cx="457" cy="2540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781" y="3104"/>
              <a:ext cx="21268" cy="1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Проявление демонстративного поведения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является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сегодня одной из актуальных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u="sng" dirty="0" smtClean="0">
                  <a:solidFill>
                    <a:srgbClr val="C00000"/>
                  </a:solidFill>
                  <a:latin typeface="Bahnschrift" pitchFamily="34" charset="0"/>
                </a:rPr>
                <a:t>социальных </a:t>
              </a:r>
              <a:r>
                <a:rPr lang="ru-RU" sz="1600" b="1" u="sng" dirty="0" smtClean="0">
                  <a:solidFill>
                    <a:srgbClr val="C00000"/>
                  </a:solidFill>
                  <a:latin typeface="Bahnschrift" pitchFamily="34" charset="0"/>
                </a:rPr>
                <a:t>проблем нашего общества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,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так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как за последние несколько лет достаточно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развито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потребление алкоголя,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наркотиков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детьми подросткового возраста,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театрализованное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и суицидальное поведение подростков,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их </a:t>
              </a:r>
              <a:r>
                <a:rPr lang="ru-RU" sz="1600" b="1" u="sng" dirty="0" smtClean="0">
                  <a:solidFill>
                    <a:srgbClr val="C00000"/>
                  </a:solidFill>
                  <a:latin typeface="Bahnschrift" pitchFamily="34" charset="0"/>
                </a:rPr>
                <a:t>присоединение к различным группировкам, </a:t>
              </a:r>
              <a:endParaRPr lang="ru-RU" sz="1600" b="1" u="sng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u="sng" dirty="0" smtClean="0">
                  <a:solidFill>
                    <a:srgbClr val="C00000"/>
                  </a:solidFill>
                  <a:latin typeface="Bahnschrift" pitchFamily="34" charset="0"/>
                </a:rPr>
                <a:t>субкультурам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, демонстрируя свое асоциальное поведение,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но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при этом, считая, что </a:t>
              </a:r>
              <a:r>
                <a:rPr lang="ru-RU" sz="1600" b="1" dirty="0" err="1" smtClean="0">
                  <a:solidFill>
                    <a:srgbClr val="C00000"/>
                  </a:solidFill>
                  <a:latin typeface="Bahnschrift" pitchFamily="34" charset="0"/>
                </a:rPr>
                <a:t>самоутверждаются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, </a:t>
              </a:r>
              <a:endParaRPr lang="ru-RU" sz="1600" b="1" dirty="0" smtClean="0">
                <a:solidFill>
                  <a:srgbClr val="C00000"/>
                </a:solidFill>
                <a:latin typeface="Bahnschrift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зарабатывают </a:t>
              </a:r>
              <a:r>
                <a:rPr lang="ru-RU" sz="1600" b="1" dirty="0" smtClean="0">
                  <a:solidFill>
                    <a:srgbClr val="C00000"/>
                  </a:solidFill>
                  <a:latin typeface="Bahnschrift" pitchFamily="34" charset="0"/>
                </a:rPr>
                <a:t>авторитет.</a:t>
              </a:r>
              <a:endParaRPr lang="en-US" sz="1600" b="1" dirty="0">
                <a:solidFill>
                  <a:srgbClr val="C00000"/>
                </a:solidFill>
                <a:latin typeface="Bahnschrift" pitchFamily="34" charset="0"/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11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087584" y="967564"/>
            <a:ext cx="5460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Ребенок 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во что бы то ни стало, хочет обратить на себя внимание и использует для этого любые средства: ложь, дурашливость, грубость; стучит ногами и т.д. </a:t>
            </a:r>
            <a:endParaRPr lang="ru-RU" b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17358" y="2307265"/>
            <a:ext cx="5124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Дети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, как правило, эгоистичны, некритичны по отношению к себе; их переживания поверхностны. </a:t>
            </a:r>
            <a:endParaRPr lang="ru-RU" b="1" dirty="0">
              <a:solidFill>
                <a:srgbClr val="002060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923" y="190006"/>
            <a:ext cx="7886700" cy="87877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/>
                <a:solidFill>
                  <a:srgbClr val="C00000"/>
                </a:solidFill>
                <a:latin typeface="Arial Black" pitchFamily="34" charset="0"/>
              </a:rPr>
              <a:t>ЧТО МОГУТ СДЕЛАТЬ РОДИТЕЛИ?</a:t>
            </a:r>
            <a:endParaRPr lang="ru-RU" sz="2400" b="1" dirty="0">
              <a:ln/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42869" y="5474560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134110" y="1321164"/>
            <a:ext cx="649925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40677" y="2365602"/>
            <a:ext cx="6870815" cy="783980"/>
            <a:chOff x="1263" y="2634"/>
            <a:chExt cx="3201" cy="497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38" y="2659"/>
              <a:ext cx="378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775" y="2682"/>
              <a:ext cx="2611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Самим демонстрировать навыки </a:t>
              </a:r>
              <a:endParaRPr lang="ru-RU" sz="2000" b="1" dirty="0" smtClean="0">
                <a:solidFill>
                  <a:srgbClr val="002060"/>
                </a:solidFill>
                <a:latin typeface="Bahnschrift" pitchFamily="34" charset="0"/>
              </a:endParaRP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дружбы </a:t>
              </a:r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и приятельства с другими </a:t>
              </a:r>
              <a:r>
                <a:rPr lang="ru-RU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людьми</a:t>
              </a:r>
              <a:r>
                <a:rPr lang="en-US" sz="2000" b="1" dirty="0" smtClean="0">
                  <a:solidFill>
                    <a:srgbClr val="002060"/>
                  </a:solidFill>
                  <a:latin typeface="Bahnschrift" pitchFamily="34" charset="0"/>
                </a:rPr>
                <a:t>;</a:t>
              </a:r>
              <a:endParaRPr lang="en-US" sz="2000" b="1" dirty="0">
                <a:solidFill>
                  <a:srgbClr val="002060"/>
                </a:solidFill>
                <a:latin typeface="Bahnschrift" pitchFamily="34" charset="0"/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368" y="266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34110" y="3674459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081647" y="1045030"/>
            <a:ext cx="5231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ahnschrift" pitchFamily="34" charset="0"/>
              </a:rPr>
              <a:t>Помочь создать ту среду, в которой подросток будет искать и выбирать позитивные объекты влияния;</a:t>
            </a:r>
            <a:endParaRPr lang="ru-RU" sz="2000" b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61952" y="3550721"/>
            <a:ext cx="57476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Принимать его чувства и переживания, интересоваться не только тем, что происходит в школе, быть в контакте с ребенком, чтобы он мог делиться с вами проблемами, возникающими в отношениях со 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сверстниками</a:t>
            </a:r>
            <a:r>
              <a:rPr lang="en-US" b="1" dirty="0" smtClean="0">
                <a:solidFill>
                  <a:srgbClr val="002060"/>
                </a:solidFill>
                <a:latin typeface="Bahnschrift" pitchFamily="34" charset="0"/>
              </a:rPr>
              <a:t>;</a:t>
            </a:r>
            <a:endParaRPr lang="ru-RU" b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64773" y="5284519"/>
            <a:ext cx="4981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Поддерживать и помогать развивать социальные навыки </a:t>
            </a:r>
            <a:r>
              <a:rPr lang="ru-RU" b="1" dirty="0" smtClean="0">
                <a:solidFill>
                  <a:srgbClr val="002060"/>
                </a:solidFill>
                <a:latin typeface="Bahnschrift" pitchFamily="34" charset="0"/>
              </a:rPr>
              <a:t>ребенка</a:t>
            </a:r>
            <a:endParaRPr lang="ru-RU" b="1" dirty="0">
              <a:solidFill>
                <a:srgbClr val="002060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062" y="387030"/>
            <a:ext cx="6341424" cy="54081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rgbClr val="C00000"/>
                </a:solidFill>
                <a:latin typeface="Bahnschrift" pitchFamily="34" charset="0"/>
              </a:rPr>
              <a:t>Выстраивать в семье открытые и принимающие </a:t>
            </a:r>
            <a:r>
              <a:rPr lang="ru-RU" sz="1800" b="1" dirty="0" smtClean="0">
                <a:solidFill>
                  <a:srgbClr val="C00000"/>
                </a:solidFill>
                <a:latin typeface="Bahnschrift" pitchFamily="34" charset="0"/>
              </a:rPr>
              <a:t>отношения. </a:t>
            </a:r>
            <a:r>
              <a:rPr lang="ru-RU" sz="1800" b="1" dirty="0" smtClean="0">
                <a:solidFill>
                  <a:srgbClr val="C00000"/>
                </a:solidFill>
                <a:latin typeface="Bahnschrift" pitchFamily="34" charset="0"/>
              </a:rPr>
              <a:t>Он и в дружбе копирует модель отношений в семье. Если мама и папа видят, что их </a:t>
            </a:r>
            <a:r>
              <a:rPr lang="ru-RU" sz="1800" b="1" dirty="0" smtClean="0">
                <a:solidFill>
                  <a:srgbClr val="C00000"/>
                </a:solidFill>
                <a:latin typeface="Bahnschrift" pitchFamily="34" charset="0"/>
              </a:rPr>
              <a:t>ребёнок </a:t>
            </a:r>
            <a:r>
              <a:rPr lang="ru-RU" sz="1800" b="1" dirty="0" smtClean="0">
                <a:solidFill>
                  <a:srgbClr val="C00000"/>
                </a:solidFill>
                <a:latin typeface="Bahnschrift" pitchFamily="34" charset="0"/>
              </a:rPr>
              <a:t>поддается чужому влиянию, значит, родители относятся к нему излишне критично, понижая тем самым его уверенность в себе, мало интересуются его жизнью, не общаются с его друзьями. Неуверенный в себе подросток будет </a:t>
            </a:r>
            <a:r>
              <a:rPr lang="ru-RU" sz="1800" b="1" dirty="0" err="1" smtClean="0">
                <a:solidFill>
                  <a:srgbClr val="C00000"/>
                </a:solidFill>
                <a:latin typeface="Bahnschrift" pitchFamily="34" charset="0"/>
              </a:rPr>
              <a:t>самоутверждаться</a:t>
            </a:r>
            <a:r>
              <a:rPr lang="ru-RU" sz="1800" b="1" dirty="0" smtClean="0">
                <a:solidFill>
                  <a:srgbClr val="C00000"/>
                </a:solidFill>
                <a:latin typeface="Bahnschrift" pitchFamily="34" charset="0"/>
              </a:rPr>
              <a:t> в компаниях сверстников. А это значит, что он может очутиться среди сомнительной публики, в которой для поддержания своего авторитета ему придется курить или пробовать алкоголь, вступать в ранние сексуальные отношения и т.п.</a:t>
            </a:r>
            <a:endParaRPr lang="ru-RU" sz="1800" b="1" i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ahnschrif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057" y="387029"/>
            <a:ext cx="6424551" cy="561000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Bahnschrift" pitchFamily="34" charset="0"/>
              </a:rPr>
              <a:t>Итак, если ваш подросток отказывается проводить с вами время, отвергает ваше мнение и все, что вы ему предлагаете, это не значит, что он вас не слышит, что вы перестали для него что-то значить. Это сигнал, что он вошел в новый период жизни, что настала пора пересмотреть ваши </a:t>
            </a:r>
            <a:r>
              <a:rPr lang="ru-RU" sz="1600" b="1" dirty="0" smtClean="0">
                <a:solidFill>
                  <a:srgbClr val="C00000"/>
                </a:solidFill>
                <a:latin typeface="Bahnschrift" pitchFamily="34" charset="0"/>
              </a:rPr>
              <a:t>отношения. Подростки </a:t>
            </a:r>
            <a:r>
              <a:rPr lang="ru-RU" sz="1600" b="1" dirty="0" smtClean="0">
                <a:solidFill>
                  <a:srgbClr val="C00000"/>
                </a:solidFill>
                <a:latin typeface="Bahnschrift" pitchFamily="34" charset="0"/>
              </a:rPr>
              <a:t>все еще нуждаются в родительской помощи для создания позитивной модели отношений, а также в вашей заботе, поддержке, внимании, обратной связи и возможности быть услышанным. И если вы сумели в этот сложный период выстроить с ребенком доверительные отношения, если вы своим отношением показали ему пример как можно принимать других людей, спокойно отстаивать свою позицию, у него не должно возникнуть проблем в общении со сверстниками. </a:t>
            </a:r>
            <a:br>
              <a:rPr lang="ru-RU" sz="1600" b="1" dirty="0" smtClean="0">
                <a:solidFill>
                  <a:srgbClr val="C00000"/>
                </a:solidFill>
                <a:latin typeface="Bahnschrift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Bahnschrift" pitchFamily="34" charset="0"/>
              </a:rPr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b="1" i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923" y="1330036"/>
            <a:ext cx="7886700" cy="369322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СПАСИБО ЗА ВНИМАНИЕ!</a:t>
            </a:r>
            <a:endParaRPr lang="ru-RU" sz="6000" b="1" i="1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613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Задумывались ли вы над этой проблемой?</vt:lpstr>
      <vt:lpstr>Задумывались ли вы, родители, когда-нибудь над тем, как встречают сверстники вашего ребенка и как к нему относятся?         Знаете ли вы, с кем дружат ваши дети? Чем интересуются товарищи ваших детей, о чем разговаривают, когда бывают вместе?  Что дает вашему ребенку эта дружба, чем он обогащает друга? </vt:lpstr>
      <vt:lpstr>                        ДЕМОНСТРАТИВНОСТЬ В ПОВЕДЕНИИ</vt:lpstr>
      <vt:lpstr>ЧТО МОГУТ СДЕЛАТЬ РОДИТЕЛИ?</vt:lpstr>
      <vt:lpstr>Выстраивать в семье открытые и принимающие отношения. Он и в дружбе копирует модель отношений в семье. Если мама и папа видят, что их ребёнок поддается чужому влиянию, значит, родители относятся к нему излишне критично, понижая тем самым его уверенность в себе, мало интересуются его жизнью, не общаются с его друзьями. Неуверенный в себе подросток будет самоутверждаться в компаниях сверстников. А это значит, что он может очутиться среди сомнительной публики, в которой для поддержания своего авторитета ему придется курить или пробовать алкоголь, вступать в ранние сексуальные отношения и т.п.</vt:lpstr>
      <vt:lpstr>Итак, если ваш подросток отказывается проводить с вами время, отвергает ваше мнение и все, что вы ему предлагаете, это не значит, что он вас не слышит, что вы перестали для него что-то значить. Это сигнал, что он вошел в новый период жизни, что настала пора пересмотреть ваши отношения. Подростки все еще нуждаются в родительской помощи для создания позитивной модели отношений, а также в вашей заботе, поддержке, внимании, обратной связи и возможности быть услышанным. И если вы сумели в этот сложный период выстроить с ребенком доверительные отношения, если вы своим отношением показали ему пример как можно принимать других людей, спокойно отстаивать свою позицию, у него не должно возникнуть проблем в общении со сверстниками.   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Надежда Козлова</cp:lastModifiedBy>
  <cp:revision>60</cp:revision>
  <dcterms:created xsi:type="dcterms:W3CDTF">2014-11-21T11:00:06Z</dcterms:created>
  <dcterms:modified xsi:type="dcterms:W3CDTF">2021-02-25T18:08:23Z</dcterms:modified>
</cp:coreProperties>
</file>