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5" r:id="rId3"/>
    <p:sldId id="290" r:id="rId4"/>
    <p:sldId id="291" r:id="rId5"/>
    <p:sldId id="292" r:id="rId6"/>
    <p:sldId id="295" r:id="rId7"/>
    <p:sldId id="256" r:id="rId8"/>
    <p:sldId id="332" r:id="rId9"/>
    <p:sldId id="331" r:id="rId10"/>
    <p:sldId id="333" r:id="rId11"/>
    <p:sldId id="334" r:id="rId12"/>
    <p:sldId id="335" r:id="rId13"/>
    <p:sldId id="300" r:id="rId14"/>
    <p:sldId id="303" r:id="rId15"/>
    <p:sldId id="327" r:id="rId16"/>
    <p:sldId id="326" r:id="rId17"/>
    <p:sldId id="293" r:id="rId18"/>
    <p:sldId id="294" r:id="rId19"/>
    <p:sldId id="299" r:id="rId20"/>
    <p:sldId id="304" r:id="rId21"/>
    <p:sldId id="328" r:id="rId22"/>
    <p:sldId id="329" r:id="rId23"/>
    <p:sldId id="330" r:id="rId24"/>
    <p:sldId id="305" r:id="rId25"/>
    <p:sldId id="307" r:id="rId26"/>
    <p:sldId id="298" r:id="rId27"/>
    <p:sldId id="301" r:id="rId28"/>
    <p:sldId id="308" r:id="rId29"/>
    <p:sldId id="306" r:id="rId30"/>
    <p:sldId id="311" r:id="rId31"/>
    <p:sldId id="312" r:id="rId32"/>
    <p:sldId id="315" r:id="rId33"/>
    <p:sldId id="316" r:id="rId34"/>
    <p:sldId id="318" r:id="rId35"/>
    <p:sldId id="317" r:id="rId36"/>
    <p:sldId id="321" r:id="rId37"/>
    <p:sldId id="314" r:id="rId38"/>
    <p:sldId id="336" r:id="rId39"/>
    <p:sldId id="337" r:id="rId40"/>
    <p:sldId id="33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Ведение ЗОЖ</c:v>
                </c:pt>
                <c:pt idx="1">
                  <c:v>Учебная деятельность</c:v>
                </c:pt>
                <c:pt idx="2">
                  <c:v>Активная жизненная позиция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Ведение ЗОЖ</c:v>
                </c:pt>
                <c:pt idx="1">
                  <c:v>Учебная деятельность</c:v>
                </c:pt>
                <c:pt idx="2">
                  <c:v>Активная жизненная позиция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273728"/>
        <c:axId val="227832576"/>
        <c:axId val="0"/>
      </c:bar3DChart>
      <c:catAx>
        <c:axId val="22727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832576"/>
        <c:crosses val="autoZero"/>
        <c:auto val="1"/>
        <c:lblAlgn val="ctr"/>
        <c:lblOffset val="100"/>
        <c:noMultiLvlLbl val="0"/>
      </c:catAx>
      <c:valAx>
        <c:axId val="22783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27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58992275872866"/>
          <c:y val="0.43214317794476736"/>
          <c:w val="0.16947658716531741"/>
          <c:h val="0.1357136441104652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65893846602502E-2"/>
          <c:y val="4.3539292882507331E-2"/>
          <c:w val="0.83970982793817439"/>
          <c:h val="0.80497716240574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Взаимодействие с окружающим </c:v>
                </c:pt>
                <c:pt idx="1">
                  <c:v>Взаимодействие в коллективе </c:v>
                </c:pt>
                <c:pt idx="2">
                  <c:v>Взаимодействие со взрослыми и детьми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Взаимодействие с окружающим </c:v>
                </c:pt>
                <c:pt idx="1">
                  <c:v>Взаимодействие в коллективе </c:v>
                </c:pt>
                <c:pt idx="2">
                  <c:v>Взаимодействие со взрослыми и детьми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862784"/>
        <c:axId val="227864576"/>
        <c:axId val="0"/>
      </c:bar3DChart>
      <c:catAx>
        <c:axId val="22786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864576"/>
        <c:crosses val="autoZero"/>
        <c:auto val="1"/>
        <c:lblAlgn val="ctr"/>
        <c:lblOffset val="100"/>
        <c:noMultiLvlLbl val="0"/>
      </c:catAx>
      <c:valAx>
        <c:axId val="22786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8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58683289588803"/>
          <c:y val="0.4480874786328457"/>
          <c:w val="9.4524278215223093E-2"/>
          <c:h val="0.1612411462786001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Гражданская позиция</c:v>
                </c:pt>
                <c:pt idx="1">
                  <c:v>Этическое сознание</c:v>
                </c:pt>
                <c:pt idx="2">
                  <c:v>Трудолюбие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Гражданская позиция</c:v>
                </c:pt>
                <c:pt idx="1">
                  <c:v>Этическое сознание</c:v>
                </c:pt>
                <c:pt idx="2">
                  <c:v>Трудолюбие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365824"/>
        <c:axId val="228367360"/>
        <c:axId val="0"/>
      </c:bar3DChart>
      <c:catAx>
        <c:axId val="22836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Informal Roman" pitchFamily="66" charset="0"/>
              </a:defRPr>
            </a:pPr>
            <a:endParaRPr lang="ru-RU"/>
          </a:p>
        </c:txPr>
        <c:crossAx val="228367360"/>
        <c:crosses val="autoZero"/>
        <c:auto val="1"/>
        <c:lblAlgn val="ctr"/>
        <c:lblOffset val="100"/>
        <c:noMultiLvlLbl val="0"/>
      </c:catAx>
      <c:valAx>
        <c:axId val="22836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365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Включение в общеполезную социальную деятельность</c:v>
                </c:pt>
                <c:pt idx="1">
                  <c:v>Социально -  ориентированный  взгляд на мир</c:v>
                </c:pt>
                <c:pt idx="2">
                  <c:v>Развитие навыков сотрудничества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Включение в общеполезную социальную деятельность</c:v>
                </c:pt>
                <c:pt idx="1">
                  <c:v>Социально -  ориентированный  взгляд на мир</c:v>
                </c:pt>
                <c:pt idx="2">
                  <c:v>Развитие навыков сотрудничества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079936"/>
        <c:axId val="233081472"/>
        <c:axId val="0"/>
      </c:bar3DChart>
      <c:catAx>
        <c:axId val="23307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081472"/>
        <c:crosses val="autoZero"/>
        <c:auto val="1"/>
        <c:lblAlgn val="ctr"/>
        <c:lblOffset val="100"/>
        <c:noMultiLvlLbl val="0"/>
      </c:catAx>
      <c:valAx>
        <c:axId val="23308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079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1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5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3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76A3-FDCC-4392-BD67-4D530BFE363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B3E5-558D-4E15-9097-FF937D801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6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tist\Desktop\fon-dlya-prezentacii-bloknot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8496944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Ленинградской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Сланцевская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интернат, реализующая адаптированные образовательные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764704"/>
            <a:ext cx="626469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«В сердце доброта живёт»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Направление: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социально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нравственное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 возрастная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категория: обучающиеся 7класса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517232"/>
            <a:ext cx="5040560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выполнили: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алькина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С.Е–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7 класса, родители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antist\Desktop\0_8f5bd_6e3b2243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Sveta\Рабочий стол\ВЕТ АРТ\7YI-zUjRvz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845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Sveta\Рабочий стол\ВЕТ АРТ\IMG_20191015_151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3843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Sveta\Рабочий стол\ко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164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877272"/>
            <a:ext cx="882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Профессия  ветврача требует внимания, ответственности, а главное – любви к животным! В этом мы убедились!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Sveta\Рабочий стол\ВЕТ АРТ\IMG_20191015_1515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642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Sveta\Рабочий стол\ВЕТ АРТ\IMG_20191015_1513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28803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Sveta\Рабочий стол\ВЕТ АРТ\bcSjisTsDc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803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Sveta\Рабочий стол\ВЕТ АРТ\IMG_20191015_1525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80" y="3356992"/>
            <a:ext cx="28791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Documents and Settings\Sveta\Рабочий стол\ВЕТ АРТ\IMG_20191015_1512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8803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Documents and Settings\Sveta\Рабочий стол\ВЕТ АРТ\IMG_20191015_15244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7363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77686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Анжела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Владимировна очень любит свою работу и не представляет себя в другой профессии.  Главное для ветеринара – любить животных, помочь им, когда  это необходимо. Они всегда нуждаются в заботе и защите и её задача  - быть рядом в трудную минуту, когда  братья наши меньшие  болеют и ждут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помощи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А ещё Анжела Владимировна показала нам медицинское оборудование (аппарат УЗИ и кислородные приборы) и  показала принцип их работы. </a:t>
            </a: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      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                                </a:t>
            </a: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C:\Documents and Settings\Sveta\Рабочий стол\ВЕТ АРТ\IMG_20191015_1513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Sveta\Рабочий стол\ВЕТ АРТ\IMG_20191015_152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288032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ntist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tist\AppData\Local\Temp\Rar$DIa2468.8326\IMG_20191121_162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0171">
            <a:off x="995966" y="1521872"/>
            <a:ext cx="2952328" cy="500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antist\AppData\Local\Temp\Rar$DIa2468.48791\IMG_20191121_1623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854">
            <a:off x="6185676" y="1187666"/>
            <a:ext cx="2800724" cy="504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tist\AppData\Local\Temp\Rar$DIa2468.13322\IMG_20191121_1618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2816">
            <a:off x="3713756" y="1285559"/>
            <a:ext cx="2559822" cy="503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560840" cy="127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Инсценировка сказки  «Теремок» для 1- 4 классов  по закреплению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 безопасного поведения на дорогах 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ntist\Desktop\img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МАРИНЕ ЮРЬЕВНЕ\ДОПОЛНЕНИЕ НА САЙТ 20.02.20\ФОТОМАТЕРИАЛЫ\Экскурсия в краеведческий музей г.Сланцы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1926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МАРИНЕ ЮРЬЕВНЕ\ДОПОЛНЕНИЕ НА САЙТ 20.02.20\ФОТОМАТЕРИАЛЫ\Экскурсия в краеведческий музей г.Сланцы\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604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843808" y="5661248"/>
            <a:ext cx="4392488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Экскурсия в городской музей.  Познакомились с новой выставкой работ!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tist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97" y="10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МАРИНЕ ЮРЬЕВНЕ\ДОПОЛНЕНИЕ НА САЙТ 20.02.20\ФОТОМАТЕРИАЛЫ\Экскурсия в краеведческий музей г.Сланцы\DSC065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6328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5589240"/>
            <a:ext cx="316835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Нам рассказали о конкурсных работах и победителях!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tist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7 кла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4006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antist\Desktop\Фото в годовую Март\9wk57i5K61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324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60648"/>
            <a:ext cx="4032448" cy="14904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Класс наш  дружный и весёлый! Любим юмор: шутки, смех! Здесь всегда нас ждал успех!!!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tist\Desktop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НОВОГОДНЯЯ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69097"/>
            <a:ext cx="8064896" cy="56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tist\Desktop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ОГОДНЯЯ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2890"/>
            <a:ext cx="8712968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ntist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НОВОГОДНЯЯ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2890"/>
            <a:ext cx="889248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ntist\Desktop\fon-dlya-prezentacii-bloknot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1072"/>
            <a:ext cx="9144000" cy="5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2376264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505" y="188641"/>
            <a:ext cx="2448272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ТОБАНК ЗА ГОД 2019 - 2020\1 Сентябрь\1 сентября фото\20190902_103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3" y="2"/>
            <a:ext cx="84249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916832"/>
            <a:ext cx="208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 КЛАСС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Dantist\Desktop\Картинки\2764739610022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19692">
            <a:off x="3622843" y="280444"/>
            <a:ext cx="2170834" cy="17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Dantist\Desktop\Картинки\2764739610022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9785">
            <a:off x="7090783" y="231725"/>
            <a:ext cx="1842459" cy="16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Dantist\Desktop\Картинки\27647396100221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8198">
            <a:off x="752274" y="285525"/>
            <a:ext cx="1754732" cy="15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ntist\Desktop\img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ФОТОБАНК ЗА ГОД 2019 - 2020\6   Февраль\К ДНЮ ПРОРЫВА БЛОКАДЫ 76 лет\MKM9-hjglB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809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949280"/>
            <a:ext cx="7920880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Класс принимал активное участие в мероприятиях, посвящённых Дню снятия блокады.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antist\Desktop\img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БАНК ЗА ГОД 2019 - 2020\5  Январь\К БЛОКАДЕ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17646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БАНК ЗА ГОД 2019 - 2020\5  Январь\К БЛОКАДЕ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2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949280"/>
            <a:ext cx="813690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Ребята  самостоятельно подготовили  рассказы о  тяжёлом  времени  блокады, о жизни детей в эти страшные  дни! 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antist\Desktop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ФОТОБАНК ЗА ГОД 2019 - 2020\5  Январь\К БЛОКАДЕ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044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БАНК ЗА ГОД 2019 - 2020\5  Январь\К БЛОКАДЕ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204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58772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Очень трудное время, но люди выстояли и победили!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За наше счастливое детство мы им спасибо говорим!!!</a:t>
            </a:r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antist\Desktop\img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ФОТОБАНК ЗА ГОД 2019 - 2020\5  Январь\К БЛОКАДЕ\8 печатат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6489"/>
            <a:ext cx="4392488" cy="63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БАНК ЗА ГОД 2019 - 2020\5  Январь\К БЛОКАДЕ\в конц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6489"/>
            <a:ext cx="4392488" cy="63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15719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Люди! Покуда сердца стучатся Помните, какою ценой завоёвано счастье! Пожалуйста, помните!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ntist\Desktop\img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tist\Desktop\Фото в годовую Март\Фото в годовой отчёт\ИНСЦЕНИРОВКА НА ПРИВАЛЕ ФЕВРАЛЬ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528392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ИНСЦЕНИРОВКА  ОТРЫВКА  ПРОИЗВЕДЕНИЯ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«ВАСИЛИЙ  ТЁРКИН»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«НА  ПРИВАЛЕ»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tist\Desktop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ntist\Desktop\Фото в годовую Март\Фото в годовой отчёт\ИНСЦЕНИРОВКА НА ПРИВАЛЕ ФЕВРАЛЬ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1369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tist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ntist\Desktop\Фото в годовую Март\Фото в годовой отчёт\Поделки февраль\МОЯ ПОДЕЛКА В СПБ на конкур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tist\Desktop\Фото в годовую Март\ФОТО С ТЕЛЕФОНА февраль 2020\IMG_20200127_1410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088" y="188640"/>
            <a:ext cx="49685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4653136"/>
            <a:ext cx="4752528" cy="1872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Принимали активное участие в конкурсах областных и общешкольных.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ntist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ФОТОБАНК ЗА ГОД 2019 - 2020\5  Январь\15.01.20 ИГРОВАЯ ПРОГРАММА 6- 9 КЛАСС\EFDdxCyMYT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6632"/>
            <a:ext cx="403244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БАНК ЗА ГОД 2019 - 2020\5  Январь\15.01.20 ИГРОВАЯ ПРОГРАММА 6- 9 КЛАСС\NglVdaazk1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44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5445224"/>
            <a:ext cx="806489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Творческий конкурс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«Вместе – всегда интересно и весело!»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ntist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antist\Desktop\Фото в годовую Март\ФОТО С ТЕЛЕФОНА февраль 2020\IMG_20191122_1522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8164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ntist\Desktop\Фото в годовую Март\ФОТО С ТЕЛЕФОНА февраль 2020\IMG_20200206_1812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085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91540"/>
            <a:ext cx="4608512" cy="861196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Мы старательно готовили  поздравления с праздниками для малышей и для друзей!</a:t>
            </a:r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ntist\Desktop\img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tist\Desktop\Фото в годовую Март\Фото в годовой отчёт\ФЕВРАЛЬ ФОТО ОТКРЫТОЕ СТЫД И СОВЕСТЬ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0324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ntist\Desktop\Фото в годовую Март\Фото в годовой отчёт\ФЕВРАЛЬ ФОТО ОТКРЫТОЕ СТЫД И СОВЕСТЬ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324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97152"/>
            <a:ext cx="3744416" cy="1656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 воспитательном  занятии  мы откровенно поговорили на сложную тему: «Стыд и совесть»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Разбирали ситуации из жизни. Было не всегда легко найти правильное решение, но мы справились!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tist\Desktop\fon-dlya-prezentacii-bloknot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-3680638"/>
            <a:ext cx="777686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Пояснительная  записка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настоящее время в России идет становление новой системы образования и воспитания, а именно – подготовка внедрения ФГОСС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обучающихся. В современных условиях активизируется воспитательная функция образовательного учреждения в самых разных направлениях: гуманистическом, социальном, диагностическом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коррекционном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других. Предметом гуманистической педагогики является воспитание человека – гуманной личности, способной жить и творить в демократическом обществе.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Актуальность данной программы заключается в обеспечении дополнительных условий для развития интересов, склонностей, способностей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 их свободного времени.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неоднородности контингента обучающихся, воспитанников главный акцент в своей деятельности  делаю на учет индивидуальных особенностей каждого ребенка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Индивидуальный подход предполагает организацию педагогических воздействий с учетом особенностей и уровня развития ребенка, а также условий его жизнедеятельности.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Таким образом, важнейшей составляющей педагогического процесса становится личностно-ориентированное воспитание, при котором происходит развитие и саморазвитие личностных качеств обучающихся, становление воспитанников как личности с учетом индивидуальных особенностей.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Воспитательный процесс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строился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таким образом, чтобы каждый ребенок чувствовал себя в классе и школе комфортно. По своим возможностям был вовлечен в активную деятельность в зоне своего ближайшего развития, вне зависимости от своих психофизических особенностей, учебных возможностей, склонностей, мог реализовать себя как субъект собственной жизни.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связи с этим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разработана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реализовывалась программа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«Радуга успеха»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Направление программы: социально – нравственное.</a:t>
            </a:r>
          </a:p>
        </p:txBody>
      </p:sp>
    </p:spTree>
    <p:extLst>
      <p:ext uri="{BB962C8B-B14F-4D97-AF65-F5344CB8AC3E}">
        <p14:creationId xmlns:p14="http://schemas.microsoft.com/office/powerpoint/2010/main" val="40136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ntist\Desktop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tist\Desktop\Фото в годовую Март\ФОТО С ТЕЛЕФОНА февраль 2020\IMG_20200128_111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74441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ntist\Desktop\Фото в годовую Март\ФОТО С ТЕЛЕФОНА февраль 2020\IMG_20200128_1124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924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5805264"/>
            <a:ext cx="4392488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Совместно с художником русского музея мы рисовали портрет к Дню Победы!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32656"/>
            <a:ext cx="4392488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нас появилась уникальная возможность поработать под руководством художника!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ntist\Desktop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antist\Desktop\Фото в годовую Март\ФОТО С ТЕЛЕФОНА февраль 2020\IMG_20200203_180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1044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ntist\Desktop\Фото в годовую Март\ФОТО С ТЕЛЕФОНА февраль 2020\IMG_20200203_180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402" y="188640"/>
            <a:ext cx="41044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5445224"/>
            <a:ext cx="367240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Очень любим заниматься спортом!  Спорт –  это жизнь!  В свободное время соревнуемся по игре в «Бадминтон»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ntist\Desktop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antist\Desktop\КОНСПЕКТЫ ЭКСКУРСИЙ\IMG_20200317_1359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60648"/>
            <a:ext cx="367240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antist\Desktop\КОНСПЕКТЫ ЭКСКУРСИЙ\IMG_20200317_1448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260648"/>
            <a:ext cx="367302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244334"/>
            <a:ext cx="8100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рамках работы по профориентации  мы продолжили работу по ознакомлению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 профессиями и на практике убеждались в сложности и трудности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«Есть такая профессия – дворник»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ntist\Desktop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tist\Desktop\КОНСПЕКТЫ ЭКСКУРСИЙ\IMG_20200317_135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260648"/>
            <a:ext cx="373757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antist\Desktop\КОНСПЕКТЫ ЭКСКУРСИЙ\IMG_20200317_1357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260648"/>
            <a:ext cx="4104456" cy="633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60212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Monotype Corsiva" pitchFamily="66" charset="0"/>
              </a:rPr>
              <a:t>           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За дело принялись даже девочки!  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antist\Desktop\img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antist\Desktop\КОНСПЕКТЫ ЭКСКУРСИЙ\IMG_20200317_150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188640"/>
            <a:ext cx="4385642" cy="636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antist\Desktop\КОНСПЕКТЫ ЭКСКУРСИЙ\IMG_20200317_1507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188640"/>
            <a:ext cx="4176464" cy="636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3" y="4365104"/>
            <a:ext cx="40324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ГОРГАЗ»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В этой службе  ребятам рассказали 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сложной работе, о правилах безопасного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использования газового оборудования.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Девиз работы службы: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«Быть всегда на чеку»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ntist\Desktop\img1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antist\Desktop\КОНСПЕКТЫ ЭКСКУРСИЙ\IMG_20200317_151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60648"/>
            <a:ext cx="41764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antist\Desktop\КОНСПЕКТЫ ЭКСКУРСИЙ\IMG_20200317_1519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60648"/>
            <a:ext cx="4104456" cy="640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661247"/>
            <a:ext cx="4176464" cy="1008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Экскурсия на почту России </a:t>
            </a:r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antist\Desktop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ntist\Desktop\КОНСПЕКТЫ ЭКСКУРСИЙ\IMG_20200317_1516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3960440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Dantist\Desktop\КОНСПЕКТЫ ЭКСКУРСИЙ\IMG_20200317_1516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332656"/>
            <a:ext cx="4176464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967334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Ребята  познакомились  с профессией почтальона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, наблюдали за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отправкой заказных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писем и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бандеролей.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                      Оператор отвечала на интересующие  вопросы!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806489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личностных результатов обучающихся 7 класса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– 2020 уч. год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МОТИВАЦИЯ</a:t>
            </a: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/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конец года  у обучающихся  выявлена положительная динамика: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проявляют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стремление к ведению ЗОЖ;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следят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внешним видом (исправляют недостатки)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участвуют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спортивных мероприятиях;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отношение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 учебной  деятельности адекватное,  активны  и  внимательны;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интересуются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происходящими  вокруг событиями;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активно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участвуют в делах класса и школы; </a:t>
            </a: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используя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полученный социальный опыт самостоятельно принимают решения, корректируют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поведение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9897626"/>
              </p:ext>
            </p:extLst>
          </p:nvPr>
        </p:nvGraphicFramePr>
        <p:xfrm>
          <a:off x="1979712" y="1340769"/>
          <a:ext cx="63367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antist\Desktop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30819654"/>
              </p:ext>
            </p:extLst>
          </p:nvPr>
        </p:nvGraphicFramePr>
        <p:xfrm>
          <a:off x="1828800" y="445315"/>
          <a:ext cx="5486400" cy="442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2606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846"/>
            <a:ext cx="727280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конец года  у обучающихся   выявлена положительная динамика: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взаимодействии с детьми и взрослыми проявляют  инициативу;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проявляют взаимовыручку и взаимопомощь в работе;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выполняют совместную работу без конфликтов;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выбирают организаторов для различных видов деятельности самостоятельно;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способны  применять  адекватные способы поведения в разных ситуациях;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владеют адекватными  формами выражения своих чувств;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умеют правильно  обращаться за помощью;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antist\Desktop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1044070"/>
              </p:ext>
            </p:extLst>
          </p:nvPr>
        </p:nvGraphicFramePr>
        <p:xfrm>
          <a:off x="1828800" y="620688"/>
          <a:ext cx="54864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260648"/>
            <a:ext cx="3960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НРАВСТВЕННЫЕ  ЦЕННОСТИ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149080"/>
            <a:ext cx="75608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 конец учебного года у обучающихся выявлена положительная динамика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осознают отрицательные поступки и действия; умеют прощать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не проявляют агрессии, равнодушия, грубости по отношению друг к другу и окружающим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достаточном уровне (соответственно возрастным особенностям) сформированы этические чувства: доброжелательность и эмоционально – нравственная отзывчивость, понимания и сопереживания чувствам других людей;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бережно относятся к результатам своего и чужого труда;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способны организовать работу в команде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tist\Desktop\fon-dlya-prezentacii-bloknot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1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обучающихся: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взаимодействия с другими людьми на основе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самопринятия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самораскрытия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принятия других;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адекватного отношения к своим успехам и неудачам в какой-либо деятельности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Создание условий для: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снижения тревожности;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навыков сотрудничества со сверстниками,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соревноваться с другими,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адекватно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разносторонне сравнивать свои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успехи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неудачи ( сравнение только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собственных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показателей);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выработки на основе собственного опыта норм поведения и общения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работы:                            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01343"/>
              </p:ext>
            </p:extLst>
          </p:nvPr>
        </p:nvGraphicFramePr>
        <p:xfrm>
          <a:off x="971600" y="2924944"/>
          <a:ext cx="763284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979"/>
                <a:gridCol w="3771869"/>
              </a:tblGrid>
              <a:tr h="3888432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Акции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Викторины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Видеофильмы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Дни здоровья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Диагностика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Анкетирование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Игры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Инструктажи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КТД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Концерты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Конкурсы</a:t>
                      </a:r>
                    </a:p>
                    <a:p>
                      <a:pPr lvl="0"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ОПТ 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Презентации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Практикумы</a:t>
                      </a: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Разбор ситуаций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Праздники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Рейды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Субботники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Спортивные</a:t>
                      </a: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соревнования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Тематические занятия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Трудовой десант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Театрализованные</a:t>
                      </a: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представления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Фестивали      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Экскурсии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Dantist\Desktop\ВСЯ ИНФ С РАБОЧЕГО\Картинки\1481266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3212976"/>
            <a:ext cx="4464497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antist\Desktop\img1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88560429"/>
              </p:ext>
            </p:extLst>
          </p:nvPr>
        </p:nvGraphicFramePr>
        <p:xfrm>
          <a:off x="1475656" y="614034"/>
          <a:ext cx="5839544" cy="35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156834"/>
            <a:ext cx="273630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СОЦИАЛИЗАЦИЯ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843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ВЫВОД:</a:t>
            </a:r>
            <a:r>
              <a:rPr lang="ru-RU" dirty="0" smtClean="0"/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конец года  у обучающихся   выявлена положительная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-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степень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социализированности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достаточном уровне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доводят начатое дело до конца;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стремятся к победе и часто выигрывают;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переживают неприятности и неудачи других, как свои;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умеют сотрудничать вне школьного пространства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стараются хорошо выполнять дела, полезные всей школе;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умеют выразить свои чувства: отказ, недовольство, сочувствие, просьбу, опасение и т.д.</a:t>
            </a:r>
          </a:p>
        </p:txBody>
      </p:sp>
    </p:spTree>
    <p:extLst>
      <p:ext uri="{BB962C8B-B14F-4D97-AF65-F5344CB8AC3E}">
        <p14:creationId xmlns:p14="http://schemas.microsoft.com/office/powerpoint/2010/main" val="3804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tist\Desktop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Виды  деятельности</a:t>
            </a:r>
            <a:r>
              <a:rPr lang="ru-RU" sz="2800" b="1" u="sng" dirty="0">
                <a:solidFill>
                  <a:srgbClr val="C00000"/>
                </a:solidFill>
                <a:latin typeface="Monotype Corsiva" pitchFamily="66" charset="0"/>
              </a:rPr>
              <a:t>:</a:t>
            </a:r>
            <a:endParaRPr lang="ru-RU" sz="2800" u="sng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dirty="0"/>
              <a:t> </a:t>
            </a:r>
          </a:p>
          <a:p>
            <a:pPr lvl="0"/>
            <a:r>
              <a:rPr lang="ru-RU" dirty="0" smtClean="0"/>
              <a:t>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Познавательная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деятельность.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Спортивно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-оздоровительная деятельность.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Трудовая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деятельность.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Художественно-творческая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деятельность.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Культурно-досуговая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деятельность.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Воспитывающая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 Игровая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Проблемно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– ценностное общение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Социальное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творчество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Продуктивная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деятельность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 Общественно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–полезная деятельность</a:t>
            </a:r>
          </a:p>
          <a:p>
            <a:pPr lvl="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 Музыкально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– художественная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4822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tist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-1187648"/>
            <a:ext cx="763284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Планируемые  результаты:</a:t>
            </a:r>
          </a:p>
          <a:p>
            <a:r>
              <a:rPr lang="ru-RU" sz="2400" b="1" dirty="0">
                <a:solidFill>
                  <a:srgbClr val="FFC000"/>
                </a:solidFill>
                <a:latin typeface="Monotype Corsiva" pitchFamily="66" charset="0"/>
              </a:rPr>
              <a:t>Личностные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 результаты</a:t>
            </a:r>
            <a:r>
              <a:rPr lang="ru-RU" sz="2400" b="1" dirty="0">
                <a:solidFill>
                  <a:srgbClr val="FFC000"/>
                </a:solidFill>
                <a:latin typeface="Monotype Corsiva" pitchFamily="66" charset="0"/>
              </a:rPr>
              <a:t>:</a:t>
            </a:r>
            <a:endParaRPr lang="ru-RU" sz="2400" dirty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самостоятельность в выполнении заданий, поручений, договоренностей;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-понимание личной ответственности за свои поступки на основе представлений об этических нормах и правилах поведения в современном обществе;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-вступать и поддерживать коммуникацию в разных ситуациях социального взаимодействия;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-слушать и понимать инструкцию к заданию в разных видах деятельности и быту;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-контролировать и оценивать свои действия и действия одноклассников;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-адекватно реагировать на внешний контроль и оценку, корректировать в соответствии с ней свою деятельность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46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antist\Desktop\fon-dlya-prezentacii-bloknot-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2376264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505" y="188641"/>
            <a:ext cx="2448272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ФОТОБАНК ЗА ГОД 2019 - 2020\4  Декабрь\Самоподготовка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3888432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ТОБАНК ЗА ГОД 2019 - 2020\6   Февраль\К ДНЮ ПРОРЫВА БЛОКАДЫ 76 лет\UDBS9C_0G2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8641"/>
            <a:ext cx="446449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877272"/>
            <a:ext cx="66967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А вот и наши первые успехи в учебной и внеурочной деятельности! 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15 октября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2019 года в рамках работы  по профориентации и акции  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«Неделя без турникетов» обучающиеся   совершили экскурсию в клинику «ВЕТАРТ» г. Сланцы.  Ребят  добродушно встретила главный ветеринарный врач клиники Солнцева Анжела Владимировна, которая  в этой отрасли работает с 1993 года и с её слов – никогда об этом не пожалела! Для неё встреча с питомцами всегда радость. Они её очень любят и знают, что поможет 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никогда не причинит зла и не обидит! 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3" descr="C:\Documents and Settings\Sveta\Рабочий стол\bmpKiNV2UZ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92897"/>
            <a:ext cx="7992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ntist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Sveta\Рабочий стол\ВЕТ АРТ\IMG_20191015_145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888432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Documents and Settings\Sveta\Рабочий стол\ВЕТ АРТ\IMG_20191015_1502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085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1195</Words>
  <Application>Microsoft Office PowerPoint</Application>
  <PresentationFormat>Экран (4:3)</PresentationFormat>
  <Paragraphs>259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Dantist</dc:creator>
  <cp:lastModifiedBy>Danila</cp:lastModifiedBy>
  <cp:revision>161</cp:revision>
  <dcterms:created xsi:type="dcterms:W3CDTF">2020-05-07T19:25:44Z</dcterms:created>
  <dcterms:modified xsi:type="dcterms:W3CDTF">2020-06-18T07:11:32Z</dcterms:modified>
</cp:coreProperties>
</file>