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sldIdLst>
    <p:sldId id="261" r:id="rId3"/>
    <p:sldId id="294" r:id="rId4"/>
    <p:sldId id="281" r:id="rId5"/>
    <p:sldId id="295" r:id="rId6"/>
    <p:sldId id="291" r:id="rId7"/>
    <p:sldId id="296" r:id="rId8"/>
    <p:sldId id="282" r:id="rId9"/>
    <p:sldId id="290" r:id="rId10"/>
    <p:sldId id="267" r:id="rId11"/>
    <p:sldId id="274" r:id="rId12"/>
    <p:sldId id="271" r:id="rId13"/>
    <p:sldId id="272" r:id="rId14"/>
    <p:sldId id="273" r:id="rId15"/>
    <p:sldId id="292" r:id="rId16"/>
    <p:sldId id="293" r:id="rId17"/>
    <p:sldId id="277" r:id="rId18"/>
    <p:sldId id="278" r:id="rId19"/>
    <p:sldId id="308" r:id="rId20"/>
    <p:sldId id="297" r:id="rId21"/>
    <p:sldId id="310" r:id="rId22"/>
    <p:sldId id="303" r:id="rId23"/>
  </p:sldIdLst>
  <p:sldSz cx="9144000" cy="6858000" type="screen4x3"/>
  <p:notesSz cx="6858000" cy="9144000"/>
  <p:embeddedFontLst>
    <p:embeddedFont>
      <p:font typeface="Calibri" pitchFamily="34" charset="0"/>
      <p:regular r:id="rId24"/>
      <p:bold r:id="rId25"/>
      <p:italic r:id="rId26"/>
      <p:boldItalic r:id="rId27"/>
    </p:embeddedFont>
    <p:embeddedFont>
      <p:font typeface="Arial Black" pitchFamily="34" charset="0"/>
      <p:bold r:id="rId28"/>
    </p:embeddedFont>
    <p:embeddedFont>
      <p:font typeface="BatangChe" pitchFamily="49" charset="-127"/>
      <p:regular r:id="rId29"/>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show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2" d="100"/>
          <a:sy n="72" d="100"/>
        </p:scale>
        <p:origin x="-1098"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3.fntdata"/><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2.fntdata"/><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1.fntdata"/><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4.fntdata"/><Relationship Id="rId3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1B25208-F9AA-4FDE-9D22-81F3F33F83B6}"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0A6ABA31-E0B9-4EB2-9C43-63115DA05329}"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5FC4FEAE-CEC2-4E0F-8D31-2609B35520AB}" type="slidenum">
              <a:rPr lang="ru-RU" smtClean="0"/>
              <a:pPr/>
              <a:t>‹#›</a:t>
            </a:fld>
            <a:endParaRPr lang="ru-RU"/>
          </a:p>
        </p:txBody>
      </p:sp>
      <p:pic>
        <p:nvPicPr>
          <p:cNvPr id="12290" name="Picture 2" descr="https://avatanplus.com/files/resources/original/572ba1c58c3aa154826febc6.png"/>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p:spPr>
      </p:pic>
    </p:spTree>
  </p:cSld>
  <p:clrMapOvr>
    <a:masterClrMapping/>
  </p:clrMapOvr>
  <p:transition advClick="0" advTm="200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1D7C7C8-0455-453B-AC11-42561D2E8730}" type="datetimeFigureOut">
              <a:rPr lang="ru-RU" smtClean="0"/>
              <a:pPr/>
              <a:t>14.04.2019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5FC4FEAE-CEC2-4E0F-8D31-2609B35520AB}" type="slidenum">
              <a:rPr lang="ru-RU" smtClean="0"/>
              <a:pPr/>
              <a:t>‹#›</a:t>
            </a:fld>
            <a:endParaRPr lang="ru-RU"/>
          </a:p>
        </p:txBody>
      </p:sp>
    </p:spTree>
  </p:cSld>
  <p:clrMapOvr>
    <a:masterClrMapping/>
  </p:clrMapOvr>
  <p:transition advClick="0" advTm="200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D7C7C8-0455-453B-AC11-42561D2E8730}" type="datetimeFigureOut">
              <a:rPr lang="ru-RU" smtClean="0"/>
              <a:pPr/>
              <a:t>14.04.2019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C4FEAE-CEC2-4E0F-8D31-2609B35520AB}" type="slidenum">
              <a:rPr lang="ru-RU" smtClean="0"/>
              <a:pPr/>
              <a:t>‹#›</a:t>
            </a:fld>
            <a:endParaRPr lang="ru-RU"/>
          </a:p>
        </p:txBody>
      </p:sp>
      <p:pic>
        <p:nvPicPr>
          <p:cNvPr id="7" name="Picture 2" descr="https://avatanplus.com/files/resources/original/572ba1c58c3aa154826febc6.png"/>
          <p:cNvPicPr>
            <a:picLocks noChangeAspect="1" noChangeArrowheads="1"/>
          </p:cNvPicPr>
          <p:nvPr userDrawn="1"/>
        </p:nvPicPr>
        <p:blipFill>
          <a:blip r:embed="rId13" cstate="print"/>
          <a:srcRect/>
          <a:stretch>
            <a:fillRect/>
          </a:stretch>
        </p:blipFill>
        <p:spPr bwMode="auto">
          <a:xfrm>
            <a:off x="0" y="0"/>
            <a:ext cx="9144000" cy="6858000"/>
          </a:xfrm>
          <a:prstGeom prst="rect">
            <a:avLst/>
          </a:prstGeom>
          <a:noFill/>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advClick="0" advTm="200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B25208-F9AA-4FDE-9D22-81F3F33F83B6}" type="datetimeFigureOut">
              <a:rPr lang="ru-RU" smtClean="0"/>
              <a:pPr/>
              <a:t>14.04.2019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6ABA31-E0B9-4EB2-9C43-63115DA05329}"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 Id="rId5" Type="http://schemas.openxmlformats.org/officeDocument/2006/relationships/image" Target="../media/image18.jpeg"/><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xml"/><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428992" y="5643578"/>
            <a:ext cx="5472565" cy="923330"/>
          </a:xfrm>
          <a:prstGeom prst="rect">
            <a:avLst/>
          </a:prstGeom>
          <a:noFill/>
        </p:spPr>
        <p:txBody>
          <a:bodyPr wrap="square" lIns="91440" tIns="45720" rIns="91440" bIns="45720">
            <a:spAutoFit/>
          </a:bodyPr>
          <a:lstStyle/>
          <a:p>
            <a:pPr algn="r"/>
            <a:r>
              <a:rPr lang="ru-RU" b="1" cap="none" spc="0" dirty="0" smtClean="0">
                <a:ln w="1905"/>
                <a:solidFill>
                  <a:srgbClr val="002060"/>
                </a:solidFill>
                <a:effectLst>
                  <a:innerShdw blurRad="69850" dist="43180" dir="5400000">
                    <a:srgbClr val="000000">
                      <a:alpha val="65000"/>
                    </a:srgbClr>
                  </a:innerShdw>
                </a:effectLst>
              </a:rPr>
              <a:t>Подготовила и провела: Масленникова Л.А., воспитатель, </a:t>
            </a:r>
          </a:p>
          <a:p>
            <a:pPr algn="r"/>
            <a:r>
              <a:rPr lang="ru-RU" b="1" cap="none" spc="0" dirty="0" smtClean="0">
                <a:ln w="1905"/>
                <a:solidFill>
                  <a:srgbClr val="002060"/>
                </a:solidFill>
                <a:effectLst>
                  <a:innerShdw blurRad="69850" dist="43180" dir="5400000">
                    <a:srgbClr val="000000">
                      <a:alpha val="65000"/>
                    </a:srgbClr>
                  </a:innerShdw>
                </a:effectLst>
              </a:rPr>
              <a:t>высшая квалификационная категория</a:t>
            </a:r>
            <a:endParaRPr lang="ru-RU" b="1" cap="none" spc="0" dirty="0">
              <a:ln w="1905"/>
              <a:solidFill>
                <a:srgbClr val="002060"/>
              </a:solidFill>
              <a:effectLst>
                <a:innerShdw blurRad="69850" dist="43180" dir="5400000">
                  <a:srgbClr val="000000">
                    <a:alpha val="65000"/>
                  </a:srgbClr>
                </a:innerShdw>
              </a:effectLst>
            </a:endParaRPr>
          </a:p>
        </p:txBody>
      </p:sp>
      <p:sp>
        <p:nvSpPr>
          <p:cNvPr id="5" name="Заголовок 4"/>
          <p:cNvSpPr>
            <a:spLocks noGrp="1"/>
          </p:cNvSpPr>
          <p:nvPr>
            <p:ph type="title"/>
          </p:nvPr>
        </p:nvSpPr>
        <p:spPr>
          <a:xfrm>
            <a:off x="457200" y="500042"/>
            <a:ext cx="8229600" cy="642942"/>
          </a:xfrm>
        </p:spPr>
        <p:txBody>
          <a:bodyPr>
            <a:normAutofit/>
          </a:bodyPr>
          <a:lstStyle/>
          <a:p>
            <a:r>
              <a:rPr lang="ru-RU" sz="2400" b="1" dirty="0" smtClean="0"/>
              <a:t>ГКОУ ЛО «</a:t>
            </a:r>
            <a:r>
              <a:rPr lang="ru-RU" sz="2400" b="1" dirty="0" err="1" smtClean="0"/>
              <a:t>Сланцевская</a:t>
            </a:r>
            <a:r>
              <a:rPr lang="ru-RU" sz="2400" b="1" dirty="0" smtClean="0"/>
              <a:t> школа- интернат»</a:t>
            </a:r>
            <a:endParaRPr lang="ru-RU" sz="2400" b="1" dirty="0"/>
          </a:p>
        </p:txBody>
      </p:sp>
      <p:sp>
        <p:nvSpPr>
          <p:cNvPr id="6" name="Содержимое 5"/>
          <p:cNvSpPr>
            <a:spLocks noGrp="1"/>
          </p:cNvSpPr>
          <p:nvPr>
            <p:ph idx="1"/>
          </p:nvPr>
        </p:nvSpPr>
        <p:spPr>
          <a:xfrm>
            <a:off x="457200" y="1142984"/>
            <a:ext cx="8401080" cy="5715016"/>
          </a:xfrm>
        </p:spPr>
        <p:txBody>
          <a:bodyPr>
            <a:normAutofit/>
          </a:bodyPr>
          <a:lstStyle/>
          <a:p>
            <a:pPr algn="ctr">
              <a:buNone/>
            </a:pPr>
            <a:r>
              <a:rPr lang="ru-RU" b="1" u="sng" dirty="0" smtClean="0">
                <a:solidFill>
                  <a:srgbClr val="C00000"/>
                </a:solidFill>
              </a:rPr>
              <a:t>Экскурсия в рамках проекта «Светлый огонек родного края»</a:t>
            </a:r>
          </a:p>
          <a:p>
            <a:pPr>
              <a:buNone/>
            </a:pPr>
            <a:endParaRPr lang="ru-RU" b="1" u="sng" dirty="0" smtClean="0"/>
          </a:p>
          <a:p>
            <a:pPr algn="ctr">
              <a:buNone/>
            </a:pPr>
            <a:r>
              <a:rPr lang="ru-RU" b="1" dirty="0" smtClean="0">
                <a:solidFill>
                  <a:srgbClr val="002060"/>
                </a:solidFill>
                <a:latin typeface="Arial Black" pitchFamily="34" charset="0"/>
              </a:rPr>
              <a:t>СТАРОПОЛЬСКОЕ  СЕЛЬСКОЕ ПОСЕЛЕНИЕ</a:t>
            </a:r>
          </a:p>
          <a:p>
            <a:pPr algn="ctr">
              <a:buNone/>
            </a:pPr>
            <a:r>
              <a:rPr lang="ru-RU" sz="5400" b="1" dirty="0" smtClean="0">
                <a:solidFill>
                  <a:srgbClr val="C00000"/>
                </a:solidFill>
                <a:latin typeface="Arial Black" pitchFamily="34" charset="0"/>
              </a:rPr>
              <a:t>Д.ПЕНИНО</a:t>
            </a:r>
          </a:p>
          <a:p>
            <a:pPr algn="ctr">
              <a:buNone/>
            </a:pPr>
            <a:r>
              <a:rPr lang="ru-RU" sz="2000" b="1" dirty="0" smtClean="0">
                <a:solidFill>
                  <a:srgbClr val="002060"/>
                </a:solidFill>
                <a:latin typeface="Arial Black" pitchFamily="34" charset="0"/>
              </a:rPr>
              <a:t>(</a:t>
            </a:r>
            <a:r>
              <a:rPr lang="ru-RU" sz="1600" b="1" dirty="0" smtClean="0">
                <a:latin typeface="Arial Black" pitchFamily="34" charset="0"/>
              </a:rPr>
              <a:t>11.04.19 г.)</a:t>
            </a:r>
            <a:endParaRPr lang="ru-RU" sz="1600" b="1" dirty="0" smtClean="0">
              <a:latin typeface="Arial Black" pitchFamily="34" charset="0"/>
            </a:endParaRPr>
          </a:p>
          <a:p>
            <a:pPr algn="ctr">
              <a:buNone/>
            </a:pPr>
            <a:endParaRPr lang="ru-RU" u="sng" dirty="0" smtClean="0"/>
          </a:p>
          <a:p>
            <a:endParaRPr lang="ru-RU"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normAutofit fontScale="90000"/>
          </a:bodyPr>
          <a:lstStyle/>
          <a:p>
            <a:r>
              <a:rPr lang="ru-RU" dirty="0" smtClean="0"/>
              <a:t/>
            </a:r>
            <a:br>
              <a:rPr lang="ru-RU" dirty="0" smtClean="0"/>
            </a:br>
            <a:endParaRPr lang="ru-RU" dirty="0"/>
          </a:p>
        </p:txBody>
      </p:sp>
      <p:pic>
        <p:nvPicPr>
          <p:cNvPr id="8194" name="Picture 2" descr="C:\Users\1\Desktop\Пенино\IMG_20190411_153218.jpg"/>
          <p:cNvPicPr>
            <a:picLocks noGrp="1" noChangeAspect="1" noChangeArrowheads="1"/>
          </p:cNvPicPr>
          <p:nvPr>
            <p:ph sz="half" idx="1"/>
          </p:nvPr>
        </p:nvPicPr>
        <p:blipFill>
          <a:blip r:embed="rId2" cstate="print"/>
          <a:stretch>
            <a:fillRect/>
          </a:stretch>
        </p:blipFill>
        <p:spPr bwMode="auto">
          <a:xfrm>
            <a:off x="4714876" y="3500438"/>
            <a:ext cx="4038600" cy="3143272"/>
          </a:xfrm>
          <a:prstGeom prst="rect">
            <a:avLst/>
          </a:prstGeom>
          <a:noFill/>
        </p:spPr>
      </p:pic>
      <p:pic>
        <p:nvPicPr>
          <p:cNvPr id="8195" name="Picture 3" descr="C:\Users\1\Desktop\Пенино\IMG_20190411_153237.jpg"/>
          <p:cNvPicPr>
            <a:picLocks noGrp="1" noChangeAspect="1" noChangeArrowheads="1"/>
          </p:cNvPicPr>
          <p:nvPr>
            <p:ph sz="half" idx="2"/>
          </p:nvPr>
        </p:nvPicPr>
        <p:blipFill>
          <a:blip r:embed="rId3" cstate="print"/>
          <a:stretch>
            <a:fillRect/>
          </a:stretch>
        </p:blipFill>
        <p:spPr bwMode="auto">
          <a:xfrm>
            <a:off x="4714876" y="500042"/>
            <a:ext cx="4000528" cy="2928958"/>
          </a:xfrm>
          <a:prstGeom prst="rect">
            <a:avLst/>
          </a:prstGeom>
          <a:noFill/>
        </p:spPr>
      </p:pic>
      <p:pic>
        <p:nvPicPr>
          <p:cNvPr id="8" name="Picture 2" descr="C:\Users\1\Desktop\Пенино\IMG_20190411_153636.jpg"/>
          <p:cNvPicPr>
            <a:picLocks noChangeAspect="1" noChangeArrowheads="1"/>
          </p:cNvPicPr>
          <p:nvPr/>
        </p:nvPicPr>
        <p:blipFill>
          <a:blip r:embed="rId4" cstate="print"/>
          <a:srcRect/>
          <a:stretch>
            <a:fillRect/>
          </a:stretch>
        </p:blipFill>
        <p:spPr bwMode="auto">
          <a:xfrm>
            <a:off x="714348" y="1071546"/>
            <a:ext cx="3792736" cy="4911741"/>
          </a:xfrm>
          <a:prstGeom prst="rect">
            <a:avLst/>
          </a:prstGeom>
          <a:noFill/>
        </p:spPr>
      </p:pic>
    </p:spTree>
  </p:cSld>
  <p:clrMapOvr>
    <a:masterClrMapping/>
  </p:clrMapOvr>
  <p:transition advClick="0" advTm="200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274638"/>
            <a:ext cx="8229600" cy="2082792"/>
          </a:xfrm>
          <a:solidFill>
            <a:schemeClr val="accent6">
              <a:lumMod val="40000"/>
              <a:lumOff val="60000"/>
            </a:schemeClr>
          </a:solidFill>
        </p:spPr>
        <p:txBody>
          <a:bodyPr>
            <a:normAutofit/>
          </a:bodyPr>
          <a:lstStyle/>
          <a:p>
            <a:r>
              <a:rPr lang="ru-RU" sz="4000" dirty="0" smtClean="0"/>
              <a:t>Впереди мы видим целую стену из икон. Она называется </a:t>
            </a:r>
            <a:r>
              <a:rPr lang="ru-RU" sz="4000" b="1" dirty="0" smtClean="0"/>
              <a:t>иконостас</a:t>
            </a:r>
            <a:r>
              <a:rPr lang="ru-RU" sz="4000" dirty="0" smtClean="0"/>
              <a:t>. </a:t>
            </a:r>
            <a:endParaRPr lang="ru-RU" sz="6000" b="1" dirty="0"/>
          </a:p>
        </p:txBody>
      </p:sp>
      <p:pic>
        <p:nvPicPr>
          <p:cNvPr id="5122" name="Picture 2" descr="C:\Users\1\Desktop\Пенино\IMG_20190411_154029.jpg"/>
          <p:cNvPicPr>
            <a:picLocks noGrp="1" noChangeAspect="1" noChangeArrowheads="1"/>
          </p:cNvPicPr>
          <p:nvPr>
            <p:ph idx="1"/>
          </p:nvPr>
        </p:nvPicPr>
        <p:blipFill>
          <a:blip r:embed="rId2" cstate="print"/>
          <a:srcRect/>
          <a:stretch>
            <a:fillRect/>
          </a:stretch>
        </p:blipFill>
        <p:spPr bwMode="auto">
          <a:xfrm>
            <a:off x="1000100" y="2285992"/>
            <a:ext cx="7858180" cy="4357718"/>
          </a:xfrm>
          <a:prstGeom prst="rect">
            <a:avLst/>
          </a:prstGeom>
          <a:noFill/>
        </p:spPr>
      </p:pic>
    </p:spTree>
  </p:cSld>
  <p:clrMapOvr>
    <a:masterClrMapping/>
  </p:clrMapOvr>
  <p:transition advClick="0" advTm="200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solidFill>
            <a:schemeClr val="accent6">
              <a:lumMod val="20000"/>
              <a:lumOff val="80000"/>
            </a:schemeClr>
          </a:solidFill>
        </p:spPr>
        <p:txBody>
          <a:bodyPr/>
          <a:lstStyle/>
          <a:p>
            <a:r>
              <a:rPr lang="ru-RU" b="1" dirty="0" smtClean="0">
                <a:latin typeface="BatangChe" pitchFamily="49" charset="-127"/>
                <a:ea typeface="BatangChe" pitchFamily="49" charset="-127"/>
              </a:rPr>
              <a:t>ТРАПЕЗНАЯ</a:t>
            </a:r>
            <a:endParaRPr lang="ru-RU" b="1" dirty="0">
              <a:latin typeface="BatangChe" pitchFamily="49" charset="-127"/>
              <a:ea typeface="BatangChe" pitchFamily="49" charset="-127"/>
            </a:endParaRPr>
          </a:p>
        </p:txBody>
      </p:sp>
      <p:pic>
        <p:nvPicPr>
          <p:cNvPr id="6146" name="Picture 2" descr="C:\Users\1\Desktop\Пенино\IMG_20190411_154509.jpg"/>
          <p:cNvPicPr>
            <a:picLocks noGrp="1" noChangeAspect="1" noChangeArrowheads="1"/>
          </p:cNvPicPr>
          <p:nvPr>
            <p:ph sz="half" idx="1"/>
          </p:nvPr>
        </p:nvPicPr>
        <p:blipFill>
          <a:blip r:embed="rId2" cstate="print"/>
          <a:stretch>
            <a:fillRect/>
          </a:stretch>
        </p:blipFill>
        <p:spPr bwMode="auto">
          <a:xfrm>
            <a:off x="779264" y="1600200"/>
            <a:ext cx="3394472" cy="4525963"/>
          </a:xfrm>
          <a:prstGeom prst="rect">
            <a:avLst/>
          </a:prstGeom>
          <a:noFill/>
        </p:spPr>
      </p:pic>
      <p:pic>
        <p:nvPicPr>
          <p:cNvPr id="6147" name="Picture 3" descr="C:\Users\1\Desktop\Пенино\IMG_20190411_154516.jpg"/>
          <p:cNvPicPr>
            <a:picLocks noGrp="1" noChangeAspect="1" noChangeArrowheads="1"/>
          </p:cNvPicPr>
          <p:nvPr>
            <p:ph sz="half" idx="2"/>
          </p:nvPr>
        </p:nvPicPr>
        <p:blipFill>
          <a:blip r:embed="rId3" cstate="print"/>
          <a:srcRect/>
          <a:stretch>
            <a:fillRect/>
          </a:stretch>
        </p:blipFill>
        <p:spPr bwMode="auto">
          <a:xfrm>
            <a:off x="4970264" y="1600200"/>
            <a:ext cx="3394472" cy="4525963"/>
          </a:xfrm>
          <a:prstGeom prst="rect">
            <a:avLst/>
          </a:prstGeom>
          <a:noFill/>
        </p:spPr>
      </p:pic>
    </p:spTree>
  </p:cSld>
  <p:clrMapOvr>
    <a:masterClrMapping/>
  </p:clrMapOvr>
  <p:transition advClick="0" advTm="200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57200" y="0"/>
            <a:ext cx="8229600" cy="1857364"/>
          </a:xfrm>
          <a:solidFill>
            <a:schemeClr val="accent3">
              <a:lumMod val="40000"/>
              <a:lumOff val="60000"/>
            </a:schemeClr>
          </a:solidFill>
        </p:spPr>
        <p:txBody>
          <a:bodyPr>
            <a:noAutofit/>
          </a:bodyPr>
          <a:lstStyle/>
          <a:p>
            <a:r>
              <a:rPr lang="ru-RU" sz="3600" b="1" dirty="0" smtClean="0"/>
              <a:t/>
            </a:r>
            <a:br>
              <a:rPr lang="ru-RU" sz="3600" b="1" dirty="0" smtClean="0"/>
            </a:br>
            <a:r>
              <a:rPr lang="ru-RU" sz="3200" b="1" dirty="0" smtClean="0"/>
              <a:t>К часовне ведет вековая березовая аллея</a:t>
            </a:r>
            <a:r>
              <a:rPr lang="ru-RU" sz="3200" dirty="0" smtClean="0"/>
              <a:t>.  </a:t>
            </a:r>
            <a:r>
              <a:rPr lang="ru-RU" sz="3200" b="1" dirty="0" smtClean="0"/>
              <a:t>Народ называет это место Иорданью и постоянно берет здесь воду</a:t>
            </a:r>
            <a:endParaRPr lang="ru-RU" sz="3200" dirty="0"/>
          </a:p>
        </p:txBody>
      </p:sp>
      <p:pic>
        <p:nvPicPr>
          <p:cNvPr id="7170" name="Picture 2" descr="C:\Users\1\Desktop\Пенино\IMG_20190411_154856.jpg"/>
          <p:cNvPicPr>
            <a:picLocks noGrp="1" noChangeAspect="1" noChangeArrowheads="1"/>
          </p:cNvPicPr>
          <p:nvPr>
            <p:ph idx="1"/>
          </p:nvPr>
        </p:nvPicPr>
        <p:blipFill>
          <a:blip r:embed="rId2" cstate="print"/>
          <a:srcRect/>
          <a:stretch>
            <a:fillRect/>
          </a:stretch>
        </p:blipFill>
        <p:spPr bwMode="auto">
          <a:xfrm>
            <a:off x="928663" y="2000240"/>
            <a:ext cx="7215238" cy="4643470"/>
          </a:xfrm>
          <a:prstGeom prst="rect">
            <a:avLst/>
          </a:prstGeom>
          <a:noFill/>
        </p:spPr>
      </p:pic>
    </p:spTree>
  </p:cSld>
  <p:clrMapOvr>
    <a:masterClrMapping/>
  </p:clrMapOvr>
  <p:transition advClick="0" advTm="200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pic>
        <p:nvPicPr>
          <p:cNvPr id="9218" name="Picture 2" descr="C:\Users\1\Desktop\Пенино\IMG_20190411_155127.jpg"/>
          <p:cNvPicPr>
            <a:picLocks noGrp="1" noChangeAspect="1" noChangeArrowheads="1"/>
          </p:cNvPicPr>
          <p:nvPr>
            <p:ph sz="half" idx="1"/>
          </p:nvPr>
        </p:nvPicPr>
        <p:blipFill>
          <a:blip r:embed="rId2" cstate="print"/>
          <a:srcRect/>
          <a:stretch>
            <a:fillRect/>
          </a:stretch>
        </p:blipFill>
        <p:spPr bwMode="auto">
          <a:xfrm>
            <a:off x="214282" y="214290"/>
            <a:ext cx="4214842" cy="3143272"/>
          </a:xfrm>
          <a:prstGeom prst="rect">
            <a:avLst/>
          </a:prstGeom>
          <a:noFill/>
        </p:spPr>
      </p:pic>
      <p:pic>
        <p:nvPicPr>
          <p:cNvPr id="9219" name="Picture 3" descr="C:\Users\1\Desktop\Пенино\IMG_20190411_155254.jpg"/>
          <p:cNvPicPr>
            <a:picLocks noGrp="1" noChangeAspect="1" noChangeArrowheads="1"/>
          </p:cNvPicPr>
          <p:nvPr>
            <p:ph sz="half" idx="2"/>
          </p:nvPr>
        </p:nvPicPr>
        <p:blipFill>
          <a:blip r:embed="rId3" cstate="print"/>
          <a:srcRect/>
          <a:stretch>
            <a:fillRect/>
          </a:stretch>
        </p:blipFill>
        <p:spPr bwMode="auto">
          <a:xfrm>
            <a:off x="357158" y="3571876"/>
            <a:ext cx="4038600" cy="3028950"/>
          </a:xfrm>
          <a:prstGeom prst="rect">
            <a:avLst/>
          </a:prstGeom>
          <a:noFill/>
        </p:spPr>
      </p:pic>
      <p:pic>
        <p:nvPicPr>
          <p:cNvPr id="9220" name="Picture 4" descr="C:\Users\1\Desktop\Пенино\IMG_20190411_155607.jpg"/>
          <p:cNvPicPr>
            <a:picLocks noChangeAspect="1" noChangeArrowheads="1"/>
          </p:cNvPicPr>
          <p:nvPr/>
        </p:nvPicPr>
        <p:blipFill>
          <a:blip r:embed="rId4" cstate="print"/>
          <a:srcRect/>
          <a:stretch>
            <a:fillRect/>
          </a:stretch>
        </p:blipFill>
        <p:spPr bwMode="auto">
          <a:xfrm>
            <a:off x="4071934" y="3500438"/>
            <a:ext cx="4572032" cy="3143272"/>
          </a:xfrm>
          <a:prstGeom prst="rect">
            <a:avLst/>
          </a:prstGeom>
          <a:noFill/>
        </p:spPr>
      </p:pic>
      <p:pic>
        <p:nvPicPr>
          <p:cNvPr id="9221" name="Picture 5" descr="C:\Users\1\Desktop\Пенино\IMG_20190411_155503.jpg"/>
          <p:cNvPicPr>
            <a:picLocks noChangeAspect="1" noChangeArrowheads="1"/>
          </p:cNvPicPr>
          <p:nvPr/>
        </p:nvPicPr>
        <p:blipFill>
          <a:blip r:embed="rId5" cstate="print"/>
          <a:srcRect/>
          <a:stretch>
            <a:fillRect/>
          </a:stretch>
        </p:blipFill>
        <p:spPr bwMode="auto">
          <a:xfrm>
            <a:off x="4786314" y="214290"/>
            <a:ext cx="3857652" cy="3143272"/>
          </a:xfrm>
          <a:prstGeom prst="rect">
            <a:avLst/>
          </a:prstGeom>
          <a:noFill/>
        </p:spPr>
      </p:pic>
    </p:spTree>
  </p:cSld>
  <p:clrMapOvr>
    <a:masterClrMapping/>
  </p:clrMapOvr>
  <p:transition advClick="0" advTm="200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a:lstStyle/>
          <a:p>
            <a:endParaRPr lang="ru-RU"/>
          </a:p>
        </p:txBody>
      </p:sp>
      <p:sp>
        <p:nvSpPr>
          <p:cNvPr id="9" name="Текст 8"/>
          <p:cNvSpPr>
            <a:spLocks noGrp="1"/>
          </p:cNvSpPr>
          <p:nvPr>
            <p:ph type="body" idx="1"/>
          </p:nvPr>
        </p:nvSpPr>
        <p:spPr>
          <a:xfrm>
            <a:off x="457200" y="428605"/>
            <a:ext cx="4040188" cy="928694"/>
          </a:xfrm>
          <a:solidFill>
            <a:schemeClr val="accent2">
              <a:lumMod val="20000"/>
              <a:lumOff val="80000"/>
            </a:schemeClr>
          </a:solidFill>
        </p:spPr>
        <p:txBody>
          <a:bodyPr>
            <a:normAutofit lnSpcReduction="10000"/>
          </a:bodyPr>
          <a:lstStyle/>
          <a:p>
            <a:pPr algn="ctr"/>
            <a:r>
              <a:rPr lang="ru-RU" sz="2800" dirty="0" smtClean="0"/>
              <a:t>Сооружена купальня на святом источнике</a:t>
            </a:r>
            <a:endParaRPr lang="ru-RU" sz="2800" dirty="0"/>
          </a:p>
        </p:txBody>
      </p:sp>
      <p:pic>
        <p:nvPicPr>
          <p:cNvPr id="49154" name="Picture 2" descr="C:\Users\1\Desktop\Пенино\IMG_20190411_160046.jpg"/>
          <p:cNvPicPr>
            <a:picLocks noGrp="1" noChangeAspect="1" noChangeArrowheads="1"/>
          </p:cNvPicPr>
          <p:nvPr>
            <p:ph sz="half" idx="2"/>
          </p:nvPr>
        </p:nvPicPr>
        <p:blipFill>
          <a:blip r:embed="rId2" cstate="print"/>
          <a:stretch>
            <a:fillRect/>
          </a:stretch>
        </p:blipFill>
        <p:spPr bwMode="auto">
          <a:xfrm>
            <a:off x="428596" y="1428736"/>
            <a:ext cx="4143403" cy="5143536"/>
          </a:xfrm>
          <a:prstGeom prst="rect">
            <a:avLst/>
          </a:prstGeom>
          <a:noFill/>
        </p:spPr>
      </p:pic>
      <p:sp>
        <p:nvSpPr>
          <p:cNvPr id="10" name="Текст 9"/>
          <p:cNvSpPr>
            <a:spLocks noGrp="1"/>
          </p:cNvSpPr>
          <p:nvPr>
            <p:ph type="body" sz="quarter" idx="3"/>
          </p:nvPr>
        </p:nvSpPr>
        <p:spPr>
          <a:xfrm>
            <a:off x="4645025" y="785794"/>
            <a:ext cx="4284693" cy="1071570"/>
          </a:xfrm>
          <a:solidFill>
            <a:schemeClr val="accent6">
              <a:lumMod val="20000"/>
              <a:lumOff val="80000"/>
            </a:schemeClr>
          </a:solidFill>
        </p:spPr>
        <p:txBody>
          <a:bodyPr>
            <a:noAutofit/>
          </a:bodyPr>
          <a:lstStyle/>
          <a:p>
            <a:pPr algn="ctr"/>
            <a:r>
              <a:rPr lang="ru-RU" sz="2800" dirty="0" smtClean="0"/>
              <a:t>Устроен особый "пчельный храм" </a:t>
            </a:r>
          </a:p>
        </p:txBody>
      </p:sp>
      <p:pic>
        <p:nvPicPr>
          <p:cNvPr id="12" name="Picture 2" descr="C:\Users\1\Desktop\Пенино\IMG_20190411_160849.jpg"/>
          <p:cNvPicPr>
            <a:picLocks noGrp="1" noChangeAspect="1" noChangeArrowheads="1"/>
          </p:cNvPicPr>
          <p:nvPr>
            <p:ph sz="quarter" idx="4"/>
          </p:nvPr>
        </p:nvPicPr>
        <p:blipFill>
          <a:blip r:embed="rId3" cstate="print"/>
          <a:srcRect/>
          <a:stretch>
            <a:fillRect/>
          </a:stretch>
        </p:blipFill>
        <p:spPr bwMode="auto">
          <a:xfrm>
            <a:off x="4643438" y="2214554"/>
            <a:ext cx="4284693" cy="4286279"/>
          </a:xfrm>
          <a:prstGeom prst="rect">
            <a:avLst/>
          </a:prstGeom>
          <a:noFill/>
        </p:spPr>
      </p:pic>
    </p:spTree>
  </p:cSld>
  <p:clrMapOvr>
    <a:masterClrMapping/>
  </p:clrMapOvr>
  <p:transition advClick="0" advTm="200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tx2">
              <a:lumMod val="20000"/>
              <a:lumOff val="80000"/>
            </a:schemeClr>
          </a:solidFill>
        </p:spPr>
        <p:txBody>
          <a:bodyPr>
            <a:normAutofit fontScale="90000"/>
          </a:bodyPr>
          <a:lstStyle/>
          <a:p>
            <a:r>
              <a:rPr lang="ru-RU" b="1" dirty="0" smtClean="0">
                <a:solidFill>
                  <a:srgbClr val="C00000"/>
                </a:solidFill>
              </a:rPr>
              <a:t>На обратном пути в школу</a:t>
            </a:r>
            <a:br>
              <a:rPr lang="ru-RU" b="1" dirty="0" smtClean="0">
                <a:solidFill>
                  <a:srgbClr val="C00000"/>
                </a:solidFill>
              </a:rPr>
            </a:br>
            <a:r>
              <a:rPr lang="ru-RU" b="1" dirty="0" smtClean="0">
                <a:solidFill>
                  <a:srgbClr val="C00000"/>
                </a:solidFill>
                <a:latin typeface="PT Sans"/>
                <a:ea typeface="Times New Roman" pitchFamily="18" charset="0"/>
                <a:cs typeface="Arial" pitchFamily="34" charset="0"/>
              </a:rPr>
              <a:t> д. </a:t>
            </a:r>
            <a:r>
              <a:rPr lang="ru-RU" b="1" dirty="0" err="1" smtClean="0">
                <a:solidFill>
                  <a:srgbClr val="C00000"/>
                </a:solidFill>
                <a:latin typeface="PT Sans"/>
                <a:ea typeface="Times New Roman" pitchFamily="18" charset="0"/>
                <a:cs typeface="Arial" pitchFamily="34" charset="0"/>
              </a:rPr>
              <a:t>Кошелевичи</a:t>
            </a:r>
            <a:r>
              <a:rPr lang="ru-RU" b="1" dirty="0" smtClean="0">
                <a:solidFill>
                  <a:srgbClr val="C00000"/>
                </a:solidFill>
                <a:latin typeface="PT Sans"/>
                <a:ea typeface="Times New Roman" pitchFamily="18" charset="0"/>
                <a:cs typeface="Arial" pitchFamily="34" charset="0"/>
              </a:rPr>
              <a:t>. </a:t>
            </a:r>
            <a:endParaRPr lang="ru-RU" b="1" dirty="0">
              <a:solidFill>
                <a:srgbClr val="C00000"/>
              </a:solidFill>
            </a:endParaRPr>
          </a:p>
        </p:txBody>
      </p:sp>
      <p:pic>
        <p:nvPicPr>
          <p:cNvPr id="11266" name="Picture 2" descr="C:\Users\1\Desktop\Пенино\IMG_20190411_161933.jpg"/>
          <p:cNvPicPr>
            <a:picLocks noGrp="1" noChangeAspect="1" noChangeArrowheads="1"/>
          </p:cNvPicPr>
          <p:nvPr>
            <p:ph sz="half" idx="1"/>
          </p:nvPr>
        </p:nvPicPr>
        <p:blipFill>
          <a:blip r:embed="rId2" cstate="print"/>
          <a:srcRect/>
          <a:stretch>
            <a:fillRect/>
          </a:stretch>
        </p:blipFill>
        <p:spPr bwMode="auto">
          <a:xfrm>
            <a:off x="285720" y="3500438"/>
            <a:ext cx="4038600" cy="3000396"/>
          </a:xfrm>
          <a:prstGeom prst="rect">
            <a:avLst/>
          </a:prstGeom>
          <a:noFill/>
        </p:spPr>
      </p:pic>
      <p:pic>
        <p:nvPicPr>
          <p:cNvPr id="11267" name="Picture 3" descr="C:\Users\1\Desktop\Пенино\IMG_20190411_161950.jpg"/>
          <p:cNvPicPr>
            <a:picLocks noGrp="1" noChangeAspect="1" noChangeArrowheads="1"/>
          </p:cNvPicPr>
          <p:nvPr>
            <p:ph sz="half" idx="2"/>
          </p:nvPr>
        </p:nvPicPr>
        <p:blipFill>
          <a:blip r:embed="rId3" cstate="print"/>
          <a:srcRect/>
          <a:stretch>
            <a:fillRect/>
          </a:stretch>
        </p:blipFill>
        <p:spPr bwMode="auto">
          <a:xfrm>
            <a:off x="4714876" y="3571876"/>
            <a:ext cx="4038600" cy="3028950"/>
          </a:xfrm>
          <a:prstGeom prst="rect">
            <a:avLst/>
          </a:prstGeom>
          <a:noFill/>
        </p:spPr>
      </p:pic>
      <p:sp>
        <p:nvSpPr>
          <p:cNvPr id="8193" name="Rectangle 1"/>
          <p:cNvSpPr>
            <a:spLocks noChangeArrowheads="1"/>
          </p:cNvSpPr>
          <p:nvPr/>
        </p:nvSpPr>
        <p:spPr bwMode="auto">
          <a:xfrm>
            <a:off x="785786" y="1428737"/>
            <a:ext cx="7786742" cy="1877437"/>
          </a:xfrm>
          <a:prstGeom prst="rect">
            <a:avLst/>
          </a:prstGeom>
          <a:solidFill>
            <a:schemeClr val="accent6">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t" latinLnBrk="0" hangingPunct="1">
              <a:lnSpc>
                <a:spcPct val="100000"/>
              </a:lnSpc>
              <a:spcBef>
                <a:spcPct val="0"/>
              </a:spcBef>
              <a:spcAft>
                <a:spcPct val="0"/>
              </a:spcAft>
              <a:buClrTx/>
              <a:buSzTx/>
              <a:buFontTx/>
              <a:buNone/>
              <a:tabLst/>
            </a:pPr>
            <a:r>
              <a:rPr kumimoji="0" lang="ru-RU" b="0" i="0" u="none" strike="noStrike" cap="none" normalizeH="0" baseline="0" dirty="0" smtClean="0">
                <a:ln>
                  <a:noFill/>
                </a:ln>
                <a:solidFill>
                  <a:srgbClr val="383838"/>
                </a:solidFill>
                <a:effectLst/>
                <a:latin typeface="PT Sans"/>
                <a:ea typeface="Times New Roman" pitchFamily="18" charset="0"/>
                <a:cs typeface="Arial" pitchFamily="34" charset="0"/>
              </a:rPr>
              <a:t>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83838"/>
                </a:solidFill>
                <a:effectLst/>
                <a:latin typeface="PT Sans"/>
                <a:ea typeface="Times New Roman" pitchFamily="18" charset="0"/>
                <a:cs typeface="Arial" pitchFamily="34" charset="0"/>
              </a:rPr>
              <a:t>Отступая, немецкие войска сожгли д. </a:t>
            </a:r>
            <a:r>
              <a:rPr kumimoji="0" lang="ru-RU" sz="1400" b="1" i="0" u="none" strike="noStrike" cap="none" normalizeH="0" baseline="0" dirty="0" err="1" smtClean="0">
                <a:ln>
                  <a:noFill/>
                </a:ln>
                <a:solidFill>
                  <a:srgbClr val="383838"/>
                </a:solidFill>
                <a:effectLst/>
                <a:latin typeface="PT Sans"/>
                <a:ea typeface="Times New Roman" pitchFamily="18" charset="0"/>
                <a:cs typeface="Arial" pitchFamily="34" charset="0"/>
              </a:rPr>
              <a:t>Кошелевичи</a:t>
            </a:r>
            <a:r>
              <a:rPr kumimoji="0" lang="ru-RU" sz="1400" b="1" i="0" u="none" strike="noStrike" cap="none" normalizeH="0" baseline="0" dirty="0" smtClean="0">
                <a:ln>
                  <a:noFill/>
                </a:ln>
                <a:solidFill>
                  <a:srgbClr val="383838"/>
                </a:solidFill>
                <a:effectLst/>
                <a:latin typeface="PT Sans"/>
                <a:ea typeface="Times New Roman" pitchFamily="18" charset="0"/>
                <a:cs typeface="Arial" pitchFamily="34" charset="0"/>
              </a:rPr>
              <a:t>. Дом Федосеевых, который называли домом о. Иоанна </a:t>
            </a:r>
            <a:r>
              <a:rPr kumimoji="0" lang="ru-RU" sz="1400" b="1" i="0" u="none" strike="noStrike" cap="none" normalizeH="0" baseline="0" dirty="0" err="1" smtClean="0">
                <a:ln>
                  <a:noFill/>
                </a:ln>
                <a:solidFill>
                  <a:srgbClr val="383838"/>
                </a:solidFill>
                <a:effectLst/>
                <a:latin typeface="PT Sans"/>
                <a:ea typeface="Times New Roman" pitchFamily="18" charset="0"/>
                <a:cs typeface="Arial" pitchFamily="34" charset="0"/>
              </a:rPr>
              <a:t>Кронштадтского</a:t>
            </a:r>
            <a:r>
              <a:rPr kumimoji="0" lang="ru-RU" sz="1400" b="1" i="0" u="none" strike="noStrike" cap="none" normalizeH="0" baseline="0" dirty="0" smtClean="0">
                <a:ln>
                  <a:noFill/>
                </a:ln>
                <a:solidFill>
                  <a:srgbClr val="383838"/>
                </a:solidFill>
                <a:effectLst/>
                <a:latin typeface="PT Sans"/>
                <a:ea typeface="Times New Roman" pitchFamily="18" charset="0"/>
                <a:cs typeface="Arial" pitchFamily="34" charset="0"/>
              </a:rPr>
              <a:t>, немцы подожгли с 3-х сторон.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83838"/>
                </a:solidFill>
                <a:effectLst/>
                <a:latin typeface="PT Sans"/>
                <a:ea typeface="Times New Roman" pitchFamily="18" charset="0"/>
                <a:cs typeface="Arial" pitchFamily="34" charset="0"/>
              </a:rPr>
              <a:t>Пламя погасло само собой. В этом единственном доме с обгоревшими ступеньками парадной лестницы, украшенной медными шарами, нашли приют погорельцы, вернувшись из леса, где прятались от немцев. </a:t>
            </a:r>
          </a:p>
          <a:p>
            <a:pPr marL="0" marR="0" lvl="0" indent="0" algn="l" defTabSz="914400" rtl="0" eaLnBrk="1" fontAlgn="t"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383838"/>
                </a:solidFill>
                <a:effectLst/>
                <a:latin typeface="PT Sans"/>
                <a:ea typeface="Times New Roman" pitchFamily="18" charset="0"/>
                <a:cs typeface="Arial" pitchFamily="34" charset="0"/>
              </a:rPr>
              <a:t>В праздник Рождества Пресвятой Богородицы, на который приходили или приезжали на шарабанах люди из соседних деревень, в доме накрывали столы.</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advClick="0" advTm="200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714512"/>
          </a:xfrm>
          <a:solidFill>
            <a:schemeClr val="accent6">
              <a:lumMod val="20000"/>
              <a:lumOff val="80000"/>
            </a:schemeClr>
          </a:solidFill>
        </p:spPr>
        <p:txBody>
          <a:bodyPr>
            <a:normAutofit fontScale="90000"/>
          </a:bodyPr>
          <a:lstStyle/>
          <a:p>
            <a:pPr fontAlgn="t"/>
            <a:r>
              <a:rPr lang="ru-RU" sz="2000" b="1" dirty="0" smtClean="0">
                <a:latin typeface="+mn-lt"/>
              </a:rPr>
              <a:t/>
            </a:r>
            <a:br>
              <a:rPr lang="ru-RU" sz="2000" b="1" dirty="0" smtClean="0">
                <a:latin typeface="+mn-lt"/>
              </a:rPr>
            </a:br>
            <a:r>
              <a:rPr lang="ru-RU" sz="3600" b="1" dirty="0" smtClean="0">
                <a:latin typeface="+mn-lt"/>
              </a:rPr>
              <a:t>На Козьей Горе в </a:t>
            </a:r>
            <a:r>
              <a:rPr lang="ru-RU" sz="3600" b="1" dirty="0" smtClean="0"/>
              <a:t>храме Покрова Пресвятой Богородицы совершаются службы.</a:t>
            </a:r>
            <a:endParaRPr lang="ru-RU" sz="3600" dirty="0"/>
          </a:p>
        </p:txBody>
      </p:sp>
      <p:pic>
        <p:nvPicPr>
          <p:cNvPr id="12290" name="Picture 2" descr="C:\Users\1\Desktop\Пенино\IMG_20190411_162825.jpg"/>
          <p:cNvPicPr>
            <a:picLocks noGrp="1" noChangeAspect="1" noChangeArrowheads="1"/>
          </p:cNvPicPr>
          <p:nvPr>
            <p:ph sz="half" idx="1"/>
          </p:nvPr>
        </p:nvPicPr>
        <p:blipFill>
          <a:blip r:embed="rId2" cstate="print"/>
          <a:srcRect/>
          <a:stretch>
            <a:fillRect/>
          </a:stretch>
        </p:blipFill>
        <p:spPr bwMode="auto">
          <a:xfrm>
            <a:off x="428596" y="1857365"/>
            <a:ext cx="3571900" cy="4714907"/>
          </a:xfrm>
          <a:prstGeom prst="rect">
            <a:avLst/>
          </a:prstGeom>
          <a:noFill/>
        </p:spPr>
      </p:pic>
      <p:pic>
        <p:nvPicPr>
          <p:cNvPr id="12291" name="Picture 3" descr="C:\Users\1\Desktop\Пенино\IMG_20190411_162950.jpg"/>
          <p:cNvPicPr>
            <a:picLocks noGrp="1" noChangeAspect="1" noChangeArrowheads="1"/>
          </p:cNvPicPr>
          <p:nvPr>
            <p:ph sz="half" idx="2"/>
          </p:nvPr>
        </p:nvPicPr>
        <p:blipFill>
          <a:blip r:embed="rId3" cstate="print"/>
          <a:srcRect/>
          <a:stretch>
            <a:fillRect/>
          </a:stretch>
        </p:blipFill>
        <p:spPr bwMode="auto">
          <a:xfrm>
            <a:off x="4500562" y="1928803"/>
            <a:ext cx="3894538" cy="4500594"/>
          </a:xfrm>
          <a:prstGeom prst="rect">
            <a:avLst/>
          </a:prstGeom>
          <a:noFill/>
        </p:spPr>
      </p:pic>
    </p:spTree>
  </p:cSld>
  <p:clrMapOvr>
    <a:masterClrMapping/>
  </p:clrMapOvr>
  <p:transition advClick="0" advTm="200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normAutofit fontScale="90000"/>
          </a:bodyPr>
          <a:lstStyle/>
          <a:p>
            <a:r>
              <a:rPr lang="ru-RU" dirty="0" smtClean="0">
                <a:latin typeface="Arial Black" pitchFamily="34" charset="0"/>
              </a:rPr>
              <a:t>Подведение итогов экскурсии</a:t>
            </a:r>
            <a:endParaRPr lang="ru-RU" dirty="0">
              <a:latin typeface="Arial Black" pitchFamily="34" charset="0"/>
            </a:endParaRPr>
          </a:p>
        </p:txBody>
      </p:sp>
      <p:sp>
        <p:nvSpPr>
          <p:cNvPr id="3" name="Содержимое 2"/>
          <p:cNvSpPr>
            <a:spLocks noGrp="1"/>
          </p:cNvSpPr>
          <p:nvPr>
            <p:ph sz="half" idx="1"/>
          </p:nvPr>
        </p:nvSpPr>
        <p:spPr/>
        <p:txBody>
          <a:bodyPr>
            <a:normAutofit fontScale="92500" lnSpcReduction="20000"/>
          </a:bodyPr>
          <a:lstStyle/>
          <a:p>
            <a:pPr>
              <a:buNone/>
            </a:pPr>
            <a:r>
              <a:rPr lang="ru-RU" dirty="0" smtClean="0"/>
              <a:t>1. Попробуйте дать определение слову «храм»</a:t>
            </a:r>
          </a:p>
          <a:p>
            <a:pPr>
              <a:buNone/>
            </a:pPr>
            <a:r>
              <a:rPr lang="ru-RU" dirty="0" smtClean="0"/>
              <a:t>2. Зачем люди посещают храмы?</a:t>
            </a:r>
          </a:p>
          <a:p>
            <a:pPr>
              <a:buNone/>
            </a:pPr>
            <a:r>
              <a:rPr lang="ru-RU" dirty="0" smtClean="0"/>
              <a:t>3. Каким образом храм отличается от всех остальных зданий?</a:t>
            </a:r>
          </a:p>
          <a:p>
            <a:pPr>
              <a:buNone/>
            </a:pPr>
            <a:r>
              <a:rPr lang="ru-RU" dirty="0" smtClean="0"/>
              <a:t>4.Как вести себя в храме?</a:t>
            </a:r>
            <a:endParaRPr lang="ru-RU" dirty="0"/>
          </a:p>
        </p:txBody>
      </p:sp>
      <p:sp>
        <p:nvSpPr>
          <p:cNvPr id="4" name="Содержимое 3"/>
          <p:cNvSpPr>
            <a:spLocks noGrp="1"/>
          </p:cNvSpPr>
          <p:nvPr>
            <p:ph sz="half" idx="2"/>
          </p:nvPr>
        </p:nvSpPr>
        <p:spPr/>
        <p:txBody>
          <a:bodyPr>
            <a:normAutofit fontScale="92500" lnSpcReduction="20000"/>
          </a:bodyPr>
          <a:lstStyle/>
          <a:p>
            <a:r>
              <a:rPr lang="ru-RU" dirty="0" smtClean="0"/>
              <a:t>Небесный дом, церковь, место встречи разных людей, дом бога.</a:t>
            </a:r>
          </a:p>
          <a:p>
            <a:r>
              <a:rPr lang="ru-RU" dirty="0" smtClean="0"/>
              <a:t>Чтобы помолиться богу, отдохнуть, попросить прощение.</a:t>
            </a:r>
          </a:p>
          <a:p>
            <a:r>
              <a:rPr lang="ru-RU" dirty="0" smtClean="0"/>
              <a:t>У него есть купол, на котором находится крест.</a:t>
            </a:r>
          </a:p>
          <a:p>
            <a:r>
              <a:rPr lang="ru-RU" dirty="0" smtClean="0"/>
              <a:t>Не кричать, мобильные телефоны отключить.</a:t>
            </a:r>
          </a:p>
          <a:p>
            <a:r>
              <a:rPr lang="ru-RU" dirty="0" smtClean="0"/>
              <a:t>Нельзя бегать и играть.</a:t>
            </a:r>
          </a:p>
          <a:p>
            <a:endParaRPr lang="ru-RU" dirty="0" smtClean="0"/>
          </a:p>
        </p:txBody>
      </p:sp>
    </p:spTree>
  </p:cSld>
  <p:clrMapOvr>
    <a:masterClrMapping/>
  </p:clrMapOvr>
  <p:transition advClick="0" advTm="200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rgbClr val="FFFF00"/>
          </a:solidFill>
        </p:spPr>
        <p:txBody>
          <a:bodyPr>
            <a:normAutofit fontScale="90000"/>
          </a:bodyPr>
          <a:lstStyle/>
          <a:p>
            <a:r>
              <a:rPr lang="ru-RU" b="1" dirty="0" smtClean="0"/>
              <a:t>И все дороги нас приводят в храм..."</a:t>
            </a:r>
            <a:endParaRPr lang="ru-RU" dirty="0"/>
          </a:p>
        </p:txBody>
      </p:sp>
      <p:sp>
        <p:nvSpPr>
          <p:cNvPr id="3" name="Содержимое 2"/>
          <p:cNvSpPr>
            <a:spLocks noGrp="1"/>
          </p:cNvSpPr>
          <p:nvPr>
            <p:ph sz="half" idx="1"/>
          </p:nvPr>
        </p:nvSpPr>
        <p:spPr/>
        <p:txBody>
          <a:bodyPr/>
          <a:lstStyle/>
          <a:p>
            <a:pPr>
              <a:buFont typeface="Wingdings" pitchFamily="2" charset="2"/>
              <a:buChar char="§"/>
            </a:pPr>
            <a:r>
              <a:rPr lang="ru-RU" b="1" u="sng" dirty="0" smtClean="0">
                <a:solidFill>
                  <a:srgbClr val="002060"/>
                </a:solidFill>
              </a:rPr>
              <a:t>Памятка мальчику:</a:t>
            </a:r>
            <a:r>
              <a:rPr lang="ru-RU" dirty="0" smtClean="0"/>
              <a:t/>
            </a:r>
            <a:br>
              <a:rPr lang="ru-RU" dirty="0" smtClean="0"/>
            </a:br>
            <a:r>
              <a:rPr lang="ru-RU" dirty="0" smtClean="0"/>
              <a:t>Прежде чем зайти в собор,</a:t>
            </a:r>
            <a:br>
              <a:rPr lang="ru-RU" dirty="0" smtClean="0"/>
            </a:br>
            <a:r>
              <a:rPr lang="ru-RU" dirty="0" smtClean="0"/>
              <a:t>Головной сними убор,</a:t>
            </a:r>
            <a:br>
              <a:rPr lang="ru-RU" dirty="0" smtClean="0"/>
            </a:br>
            <a:r>
              <a:rPr lang="ru-RU" dirty="0" smtClean="0"/>
              <a:t>Злые мысли отгони:</a:t>
            </a:r>
            <a:br>
              <a:rPr lang="ru-RU" dirty="0" smtClean="0"/>
            </a:br>
            <a:r>
              <a:rPr lang="ru-RU" dirty="0" smtClean="0"/>
              <a:t>Не нужны тебе они...</a:t>
            </a:r>
            <a:endParaRPr lang="ru-RU" dirty="0"/>
          </a:p>
        </p:txBody>
      </p:sp>
      <p:sp>
        <p:nvSpPr>
          <p:cNvPr id="4" name="Содержимое 3"/>
          <p:cNvSpPr>
            <a:spLocks noGrp="1"/>
          </p:cNvSpPr>
          <p:nvPr>
            <p:ph sz="half" idx="2"/>
          </p:nvPr>
        </p:nvSpPr>
        <p:spPr/>
        <p:txBody>
          <a:bodyPr/>
          <a:lstStyle/>
          <a:p>
            <a:r>
              <a:rPr lang="ru-RU" b="1" u="sng" dirty="0" smtClean="0">
                <a:solidFill>
                  <a:srgbClr val="C00000"/>
                </a:solidFill>
              </a:rPr>
              <a:t>Памятка девочке:</a:t>
            </a:r>
            <a:r>
              <a:rPr lang="ru-RU" dirty="0" smtClean="0"/>
              <a:t/>
            </a:r>
            <a:br>
              <a:rPr lang="ru-RU" dirty="0" smtClean="0"/>
            </a:br>
            <a:r>
              <a:rPr lang="ru-RU" dirty="0" smtClean="0"/>
              <a:t>Скромную надень одежду,</a:t>
            </a:r>
            <a:br>
              <a:rPr lang="ru-RU" dirty="0" smtClean="0"/>
            </a:br>
            <a:r>
              <a:rPr lang="ru-RU" dirty="0" smtClean="0"/>
              <a:t>В брюках в храм идёт невежда,</a:t>
            </a:r>
            <a:br>
              <a:rPr lang="ru-RU" dirty="0" smtClean="0"/>
            </a:br>
            <a:r>
              <a:rPr lang="ru-RU" dirty="0" smtClean="0"/>
              <a:t>Голову платком покрой</a:t>
            </a:r>
            <a:br>
              <a:rPr lang="ru-RU" dirty="0" smtClean="0"/>
            </a:br>
            <a:r>
              <a:rPr lang="ru-RU" dirty="0" smtClean="0"/>
              <a:t>И тихонько в храме стой.</a:t>
            </a:r>
            <a:endParaRPr lang="ru-RU" dirty="0"/>
          </a:p>
        </p:txBody>
      </p:sp>
    </p:spTree>
  </p:cSld>
  <p:clrMapOvr>
    <a:masterClrMapping/>
  </p:clrMapOvr>
  <p:transition advClick="0" advTm="200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357298"/>
            <a:ext cx="8229600" cy="4768865"/>
          </a:xfrm>
          <a:solidFill>
            <a:schemeClr val="accent2">
              <a:lumMod val="20000"/>
              <a:lumOff val="80000"/>
            </a:schemeClr>
          </a:solidFill>
        </p:spPr>
        <p:txBody>
          <a:bodyPr>
            <a:normAutofit fontScale="92500" lnSpcReduction="20000"/>
          </a:bodyPr>
          <a:lstStyle/>
          <a:p>
            <a:pPr algn="just"/>
            <a:r>
              <a:rPr lang="ru-RU" dirty="0" smtClean="0"/>
              <a:t>Человек без святости, как бы не человек, а получеловек, как не обожженный в печи кирпич или вновь сделанный из глины сосуд, незакаленный в печи, еще не есть кирпич, или горшок, или что другое, ибо не имеет огнеупорности и стойкости, твердости. </a:t>
            </a:r>
          </a:p>
          <a:p>
            <a:pPr algn="just"/>
            <a:r>
              <a:rPr lang="ru-RU" dirty="0" smtClean="0"/>
              <a:t>Так и человек, не утвердившийся в вере и исполнении заповедей Божиих, не искушенный духовным опытом, не утвердившийся в добродетели и святости и безбоязненно работающий греху, не есть настоящий человек и христианин.</a:t>
            </a:r>
            <a:endParaRPr lang="ru-RU" dirty="0"/>
          </a:p>
        </p:txBody>
      </p:sp>
    </p:spTree>
  </p:cSld>
  <p:clrMapOvr>
    <a:masterClrMapping/>
  </p:clrMapOvr>
  <p:transition advClick="0" advTm="200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solidFill>
                  <a:srgbClr val="002060"/>
                </a:solidFill>
                <a:latin typeface="Arial Black" pitchFamily="34" charset="0"/>
              </a:rPr>
              <a:t>РЕФЛЕКСИЯ </a:t>
            </a:r>
            <a:r>
              <a:rPr lang="ru-RU" dirty="0" smtClean="0">
                <a:solidFill>
                  <a:srgbClr val="C00000"/>
                </a:solidFill>
                <a:latin typeface="Arial Black" pitchFamily="34" charset="0"/>
              </a:rPr>
              <a:t/>
            </a:r>
            <a:br>
              <a:rPr lang="ru-RU" dirty="0" smtClean="0">
                <a:solidFill>
                  <a:srgbClr val="C00000"/>
                </a:solidFill>
                <a:latin typeface="Arial Black" pitchFamily="34" charset="0"/>
              </a:rPr>
            </a:br>
            <a:r>
              <a:rPr lang="ru-RU" dirty="0" smtClean="0">
                <a:solidFill>
                  <a:srgbClr val="C00000"/>
                </a:solidFill>
                <a:latin typeface="Arial Black" pitchFamily="34" charset="0"/>
              </a:rPr>
              <a:t>«</a:t>
            </a:r>
            <a:r>
              <a:rPr lang="ru-RU" dirty="0" smtClean="0">
                <a:solidFill>
                  <a:srgbClr val="C00000"/>
                </a:solidFill>
                <a:latin typeface="Arial Black" pitchFamily="34" charset="0"/>
              </a:rPr>
              <a:t>ВОЛШЕБНЫЙ МЕШОЧЕК»</a:t>
            </a:r>
            <a:endParaRPr lang="ru-RU" dirty="0">
              <a:solidFill>
                <a:srgbClr val="C00000"/>
              </a:solidFill>
              <a:latin typeface="Arial Black" pitchFamily="34" charset="0"/>
            </a:endParaRPr>
          </a:p>
        </p:txBody>
      </p:sp>
      <p:pic>
        <p:nvPicPr>
          <p:cNvPr id="13314" name="Picture 2" descr="C:\Users\1\Desktop\Пенино\IMG_20190411_165325.jpg"/>
          <p:cNvPicPr>
            <a:picLocks noGrp="1" noChangeAspect="1" noChangeArrowheads="1"/>
          </p:cNvPicPr>
          <p:nvPr>
            <p:ph sz="half" idx="1"/>
          </p:nvPr>
        </p:nvPicPr>
        <p:blipFill>
          <a:blip r:embed="rId2" cstate="print"/>
          <a:srcRect/>
          <a:stretch>
            <a:fillRect/>
          </a:stretch>
        </p:blipFill>
        <p:spPr bwMode="auto">
          <a:xfrm>
            <a:off x="5000628" y="1857364"/>
            <a:ext cx="3864174" cy="4414040"/>
          </a:xfrm>
          <a:prstGeom prst="rect">
            <a:avLst/>
          </a:prstGeom>
          <a:noFill/>
        </p:spPr>
      </p:pic>
      <p:pic>
        <p:nvPicPr>
          <p:cNvPr id="13315" name="Picture 3" descr="C:\Users\1\Desktop\Пенино\IMG_20190411_165302.jpg"/>
          <p:cNvPicPr>
            <a:picLocks noGrp="1" noChangeAspect="1" noChangeArrowheads="1"/>
          </p:cNvPicPr>
          <p:nvPr>
            <p:ph sz="half" idx="2"/>
          </p:nvPr>
        </p:nvPicPr>
        <p:blipFill>
          <a:blip r:embed="rId3" cstate="print"/>
          <a:srcRect/>
          <a:stretch>
            <a:fillRect/>
          </a:stretch>
        </p:blipFill>
        <p:spPr bwMode="auto">
          <a:xfrm>
            <a:off x="357158" y="2285992"/>
            <a:ext cx="4000528" cy="3929090"/>
          </a:xfrm>
          <a:prstGeom prst="rect">
            <a:avLst/>
          </a:prstGeom>
          <a:noFill/>
        </p:spPr>
      </p:pic>
    </p:spTree>
  </p:cSld>
  <p:clrMapOvr>
    <a:masterClrMapping/>
  </p:clrMapOvr>
  <p:transition advClick="0" advTm="200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r>
              <a:rPr lang="ru-RU" b="1" dirty="0" smtClean="0">
                <a:solidFill>
                  <a:srgbClr val="C00000"/>
                </a:solidFill>
              </a:rPr>
              <a:t>Ответы детей</a:t>
            </a:r>
            <a:endParaRPr lang="ru-RU" b="1" dirty="0">
              <a:solidFill>
                <a:srgbClr val="C00000"/>
              </a:solidFill>
            </a:endParaRPr>
          </a:p>
        </p:txBody>
      </p:sp>
      <p:sp>
        <p:nvSpPr>
          <p:cNvPr id="3" name="Содержимое 2"/>
          <p:cNvSpPr>
            <a:spLocks noGrp="1"/>
          </p:cNvSpPr>
          <p:nvPr>
            <p:ph idx="1"/>
          </p:nvPr>
        </p:nvSpPr>
        <p:spPr/>
        <p:txBody>
          <a:bodyPr>
            <a:normAutofit fontScale="85000" lnSpcReduction="20000"/>
          </a:bodyPr>
          <a:lstStyle/>
          <a:p>
            <a:pPr>
              <a:buFont typeface="Wingdings" pitchFamily="2" charset="2"/>
              <a:buChar char="q"/>
            </a:pPr>
            <a:r>
              <a:rPr lang="ru-RU" dirty="0" smtClean="0"/>
              <a:t>У меня настроение радостное, хорошее.</a:t>
            </a:r>
          </a:p>
          <a:p>
            <a:pPr>
              <a:buFont typeface="Wingdings" pitchFamily="2" charset="2"/>
              <a:buChar char="q"/>
            </a:pPr>
            <a:r>
              <a:rPr lang="ru-RU" dirty="0" smtClean="0"/>
              <a:t>Узнал, как жили святые</a:t>
            </a:r>
          </a:p>
          <a:p>
            <a:pPr>
              <a:buFont typeface="Wingdings" pitchFamily="2" charset="2"/>
              <a:buChar char="q"/>
            </a:pPr>
            <a:r>
              <a:rPr lang="ru-RU" dirty="0" smtClean="0"/>
              <a:t>Было очень интересно.</a:t>
            </a:r>
          </a:p>
          <a:p>
            <a:pPr>
              <a:buFont typeface="Wingdings" pitchFamily="2" charset="2"/>
              <a:buChar char="q"/>
            </a:pPr>
            <a:r>
              <a:rPr lang="ru-RU" dirty="0" smtClean="0"/>
              <a:t>Все удивило.</a:t>
            </a:r>
          </a:p>
          <a:p>
            <a:pPr>
              <a:buFont typeface="Wingdings" pitchFamily="2" charset="2"/>
              <a:buChar char="q"/>
            </a:pPr>
            <a:r>
              <a:rPr lang="ru-RU" dirty="0" smtClean="0"/>
              <a:t>Стала немножко умнее.</a:t>
            </a:r>
          </a:p>
          <a:p>
            <a:pPr>
              <a:buFont typeface="Wingdings" pitchFamily="2" charset="2"/>
              <a:buChar char="q"/>
            </a:pPr>
            <a:r>
              <a:rPr lang="ru-RU" dirty="0" smtClean="0"/>
              <a:t>Научилась креститься.</a:t>
            </a:r>
          </a:p>
          <a:p>
            <a:pPr>
              <a:buFont typeface="Wingdings" pitchFamily="2" charset="2"/>
              <a:buChar char="q"/>
            </a:pPr>
            <a:r>
              <a:rPr lang="ru-RU" dirty="0" smtClean="0"/>
              <a:t>Понравилось доставать воду из колодца. Очень вкусная святая вода.</a:t>
            </a:r>
          </a:p>
          <a:p>
            <a:pPr algn="just"/>
            <a:r>
              <a:rPr lang="ru-RU" dirty="0" smtClean="0"/>
              <a:t>Экскурсия  произвела на детей положительное впечатление,  надеюсь, заронило «зёрнышки» добра. </a:t>
            </a:r>
            <a:endParaRPr lang="ru-RU" dirty="0"/>
          </a:p>
        </p:txBody>
      </p:sp>
    </p:spTree>
  </p:cSld>
  <p:clrMapOvr>
    <a:masterClrMapping/>
  </p:clrMapOvr>
  <p:transition advClick="0" advTm="2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285720" y="1285860"/>
            <a:ext cx="8643998" cy="4840303"/>
          </a:xfrm>
          <a:solidFill>
            <a:schemeClr val="bg2">
              <a:lumMod val="90000"/>
            </a:schemeClr>
          </a:solidFill>
        </p:spPr>
        <p:txBody>
          <a:bodyPr>
            <a:noAutofit/>
          </a:bodyPr>
          <a:lstStyle/>
          <a:p>
            <a:r>
              <a:rPr lang="ru-RU" sz="2000" b="1" dirty="0" smtClean="0">
                <a:solidFill>
                  <a:srgbClr val="002060"/>
                </a:solidFill>
              </a:rPr>
              <a:t>Село </a:t>
            </a:r>
            <a:r>
              <a:rPr lang="ru-RU" sz="2000" b="1" dirty="0" err="1" smtClean="0">
                <a:solidFill>
                  <a:srgbClr val="002060"/>
                </a:solidFill>
              </a:rPr>
              <a:t>Пенино</a:t>
            </a:r>
            <a:r>
              <a:rPr lang="ru-RU" sz="2000" b="1" dirty="0" smtClean="0">
                <a:solidFill>
                  <a:srgbClr val="002060"/>
                </a:solidFill>
              </a:rPr>
              <a:t> находится в 160 километрах к юго-западу от С.-Петербурга в весьма живописной местности, недалеко от одноименного озера. Село упоминается в писцовых книгах в ХV в. под именем </a:t>
            </a:r>
            <a:r>
              <a:rPr lang="ru-RU" sz="2000" b="1" dirty="0" err="1" smtClean="0">
                <a:solidFill>
                  <a:srgbClr val="002060"/>
                </a:solidFill>
              </a:rPr>
              <a:t>Сумерского</a:t>
            </a:r>
            <a:r>
              <a:rPr lang="ru-RU" sz="2000" b="1" dirty="0" smtClean="0">
                <a:solidFill>
                  <a:srgbClr val="002060"/>
                </a:solidFill>
              </a:rPr>
              <a:t> погоста, до революции оно относилось к </a:t>
            </a:r>
            <a:r>
              <a:rPr lang="ru-RU" sz="2000" b="1" dirty="0" err="1" smtClean="0">
                <a:solidFill>
                  <a:srgbClr val="002060"/>
                </a:solidFill>
              </a:rPr>
              <a:t>Гдовскому</a:t>
            </a:r>
            <a:r>
              <a:rPr lang="ru-RU" sz="2000" b="1" dirty="0" smtClean="0">
                <a:solidFill>
                  <a:srgbClr val="002060"/>
                </a:solidFill>
              </a:rPr>
              <a:t> уезду Санкт - Петербургской губернии, а ныне - к </a:t>
            </a:r>
            <a:r>
              <a:rPr lang="ru-RU" sz="2000" b="1" dirty="0" err="1" smtClean="0">
                <a:solidFill>
                  <a:srgbClr val="002060"/>
                </a:solidFill>
              </a:rPr>
              <a:t>Сланцевскому</a:t>
            </a:r>
            <a:r>
              <a:rPr lang="ru-RU" sz="2000" b="1" dirty="0" smtClean="0">
                <a:solidFill>
                  <a:srgbClr val="002060"/>
                </a:solidFill>
              </a:rPr>
              <a:t> району Ленинградской области.</a:t>
            </a:r>
          </a:p>
          <a:p>
            <a:r>
              <a:rPr lang="ru-RU" sz="2000" b="1" dirty="0" smtClean="0">
                <a:solidFill>
                  <a:srgbClr val="002060"/>
                </a:solidFill>
              </a:rPr>
              <a:t>Земли эти изобильно политы русской кровью, поскольку недалеко отсюда проходили границы владений Ливонского ордена. Через </a:t>
            </a:r>
            <a:r>
              <a:rPr lang="ru-RU" sz="2000" b="1" dirty="0" err="1" smtClean="0">
                <a:solidFill>
                  <a:srgbClr val="002060"/>
                </a:solidFill>
              </a:rPr>
              <a:t>Сумерский</a:t>
            </a:r>
            <a:r>
              <a:rPr lang="ru-RU" sz="2000" b="1" dirty="0" smtClean="0">
                <a:solidFill>
                  <a:srgbClr val="002060"/>
                </a:solidFill>
              </a:rPr>
              <a:t> погост проходили воины Александра Невского, Ивана ΙΙΙ, Ивана ΙV, Алексея Михайловича. Войска Петра Великого шли этим путем из Новгорода к Нарве. Жители этих мест до сих пор помнят предание о сорока полках петровских воинов и десяти тысячах подвод для них, выставленных во время войны со шведами в 1700 г. и о мостах, которые мостили местные крестьяне по непроходимым болотам в этих краях.</a:t>
            </a:r>
            <a:endParaRPr lang="ru-RU" sz="2000" b="1" dirty="0">
              <a:solidFill>
                <a:srgbClr val="002060"/>
              </a:solidFill>
            </a:endParaRPr>
          </a:p>
        </p:txBody>
      </p:sp>
    </p:spTree>
  </p:cSld>
  <p:clrMapOvr>
    <a:masterClrMapping/>
  </p:clrMapOvr>
  <p:transition advClick="0" advTm="200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714356"/>
            <a:ext cx="8229600" cy="5411807"/>
          </a:xfrm>
          <a:solidFill>
            <a:schemeClr val="accent2">
              <a:lumMod val="20000"/>
              <a:lumOff val="80000"/>
            </a:schemeClr>
          </a:solidFill>
        </p:spPr>
        <p:txBody>
          <a:bodyPr>
            <a:normAutofit/>
          </a:bodyPr>
          <a:lstStyle/>
          <a:p>
            <a:pPr algn="ctr">
              <a:buNone/>
            </a:pPr>
            <a:endParaRPr lang="ru-RU" sz="4800" b="1" dirty="0" smtClean="0">
              <a:latin typeface="Arial Black" pitchFamily="34" charset="0"/>
            </a:endParaRPr>
          </a:p>
          <a:p>
            <a:pPr algn="ctr">
              <a:buNone/>
            </a:pPr>
            <a:r>
              <a:rPr lang="ru-RU" sz="4800" b="1" dirty="0" smtClean="0">
                <a:latin typeface="Arial Black" pitchFamily="34" charset="0"/>
              </a:rPr>
              <a:t>Возрождение храма,</a:t>
            </a:r>
          </a:p>
          <a:p>
            <a:pPr algn="ctr">
              <a:buNone/>
            </a:pPr>
            <a:r>
              <a:rPr lang="ru-RU" sz="4800" b="1" dirty="0" smtClean="0">
                <a:latin typeface="Arial Black" pitchFamily="34" charset="0"/>
              </a:rPr>
              <a:t> освященного </a:t>
            </a:r>
          </a:p>
          <a:p>
            <a:pPr algn="ctr">
              <a:buNone/>
            </a:pPr>
            <a:r>
              <a:rPr lang="ru-RU" sz="4800" b="1" dirty="0" smtClean="0">
                <a:latin typeface="Arial Black" pitchFamily="34" charset="0"/>
              </a:rPr>
              <a:t>Святым праведным Иоанном </a:t>
            </a:r>
          </a:p>
          <a:p>
            <a:pPr algn="ctr">
              <a:buNone/>
            </a:pPr>
            <a:r>
              <a:rPr lang="ru-RU" sz="4800" b="1" dirty="0" err="1" smtClean="0">
                <a:latin typeface="Arial Black" pitchFamily="34" charset="0"/>
              </a:rPr>
              <a:t>Кронштадтским</a:t>
            </a:r>
            <a:endParaRPr lang="ru-RU" sz="4800" dirty="0">
              <a:latin typeface="Arial Black" pitchFamily="34" charset="0"/>
            </a:endParaRPr>
          </a:p>
        </p:txBody>
      </p:sp>
    </p:spTree>
  </p:cSld>
  <p:clrMapOvr>
    <a:masterClrMapping/>
  </p:clrMapOvr>
  <p:transition advClick="0" advTm="200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solidFill>
            <a:schemeClr val="accent6">
              <a:lumMod val="20000"/>
              <a:lumOff val="80000"/>
            </a:schemeClr>
          </a:solidFill>
        </p:spPr>
        <p:txBody>
          <a:bodyPr/>
          <a:lstStyle/>
          <a:p>
            <a:r>
              <a:rPr lang="ru-RU" b="1" dirty="0" err="1" smtClean="0"/>
              <a:t>Симеон</a:t>
            </a:r>
            <a:r>
              <a:rPr lang="ru-RU" b="1" dirty="0" smtClean="0"/>
              <a:t> Гаврилович Гаврилов</a:t>
            </a:r>
            <a:endParaRPr lang="ru-RU" dirty="0"/>
          </a:p>
        </p:txBody>
      </p:sp>
      <p:sp>
        <p:nvSpPr>
          <p:cNvPr id="3" name="Содержимое 2"/>
          <p:cNvSpPr>
            <a:spLocks noGrp="1"/>
          </p:cNvSpPr>
          <p:nvPr>
            <p:ph sz="half" idx="1"/>
          </p:nvPr>
        </p:nvSpPr>
        <p:spPr>
          <a:xfrm>
            <a:off x="285720" y="1214422"/>
            <a:ext cx="4210080" cy="5429288"/>
          </a:xfrm>
          <a:solidFill>
            <a:schemeClr val="accent6">
              <a:lumMod val="20000"/>
              <a:lumOff val="80000"/>
            </a:schemeClr>
          </a:solidFill>
        </p:spPr>
        <p:txBody>
          <a:bodyPr>
            <a:noAutofit/>
          </a:bodyPr>
          <a:lstStyle/>
          <a:p>
            <a:pPr algn="just">
              <a:buNone/>
            </a:pPr>
            <a:r>
              <a:rPr lang="ru-RU" sz="2000" b="1" dirty="0" err="1" smtClean="0"/>
              <a:t>Симеон</a:t>
            </a:r>
            <a:r>
              <a:rPr lang="ru-RU" sz="2000" b="1" dirty="0" smtClean="0"/>
              <a:t> Гаврилович Гаврилов (†1908), в прошлом крестьянин д. </a:t>
            </a:r>
            <a:r>
              <a:rPr lang="ru-RU" sz="2000" b="1" dirty="0" err="1" smtClean="0"/>
              <a:t>Ожево</a:t>
            </a:r>
            <a:r>
              <a:rPr lang="ru-RU" sz="2000" b="1" dirty="0" smtClean="0"/>
              <a:t> Пенинского прихода, умный, благочестивый и деятельный человек. Из крестьян он выбился в купцы и к 1880-м гг. ставший Санкт - Петербургским купцом второй гильдии. </a:t>
            </a:r>
          </a:p>
          <a:p>
            <a:pPr algn="just">
              <a:buNone/>
            </a:pPr>
            <a:r>
              <a:rPr lang="ru-RU" sz="2000" b="1" dirty="0" smtClean="0"/>
              <a:t>Разбогатев, </a:t>
            </a:r>
            <a:r>
              <a:rPr lang="ru-RU" sz="2000" b="1" dirty="0" err="1" smtClean="0"/>
              <a:t>Симеон</a:t>
            </a:r>
            <a:r>
              <a:rPr lang="ru-RU" sz="2000" b="1" dirty="0" smtClean="0"/>
              <a:t> Гаврилович решил послужить своим богатством ближним - сделать доброе дело для своего родного села, вместе с прихожанами с. </a:t>
            </a:r>
            <a:r>
              <a:rPr lang="ru-RU" sz="2000" b="1" dirty="0" err="1" smtClean="0"/>
              <a:t>Пенино</a:t>
            </a:r>
            <a:r>
              <a:rPr lang="ru-RU" sz="2000" b="1" dirty="0" smtClean="0"/>
              <a:t> соорудить в селе новый каменный </a:t>
            </a:r>
            <a:r>
              <a:rPr lang="ru-RU" sz="2000" b="1" dirty="0" err="1" smtClean="0"/>
              <a:t>трехпрестольный</a:t>
            </a:r>
            <a:r>
              <a:rPr lang="ru-RU" sz="2000" b="1" dirty="0" smtClean="0"/>
              <a:t> храм.</a:t>
            </a:r>
            <a:endParaRPr lang="ru-RU" sz="2000" dirty="0"/>
          </a:p>
        </p:txBody>
      </p:sp>
      <p:pic>
        <p:nvPicPr>
          <p:cNvPr id="5" name="Picture 3" descr="C:\Users\1\Desktop\Пенино\IMG_20190411_152410.jpg"/>
          <p:cNvPicPr>
            <a:picLocks noGrp="1" noChangeAspect="1" noChangeArrowheads="1"/>
          </p:cNvPicPr>
          <p:nvPr>
            <p:ph sz="half" idx="2"/>
          </p:nvPr>
        </p:nvPicPr>
        <p:blipFill>
          <a:blip r:embed="rId2" cstate="print"/>
          <a:srcRect/>
          <a:stretch>
            <a:fillRect/>
          </a:stretch>
        </p:blipFill>
        <p:spPr bwMode="auto">
          <a:xfrm>
            <a:off x="4643438" y="1214422"/>
            <a:ext cx="4071966" cy="5500726"/>
          </a:xfrm>
          <a:prstGeom prst="rect">
            <a:avLst/>
          </a:prstGeom>
          <a:noFill/>
        </p:spPr>
      </p:pic>
    </p:spTree>
  </p:cSld>
  <p:clrMapOvr>
    <a:masterClrMapping/>
  </p:clrMapOvr>
  <p:transition advClick="0" advTm="200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142984"/>
            <a:ext cx="8229600" cy="4983179"/>
          </a:xfrm>
          <a:solidFill>
            <a:schemeClr val="accent6">
              <a:lumMod val="20000"/>
              <a:lumOff val="80000"/>
            </a:schemeClr>
          </a:solidFill>
        </p:spPr>
        <p:txBody>
          <a:bodyPr>
            <a:normAutofit fontScale="70000" lnSpcReduction="20000"/>
          </a:bodyPr>
          <a:lstStyle/>
          <a:p>
            <a:r>
              <a:rPr lang="ru-RU" dirty="0" smtClean="0"/>
              <a:t>В церковных домах села </a:t>
            </a:r>
            <a:r>
              <a:rPr lang="ru-RU" dirty="0" err="1" smtClean="0"/>
              <a:t>Пенино</a:t>
            </a:r>
            <a:r>
              <a:rPr lang="ru-RU" dirty="0" smtClean="0"/>
              <a:t> была устроена коррекционная школа-интернат, просуществовавшая до 1985 года.</a:t>
            </a:r>
          </a:p>
          <a:p>
            <a:r>
              <a:rPr lang="ru-RU" dirty="0" smtClean="0"/>
              <a:t> Храм постепенно стал разрушаться. Так продолжалось до 2010 года, пока благочинный храмов высших учебных заведений, настоятель Смольного собора протоиерей Петр Мухин не получил благословение от правящего архиерея восстанавливать церковь Рождества Богородицы в </a:t>
            </a:r>
            <a:r>
              <a:rPr lang="ru-RU" dirty="0" err="1" smtClean="0"/>
              <a:t>Пенино</a:t>
            </a:r>
            <a:r>
              <a:rPr lang="ru-RU" dirty="0" smtClean="0"/>
              <a:t>.</a:t>
            </a:r>
          </a:p>
          <a:p>
            <a:r>
              <a:rPr lang="ru-RU" dirty="0" smtClean="0"/>
              <a:t> Благодаря энергии о. Петра, помощи благотворителей и усердию его помощников в храме налажено ежедневное богослужение, начались реставрационные и строительные работы. </a:t>
            </a:r>
          </a:p>
          <a:p>
            <a:r>
              <a:rPr lang="ru-RU" dirty="0" smtClean="0"/>
              <a:t>Были заново перекрыты купола, установлены кресты, восстановлена колокольня, полностью восстановлен цокольный этаж, а в </a:t>
            </a:r>
            <a:r>
              <a:rPr lang="ru-RU" dirty="0" err="1" smtClean="0"/>
              <a:t>криптовом</a:t>
            </a:r>
            <a:r>
              <a:rPr lang="ru-RU" dirty="0" smtClean="0"/>
              <a:t> пространстве освящен храм во имя святителя Алексия митрополита Московского </a:t>
            </a:r>
            <a:endParaRPr lang="ru-RU" dirty="0"/>
          </a:p>
        </p:txBody>
      </p:sp>
    </p:spTree>
  </p:cSld>
  <p:clrMapOvr>
    <a:masterClrMapping/>
  </p:clrMapOvr>
  <p:transition advClick="0" advTm="200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Содержимое 2"/>
          <p:cNvSpPr>
            <a:spLocks noGrp="1"/>
          </p:cNvSpPr>
          <p:nvPr>
            <p:ph idx="1"/>
          </p:nvPr>
        </p:nvSpPr>
        <p:spPr>
          <a:xfrm>
            <a:off x="457200" y="1214422"/>
            <a:ext cx="8229600" cy="4911741"/>
          </a:xfrm>
          <a:solidFill>
            <a:schemeClr val="accent2">
              <a:lumMod val="20000"/>
              <a:lumOff val="80000"/>
            </a:schemeClr>
          </a:solidFill>
        </p:spPr>
        <p:txBody>
          <a:bodyPr>
            <a:normAutofit fontScale="92500"/>
          </a:bodyPr>
          <a:lstStyle/>
          <a:p>
            <a:r>
              <a:rPr lang="ru-RU" b="1" dirty="0" smtClean="0">
                <a:solidFill>
                  <a:srgbClr val="002060"/>
                </a:solidFill>
              </a:rPr>
              <a:t>В августе этого года исполняется 119 лет со дня освящения храма Рождества Пресвятой Богородицы в селе </a:t>
            </a:r>
            <a:r>
              <a:rPr lang="ru-RU" b="1" dirty="0" err="1" smtClean="0">
                <a:solidFill>
                  <a:srgbClr val="002060"/>
                </a:solidFill>
              </a:rPr>
              <a:t>Пенино</a:t>
            </a:r>
            <a:r>
              <a:rPr lang="ru-RU" b="1" dirty="0" smtClean="0">
                <a:solidFill>
                  <a:srgbClr val="002060"/>
                </a:solidFill>
              </a:rPr>
              <a:t> </a:t>
            </a:r>
            <a:r>
              <a:rPr lang="ru-RU" b="1" dirty="0" err="1" smtClean="0">
                <a:solidFill>
                  <a:srgbClr val="002060"/>
                </a:solidFill>
              </a:rPr>
              <a:t>Сланцевского</a:t>
            </a:r>
            <a:r>
              <a:rPr lang="ru-RU" b="1" dirty="0" smtClean="0">
                <a:solidFill>
                  <a:srgbClr val="002060"/>
                </a:solidFill>
              </a:rPr>
              <a:t> района Ленинградской области.</a:t>
            </a:r>
          </a:p>
          <a:p>
            <a:r>
              <a:rPr lang="ru-RU" b="1" dirty="0" smtClean="0">
                <a:solidFill>
                  <a:srgbClr val="002060"/>
                </a:solidFill>
              </a:rPr>
              <a:t> Необычна судьба этой церкви - великолепный собор, достойный столицы, освященный св. прав. Иоанном </a:t>
            </a:r>
            <a:r>
              <a:rPr lang="ru-RU" b="1" dirty="0" err="1" smtClean="0">
                <a:solidFill>
                  <a:srgbClr val="002060"/>
                </a:solidFill>
              </a:rPr>
              <a:t>Кронштадтским</a:t>
            </a:r>
            <a:r>
              <a:rPr lang="ru-RU" b="1" dirty="0" smtClean="0">
                <a:solidFill>
                  <a:srgbClr val="002060"/>
                </a:solidFill>
              </a:rPr>
              <a:t>, был закрыт и разорен во времена борьбы с Православной Верой, но сейчас переживает свое возрождение.</a:t>
            </a:r>
            <a:endParaRPr lang="ru-RU" b="1" dirty="0">
              <a:solidFill>
                <a:srgbClr val="002060"/>
              </a:solidFill>
            </a:endParaRPr>
          </a:p>
        </p:txBody>
      </p:sp>
    </p:spTree>
  </p:cSld>
  <p:clrMapOvr>
    <a:masterClrMapping/>
  </p:clrMapOvr>
  <p:transition advClick="0" advTm="200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1571636"/>
          </a:xfrm>
          <a:solidFill>
            <a:schemeClr val="accent6">
              <a:lumMod val="20000"/>
              <a:lumOff val="80000"/>
            </a:schemeClr>
          </a:solidFill>
        </p:spPr>
        <p:txBody>
          <a:bodyPr>
            <a:noAutofit/>
          </a:bodyPr>
          <a:lstStyle/>
          <a:p>
            <a:r>
              <a:rPr lang="ru-RU" sz="3600" dirty="0" smtClean="0"/>
              <a:t>Построен и отреставрирован целый ряд подсобных и жилых помещений: гостиница, дома для рабочих.</a:t>
            </a:r>
            <a:endParaRPr lang="ru-RU" sz="3600" dirty="0"/>
          </a:p>
        </p:txBody>
      </p:sp>
      <p:pic>
        <p:nvPicPr>
          <p:cNvPr id="2050" name="Picture 2" descr="C:\Users\1\Desktop\Пенино\IMG_20190411_151934.jpg"/>
          <p:cNvPicPr>
            <a:picLocks noGrp="1" noChangeAspect="1" noChangeArrowheads="1"/>
          </p:cNvPicPr>
          <p:nvPr>
            <p:ph sz="half" idx="1"/>
          </p:nvPr>
        </p:nvPicPr>
        <p:blipFill>
          <a:blip r:embed="rId2" cstate="print"/>
          <a:srcRect/>
          <a:stretch>
            <a:fillRect/>
          </a:stretch>
        </p:blipFill>
        <p:spPr bwMode="auto">
          <a:xfrm>
            <a:off x="428596" y="1857364"/>
            <a:ext cx="4038600" cy="4572032"/>
          </a:xfrm>
          <a:prstGeom prst="rect">
            <a:avLst/>
          </a:prstGeom>
          <a:noFill/>
        </p:spPr>
      </p:pic>
      <p:pic>
        <p:nvPicPr>
          <p:cNvPr id="2051" name="Picture 3" descr="C:\Users\1\Desktop\Пенино\IMG_20190411_151941.jpg"/>
          <p:cNvPicPr>
            <a:picLocks noGrp="1" noChangeAspect="1" noChangeArrowheads="1"/>
          </p:cNvPicPr>
          <p:nvPr>
            <p:ph sz="half" idx="2"/>
          </p:nvPr>
        </p:nvPicPr>
        <p:blipFill>
          <a:blip r:embed="rId3" cstate="print"/>
          <a:srcRect/>
          <a:stretch>
            <a:fillRect/>
          </a:stretch>
        </p:blipFill>
        <p:spPr bwMode="auto">
          <a:xfrm>
            <a:off x="5500694" y="1928802"/>
            <a:ext cx="3394472" cy="4454525"/>
          </a:xfrm>
          <a:prstGeom prst="rect">
            <a:avLst/>
          </a:prstGeom>
          <a:noFill/>
        </p:spPr>
      </p:pic>
    </p:spTree>
  </p:cSld>
  <p:clrMapOvr>
    <a:masterClrMapping/>
  </p:clrMapOvr>
  <p:transition advClick="0" advTm="200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pic>
        <p:nvPicPr>
          <p:cNvPr id="3075" name="Picture 3" descr="C:\Users\1\Desktop\Пенино\IMG_20190411_153545.jpg"/>
          <p:cNvPicPr>
            <a:picLocks noGrp="1" noChangeAspect="1" noChangeArrowheads="1"/>
          </p:cNvPicPr>
          <p:nvPr>
            <p:ph sz="half" idx="2"/>
          </p:nvPr>
        </p:nvPicPr>
        <p:blipFill>
          <a:blip r:embed="rId2" cstate="print"/>
          <a:srcRect/>
          <a:stretch>
            <a:fillRect/>
          </a:stretch>
        </p:blipFill>
        <p:spPr bwMode="auto">
          <a:xfrm>
            <a:off x="2500298" y="3286100"/>
            <a:ext cx="3429024" cy="3571900"/>
          </a:xfrm>
          <a:prstGeom prst="rect">
            <a:avLst/>
          </a:prstGeom>
          <a:noFill/>
        </p:spPr>
      </p:pic>
      <p:pic>
        <p:nvPicPr>
          <p:cNvPr id="6" name="Picture 3" descr="C:\Users\1\Desktop\Пенино\IMG_20190411_153725.jpg"/>
          <p:cNvPicPr>
            <a:picLocks noGrp="1" noChangeAspect="1" noChangeArrowheads="1"/>
          </p:cNvPicPr>
          <p:nvPr>
            <p:ph sz="half" idx="1"/>
          </p:nvPr>
        </p:nvPicPr>
        <p:blipFill>
          <a:blip r:embed="rId3" cstate="print"/>
          <a:srcRect/>
          <a:stretch>
            <a:fillRect/>
          </a:stretch>
        </p:blipFill>
        <p:spPr bwMode="auto">
          <a:xfrm rot="21314177">
            <a:off x="572210" y="517788"/>
            <a:ext cx="3144516" cy="3286148"/>
          </a:xfrm>
          <a:prstGeom prst="rect">
            <a:avLst/>
          </a:prstGeom>
          <a:noFill/>
        </p:spPr>
      </p:pic>
      <p:pic>
        <p:nvPicPr>
          <p:cNvPr id="7" name="Picture 2" descr="C:\Users\1\Desktop\Пенино\IMG_20190411_153616.jpg"/>
          <p:cNvPicPr>
            <a:picLocks noChangeAspect="1" noChangeArrowheads="1"/>
          </p:cNvPicPr>
          <p:nvPr/>
        </p:nvPicPr>
        <p:blipFill>
          <a:blip r:embed="rId4" cstate="print"/>
          <a:srcRect/>
          <a:stretch>
            <a:fillRect/>
          </a:stretch>
        </p:blipFill>
        <p:spPr bwMode="auto">
          <a:xfrm rot="424645">
            <a:off x="5650743" y="616102"/>
            <a:ext cx="2897900" cy="3498062"/>
          </a:xfrm>
          <a:prstGeom prst="rect">
            <a:avLst/>
          </a:prstGeom>
          <a:noFill/>
        </p:spPr>
      </p:pic>
    </p:spTree>
  </p:cSld>
  <p:clrMapOvr>
    <a:masterClrMapping/>
  </p:clrMapOvr>
  <p:transition advClick="0" advTm="200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529</TotalTime>
  <Words>795</Words>
  <Application>Microsoft Office PowerPoint</Application>
  <PresentationFormat>Экран (4:3)</PresentationFormat>
  <Paragraphs>62</Paragraphs>
  <Slides>21</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2</vt:i4>
      </vt:variant>
      <vt:variant>
        <vt:lpstr>Заголовки слайдов</vt:lpstr>
      </vt:variant>
      <vt:variant>
        <vt:i4>21</vt:i4>
      </vt:variant>
    </vt:vector>
  </HeadingPairs>
  <TitlesOfParts>
    <vt:vector size="30" baseType="lpstr">
      <vt:lpstr>Arial</vt:lpstr>
      <vt:lpstr>Calibri</vt:lpstr>
      <vt:lpstr>Arial Black</vt:lpstr>
      <vt:lpstr>BatangChe</vt:lpstr>
      <vt:lpstr>PT Sans</vt:lpstr>
      <vt:lpstr>Times New Roman</vt:lpstr>
      <vt:lpstr>Wingdings</vt:lpstr>
      <vt:lpstr>Тема Office</vt:lpstr>
      <vt:lpstr>Специальное оформление</vt:lpstr>
      <vt:lpstr>ГКОУ ЛО «Сланцевская школа- интернат»</vt:lpstr>
      <vt:lpstr>Слайд 2</vt:lpstr>
      <vt:lpstr>Слайд 3</vt:lpstr>
      <vt:lpstr>Слайд 4</vt:lpstr>
      <vt:lpstr>Симеон Гаврилович Гаврилов</vt:lpstr>
      <vt:lpstr>Слайд 6</vt:lpstr>
      <vt:lpstr>Слайд 7</vt:lpstr>
      <vt:lpstr>Построен и отреставрирован целый ряд подсобных и жилых помещений: гостиница, дома для рабочих.</vt:lpstr>
      <vt:lpstr>Слайд 9</vt:lpstr>
      <vt:lpstr> </vt:lpstr>
      <vt:lpstr>Впереди мы видим целую стену из икон. Она называется иконостас. </vt:lpstr>
      <vt:lpstr>ТРАПЕЗНАЯ</vt:lpstr>
      <vt:lpstr> К часовне ведет вековая березовая аллея.  Народ называет это место Иорданью и постоянно берет здесь воду</vt:lpstr>
      <vt:lpstr>Слайд 14</vt:lpstr>
      <vt:lpstr>Слайд 15</vt:lpstr>
      <vt:lpstr>На обратном пути в школу  д. Кошелевичи. </vt:lpstr>
      <vt:lpstr> На Козьей Горе в храме Покрова Пресвятой Богородицы совершаются службы.</vt:lpstr>
      <vt:lpstr>Подведение итогов экскурсии</vt:lpstr>
      <vt:lpstr>И все дороги нас приводят в храм..."</vt:lpstr>
      <vt:lpstr>РЕФЛЕКСИЯ  «ВОЛШЕБНЫЙ МЕШОЧЕК»</vt:lpstr>
      <vt:lpstr>Ответы детей</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Пользователь</dc:creator>
  <cp:lastModifiedBy>1</cp:lastModifiedBy>
  <cp:revision>22</cp:revision>
  <dcterms:created xsi:type="dcterms:W3CDTF">2016-12-08T05:40:09Z</dcterms:created>
  <dcterms:modified xsi:type="dcterms:W3CDTF">2019-04-14T19:50:11Z</dcterms:modified>
</cp:coreProperties>
</file>