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5" r:id="rId3"/>
    <p:sldId id="293" r:id="rId4"/>
    <p:sldId id="288" r:id="rId5"/>
    <p:sldId id="289" r:id="rId6"/>
    <p:sldId id="259" r:id="rId7"/>
    <p:sldId id="291" r:id="rId8"/>
    <p:sldId id="29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628650"/>
          </a:xfrm>
        </p:spPr>
        <p:txBody>
          <a:bodyPr/>
          <a:lstStyle/>
          <a:p>
            <a:r>
              <a:rPr lang="ru-RU" sz="2000" b="1" smtClean="0"/>
              <a:t>ГБОУ ЛО «СЛАНЦЕВСКАЯ ШКОЛА- ИНТЕРНАТ»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57200" y="855663"/>
            <a:ext cx="8128000" cy="5716609"/>
          </a:xfrm>
          <a:solidFill>
            <a:srgbClr val="FFC000"/>
          </a:solidFill>
        </p:spPr>
        <p:txBody>
          <a:bodyPr>
            <a:normAutofit fontScale="62500" lnSpcReduction="20000"/>
          </a:bodyPr>
          <a:lstStyle/>
          <a:p>
            <a:pPr algn="ctr">
              <a:buFontTx/>
              <a:buNone/>
            </a:pPr>
            <a:endParaRPr lang="ru-RU" sz="6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Экскурсия  </a:t>
            </a:r>
          </a:p>
          <a:p>
            <a:pPr algn="ctr">
              <a:buFontTx/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 «</a:t>
            </a:r>
            <a:r>
              <a:rPr lang="ru-RU" sz="6000" b="1" dirty="0" smtClean="0">
                <a:solidFill>
                  <a:srgbClr val="C00000"/>
                </a:solidFill>
              </a:rPr>
              <a:t>145 пожарная </a:t>
            </a:r>
            <a:r>
              <a:rPr lang="ru-RU" sz="6000" b="1" dirty="0" smtClean="0">
                <a:solidFill>
                  <a:srgbClr val="C00000"/>
                </a:solidFill>
              </a:rPr>
              <a:t>часть ОГПС </a:t>
            </a:r>
            <a:r>
              <a:rPr lang="ru-RU" sz="6000" b="1" dirty="0" err="1" smtClean="0">
                <a:solidFill>
                  <a:srgbClr val="C00000"/>
                </a:solidFill>
              </a:rPr>
              <a:t>Сланцевского</a:t>
            </a:r>
            <a:r>
              <a:rPr lang="ru-RU" sz="6000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района»</a:t>
            </a:r>
          </a:p>
          <a:p>
            <a:pPr algn="ctr">
              <a:buFontTx/>
              <a:buNone/>
            </a:pPr>
            <a:endParaRPr lang="ru-RU" sz="2600" b="1" dirty="0" smtClean="0"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ru-RU" sz="2600" b="1" dirty="0" smtClean="0">
                <a:latin typeface="Monotype Corsiva" pitchFamily="66" charset="0"/>
              </a:rPr>
              <a:t> </a:t>
            </a:r>
            <a:r>
              <a:rPr lang="ru-RU" sz="2600" b="1" dirty="0" smtClean="0">
                <a:latin typeface="Monotype Corsiva" pitchFamily="66" charset="0"/>
              </a:rPr>
              <a:t>                    </a:t>
            </a:r>
            <a:r>
              <a:rPr lang="ru-RU" sz="2600" b="1" dirty="0" smtClean="0">
                <a:latin typeface="Arial Black" pitchFamily="34" charset="0"/>
              </a:rPr>
              <a:t>Направление </a:t>
            </a:r>
            <a:r>
              <a:rPr lang="ru-RU" sz="2600" b="1" dirty="0" smtClean="0">
                <a:latin typeface="Arial Black" pitchFamily="34" charset="0"/>
              </a:rPr>
              <a:t>экскурсии: </a:t>
            </a:r>
            <a:r>
              <a:rPr lang="ru-RU" sz="2600" dirty="0" err="1" smtClean="0">
                <a:latin typeface="Arial Black" pitchFamily="34" charset="0"/>
              </a:rPr>
              <a:t>профориентационное</a:t>
            </a:r>
            <a:r>
              <a:rPr lang="ru-RU" sz="2600" dirty="0" smtClean="0">
                <a:latin typeface="Arial Black" pitchFamily="34" charset="0"/>
              </a:rPr>
              <a:t/>
            </a:r>
            <a:br>
              <a:rPr lang="ru-RU" sz="2600" dirty="0" smtClean="0">
                <a:latin typeface="Arial Black" pitchFamily="34" charset="0"/>
              </a:rPr>
            </a:br>
            <a:endParaRPr lang="ru-RU" sz="2600" dirty="0" smtClean="0"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ru-RU" sz="2600" b="1" dirty="0" smtClean="0">
                <a:latin typeface="Arial Black" pitchFamily="34" charset="0"/>
              </a:rPr>
              <a:t>              Цель </a:t>
            </a:r>
            <a:r>
              <a:rPr lang="ru-RU" sz="2600" b="1" dirty="0" smtClean="0">
                <a:latin typeface="Arial Black" pitchFamily="34" charset="0"/>
              </a:rPr>
              <a:t>экскурсии: </a:t>
            </a:r>
            <a:r>
              <a:rPr lang="ru-RU" sz="2600" dirty="0" smtClean="0">
                <a:latin typeface="Arial Black" pitchFamily="34" charset="0"/>
              </a:rPr>
              <a:t>Вызвать интерес и уважение к профессии </a:t>
            </a:r>
            <a:r>
              <a:rPr lang="ru-RU" sz="2600" dirty="0" smtClean="0">
                <a:latin typeface="Arial Black" pitchFamily="34" charset="0"/>
              </a:rPr>
              <a:t>пожарного</a:t>
            </a:r>
            <a:endParaRPr lang="ru-RU" sz="2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                    </a:t>
            </a:r>
          </a:p>
          <a:p>
            <a:pPr algn="ctr">
              <a:buFontTx/>
              <a:buNone/>
            </a:pPr>
            <a:r>
              <a:rPr lang="ru-RU" sz="1900" b="1" dirty="0" smtClean="0">
                <a:latin typeface="Arial Black" pitchFamily="34" charset="0"/>
              </a:rPr>
              <a:t>(Возрастная </a:t>
            </a:r>
            <a:r>
              <a:rPr lang="ru-RU" sz="1900" b="1" dirty="0" smtClean="0">
                <a:latin typeface="Arial Black" pitchFamily="34" charset="0"/>
              </a:rPr>
              <a:t>категория: 13-15 лет)</a:t>
            </a:r>
          </a:p>
          <a:p>
            <a:pPr algn="ctr">
              <a:buFontTx/>
              <a:buNone/>
            </a:pPr>
            <a:endParaRPr lang="ru-RU" sz="1900" b="1" dirty="0" smtClean="0">
              <a:latin typeface="Arial Black" pitchFamily="34" charset="0"/>
            </a:endParaRPr>
          </a:p>
          <a:p>
            <a:pPr algn="r">
              <a:buFontTx/>
              <a:buNone/>
            </a:pPr>
            <a:endParaRPr lang="ru-RU" sz="1900" b="1" dirty="0" smtClean="0">
              <a:latin typeface="Arial Black" pitchFamily="34" charset="0"/>
            </a:endParaRPr>
          </a:p>
          <a:p>
            <a:pPr algn="r">
              <a:buFontTx/>
              <a:buNone/>
            </a:pPr>
            <a:endParaRPr lang="ru-RU" sz="1900" b="1" dirty="0" smtClean="0">
              <a:latin typeface="Arial Black" pitchFamily="34" charset="0"/>
            </a:endParaRPr>
          </a:p>
          <a:p>
            <a:pPr algn="r">
              <a:buFontTx/>
              <a:buNone/>
            </a:pPr>
            <a:r>
              <a:rPr lang="ru-RU" sz="1900" b="1" dirty="0" smtClean="0">
                <a:latin typeface="Arial Black" pitchFamily="34" charset="0"/>
              </a:rPr>
              <a:t>Подготовила</a:t>
            </a:r>
            <a:r>
              <a:rPr lang="ru-RU" sz="1900" b="1" dirty="0" smtClean="0">
                <a:latin typeface="Arial Black" pitchFamily="34" charset="0"/>
              </a:rPr>
              <a:t>: Масленникова Л.А.,</a:t>
            </a:r>
          </a:p>
          <a:p>
            <a:pPr algn="r">
              <a:buFontTx/>
              <a:buNone/>
            </a:pPr>
            <a:r>
              <a:rPr lang="ru-RU" sz="1900" b="1" dirty="0" smtClean="0">
                <a:latin typeface="Arial Black" pitchFamily="34" charset="0"/>
              </a:rPr>
              <a:t>воспи</a:t>
            </a:r>
            <a:r>
              <a:rPr lang="ru-RU" sz="1700" b="1" dirty="0" smtClean="0">
                <a:latin typeface="Arial Black" pitchFamily="34" charset="0"/>
              </a:rPr>
              <a:t>татель</a:t>
            </a:r>
          </a:p>
          <a:p>
            <a:pPr algn="ctr">
              <a:buFontTx/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FontTx/>
              <a:buNone/>
            </a:pPr>
            <a:endParaRPr lang="ru-RU" sz="2000" b="1" dirty="0" smtClean="0">
              <a:latin typeface="Arial Black" pitchFamily="34" charset="0"/>
            </a:endParaRPr>
          </a:p>
          <a:p>
            <a:pPr algn="ctr">
              <a:buFontTx/>
              <a:buNone/>
            </a:pPr>
            <a:endParaRPr lang="ru-RU" sz="2000" b="1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000" b="1" dirty="0" smtClean="0">
                <a:latin typeface="Comic Sans MS" pitchFamily="66" charset="0"/>
              </a:rPr>
              <a:t>30.11.21 </a:t>
            </a:r>
            <a:r>
              <a:rPr lang="ru-RU" sz="2000" b="1" dirty="0" smtClean="0">
                <a:latin typeface="Comic Sans MS" pitchFamily="66" charset="0"/>
              </a:rPr>
              <a:t>г.</a:t>
            </a:r>
          </a:p>
          <a:p>
            <a:pPr algn="ctr">
              <a:buFontTx/>
              <a:buNone/>
            </a:pPr>
            <a:endParaRPr lang="ru-RU" sz="16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ru-RU" sz="16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ИСТОРИЧЕСКАЯ СПРАВКА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Autofit/>
          </a:bodyPr>
          <a:lstStyle/>
          <a:p>
            <a:pPr algn="just" fontAlgn="base"/>
            <a:r>
              <a:rPr lang="ru-RU" sz="1200" dirty="0" smtClean="0"/>
              <a:t> 7 </a:t>
            </a:r>
            <a:r>
              <a:rPr lang="ru-RU" sz="1200" dirty="0" smtClean="0"/>
              <a:t>мая 2020 года, </a:t>
            </a:r>
            <a:r>
              <a:rPr lang="ru-RU" sz="1200" dirty="0" smtClean="0"/>
              <a:t>в год тридцатилетия МЧС России, 145 </a:t>
            </a:r>
            <a:r>
              <a:rPr lang="ru-RU" sz="1200" dirty="0" err="1" smtClean="0"/>
              <a:t>Сланцевская</a:t>
            </a:r>
            <a:r>
              <a:rPr lang="ru-RU" sz="1200" dirty="0" smtClean="0"/>
              <a:t> профессиональная пожарная часть отметила свой 75 день рождения. Она имеет большую историю и берет свое начало в 1945 году. </a:t>
            </a:r>
            <a:r>
              <a:rPr lang="ru-RU" sz="1200" dirty="0" err="1" smtClean="0"/>
              <a:t>Сланцевская</a:t>
            </a:r>
            <a:r>
              <a:rPr lang="ru-RU" sz="1200" dirty="0" smtClean="0"/>
              <a:t> городская пожарная команда народного комиссариата внутренних дел Ленинградской области была создана за два дня до Великой Победы и насчитывала в штате 32 человека. В этом же году в эксплуатацию было введено здание пожарного депо. С тех самых пор и по сей день </a:t>
            </a:r>
            <a:r>
              <a:rPr lang="ru-RU" sz="1200" dirty="0" err="1" smtClean="0"/>
              <a:t>Сланцевская</a:t>
            </a:r>
            <a:r>
              <a:rPr lang="ru-RU" sz="1200" dirty="0" smtClean="0"/>
              <a:t> городская пожарная команда охраняет город и район от пожаров. Здание ныне существующего пожарного депо существует с 1961 года, а административное здание 145 пожарной части - с 1984 года.</a:t>
            </a:r>
          </a:p>
          <a:p>
            <a:pPr algn="just" fontAlgn="base"/>
            <a:r>
              <a:rPr lang="ru-RU" sz="1200" dirty="0" smtClean="0"/>
              <a:t>В 1983 году </a:t>
            </a:r>
            <a:r>
              <a:rPr lang="ru-RU" sz="1200" dirty="0" err="1" smtClean="0"/>
              <a:t>Сланцевская</a:t>
            </a:r>
            <a:r>
              <a:rPr lang="ru-RU" sz="1200" dirty="0" smtClean="0"/>
              <a:t> профессиональная пожарная часть была реорганизована в </a:t>
            </a:r>
            <a:r>
              <a:rPr lang="ru-RU" sz="1200" dirty="0" err="1" smtClean="0"/>
              <a:t>Сланцевский</a:t>
            </a:r>
            <a:r>
              <a:rPr lang="ru-RU" sz="1200" dirty="0" smtClean="0"/>
              <a:t> отряд профессиональной пожарной охраны. В него вошли часть ППО по охране города Сланцы, часть ППО по охране ПО «</a:t>
            </a:r>
            <a:r>
              <a:rPr lang="ru-RU" sz="1200" dirty="0" err="1" smtClean="0"/>
              <a:t>Ленинградсланец</a:t>
            </a:r>
            <a:r>
              <a:rPr lang="ru-RU" sz="1200" dirty="0" smtClean="0"/>
              <a:t>», часть ППО по охране регенераторного завода.</a:t>
            </a:r>
          </a:p>
          <a:p>
            <a:pPr algn="just" fontAlgn="base"/>
            <a:r>
              <a:rPr lang="ru-RU" sz="1200" dirty="0" smtClean="0"/>
              <a:t>Впоследствии отряд профессиональной пожарной охраны </a:t>
            </a:r>
            <a:r>
              <a:rPr lang="ru-RU" sz="1200" dirty="0" err="1" smtClean="0"/>
              <a:t>Сланцевского</a:t>
            </a:r>
            <a:r>
              <a:rPr lang="ru-RU" sz="1200" dirty="0" smtClean="0"/>
              <a:t> района Ленинградской области был реорганизован в Пожарно-спасательный </a:t>
            </a:r>
            <a:r>
              <a:rPr lang="ru-RU" sz="1200" dirty="0" smtClean="0"/>
              <a:t>отряд.</a:t>
            </a:r>
          </a:p>
          <a:p>
            <a:pPr algn="just" fontAlgn="base"/>
            <a:r>
              <a:rPr lang="ru-RU" sz="1200" dirty="0" smtClean="0"/>
              <a:t>На </a:t>
            </a:r>
            <a:r>
              <a:rPr lang="ru-RU" sz="1200" dirty="0" smtClean="0"/>
              <a:t>сегодняшний день начальником Местного </a:t>
            </a:r>
            <a:r>
              <a:rPr lang="ru-RU" sz="1200" dirty="0" err="1" smtClean="0"/>
              <a:t>пожарно</a:t>
            </a:r>
            <a:r>
              <a:rPr lang="ru-RU" sz="1200" dirty="0" smtClean="0"/>
              <a:t> – спасательного гарнизона является подполковник внутренней службы Рябухин Евгений Евгеньевич.</a:t>
            </a:r>
            <a:endParaRPr lang="ru-RU" sz="1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ru-RU"/>
          </a:p>
        </p:txBody>
      </p:sp>
      <p:pic>
        <p:nvPicPr>
          <p:cNvPr id="4098" name="Picture 2" descr="C:\Users\HP\Desktop\v-slancevskom-rayone-145-professionalnaya-pozharnaya-chast-otmetila-svoe-75-letie_15893586661069965010__2000x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00052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  <a:solidFill>
            <a:srgbClr val="FFC000"/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У </a:t>
            </a:r>
            <a:r>
              <a:rPr lang="ru-RU" sz="2000" b="1" i="1" dirty="0">
                <a:solidFill>
                  <a:srgbClr val="C00000"/>
                </a:solidFill>
              </a:rPr>
              <a:t>пожарных есть специальные машины, они снабжены цистерной с водой, баком со спец. пеной, длинными шлангами – рукавами, складной лестницей и сиреной. Когда они мчатся по улице , то все другие машины уступают им дорогу, заслышав громкий звук сирены.</a:t>
            </a:r>
            <a:br>
              <a:rPr lang="ru-RU" sz="2000" b="1" i="1" dirty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HP\Desktop\фото пожарная часть\IMG_20211130_1513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HP\Desktop\фото пожарная часть\IMG_20211130_1515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28802"/>
            <a:ext cx="4038600" cy="3357586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857620" y="5715016"/>
            <a:ext cx="4857784" cy="9286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Ребята с большим  интересом слушали  инструктора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681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993"/>
    </mc:Choice>
    <mc:Fallback>
      <p:transition spd="slow" advTm="11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72518" cy="1643050"/>
          </a:xfrm>
          <a:solidFill>
            <a:srgbClr val="FFC000"/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Одежда пожарных</a:t>
            </a:r>
            <a:r>
              <a:rPr lang="ru-RU" sz="2000" b="1" i="1" dirty="0">
                <a:solidFill>
                  <a:prstClr val="black"/>
                </a:solidFill>
              </a:rPr>
              <a:t>.</a:t>
            </a:r>
            <a:br>
              <a:rPr lang="ru-RU" sz="2000" b="1" i="1" dirty="0">
                <a:solidFill>
                  <a:prstClr val="black"/>
                </a:solidFill>
              </a:rPr>
            </a:br>
            <a:r>
              <a:rPr lang="ru-RU" sz="2000" b="1" i="1" dirty="0" smtClean="0">
                <a:solidFill>
                  <a:prstClr val="black"/>
                </a:solidFill>
              </a:rPr>
              <a:t>У пожарных есть специальная одежда, которая защищает их во время пожара. Она сделана из специальной ткани которая почти не горит. На голове у них стальная маска, на ногах прочные и удобные сапоги. Поэтому пожарный </a:t>
            </a:r>
            <a:r>
              <a:rPr lang="ru-RU" sz="2000" b="1" i="1" dirty="0">
                <a:solidFill>
                  <a:prstClr val="black"/>
                </a:solidFill>
              </a:rPr>
              <a:t>бесстрашно идет в огонь</a:t>
            </a:r>
            <a:r>
              <a:rPr lang="ru-RU" sz="2000" b="1" i="1" dirty="0" smtClean="0">
                <a:solidFill>
                  <a:prstClr val="black"/>
                </a:solidFill>
              </a:rPr>
              <a:t>.</a:t>
            </a:r>
            <a:r>
              <a:rPr lang="ru-RU" sz="2000" dirty="0">
                <a:solidFill>
                  <a:prstClr val="black"/>
                </a:solidFill>
              </a:rPr>
              <a:t/>
            </a:r>
            <a:br>
              <a:rPr lang="ru-RU" sz="2000" dirty="0">
                <a:solidFill>
                  <a:prstClr val="black"/>
                </a:solidFill>
              </a:rPr>
            </a:br>
            <a:endParaRPr lang="ru-RU" sz="2000" dirty="0"/>
          </a:p>
        </p:txBody>
      </p:sp>
      <p:pic>
        <p:nvPicPr>
          <p:cNvPr id="11" name="Picture 2" descr="C:\Users\HP\Desktop\фото пожарная часть\IMG_20211130_152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3394472" cy="4525963"/>
          </a:xfrm>
          <a:prstGeom prst="rect">
            <a:avLst/>
          </a:prstGeom>
          <a:noFill/>
        </p:spPr>
      </p:pic>
      <p:pic>
        <p:nvPicPr>
          <p:cNvPr id="13" name="Picture 3" descr="C:\Users\HP\Desktop\фото пожарная часть\IMG_20211130_152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3714776" cy="452596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82" y="6286520"/>
            <a:ext cx="8501122" cy="3571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4393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374"/>
    </mc:Choice>
    <mc:Fallback>
      <p:transition spd="slow" advTm="17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68346"/>
          </a:xfrm>
          <a:solidFill>
            <a:srgbClr val="FFC000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endParaRPr lang="ru-RU" sz="2400" b="1" i="1" dirty="0"/>
          </a:p>
        </p:txBody>
      </p:sp>
      <p:pic>
        <p:nvPicPr>
          <p:cNvPr id="8" name="Picture 2" descr="C:\Users\HP\Desktop\фото пожарная часть\IMG_20211130_153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929090" cy="4857784"/>
          </a:xfrm>
          <a:prstGeom prst="rect">
            <a:avLst/>
          </a:prstGeom>
          <a:noFill/>
        </p:spPr>
      </p:pic>
      <p:pic>
        <p:nvPicPr>
          <p:cNvPr id="9" name="Picture 2" descr="C:\Users\HP\Desktop\фото пожарная часть\IMG_20211130_1542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600200"/>
            <a:ext cx="3673702" cy="475775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85720" y="214290"/>
            <a:ext cx="8572560" cy="1200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prstClr val="black"/>
                </a:solidFill>
              </a:rPr>
              <a:t>В сильно задымлённых помещениях пожарные</a:t>
            </a:r>
            <a:br>
              <a:rPr lang="ru-RU" sz="2400" b="1" i="1" dirty="0" smtClean="0">
                <a:solidFill>
                  <a:prstClr val="black"/>
                </a:solidFill>
              </a:rPr>
            </a:br>
            <a:r>
              <a:rPr lang="ru-RU" sz="2400" b="1" i="1" dirty="0" smtClean="0">
                <a:solidFill>
                  <a:prstClr val="black"/>
                </a:solidFill>
              </a:rPr>
              <a:t> используют дыхательные аппараты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1175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598"/>
    </mc:Choice>
    <mc:Fallback>
      <p:transition spd="slow" advTm="9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  <a:solidFill>
            <a:srgbClr val="FFFF00"/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prstClr val="black"/>
                </a:solidFill>
              </a:rPr>
              <a:t>Ребята  закрепили правила пожарной безопасности:</a:t>
            </a:r>
            <a:r>
              <a:rPr lang="ru-RU" sz="2400" b="1" i="1" dirty="0">
                <a:solidFill>
                  <a:prstClr val="black"/>
                </a:solidFill>
              </a:rPr>
              <a:t/>
            </a:r>
            <a:br>
              <a:rPr lang="ru-RU" sz="2400" b="1" i="1" dirty="0">
                <a:solidFill>
                  <a:prstClr val="black"/>
                </a:solidFill>
              </a:rPr>
            </a:br>
            <a:r>
              <a:rPr lang="ru-RU" sz="2000" b="1" i="1" dirty="0">
                <a:solidFill>
                  <a:prstClr val="black"/>
                </a:solidFill>
              </a:rPr>
              <a:t>Чаще всего пожар случается из-за невнимательности людей , из-за неосторожного обращения с огнём. Причиной лесного пожара может быть плохо затушенный костёр, брошенная горящая сигарета, молния во время грозы и даже осколок стекла, собирающий солнечные лучи</a:t>
            </a:r>
            <a:r>
              <a:rPr lang="ru-RU" sz="2000" b="1" i="1" dirty="0" smtClean="0">
                <a:solidFill>
                  <a:prstClr val="black"/>
                </a:solidFill>
              </a:rPr>
              <a:t>.</a:t>
            </a:r>
            <a:br>
              <a:rPr lang="ru-RU" sz="2000" b="1" i="1" dirty="0" smtClean="0">
                <a:solidFill>
                  <a:prstClr val="black"/>
                </a:solidFill>
              </a:rPr>
            </a:br>
            <a:r>
              <a:rPr lang="ru-RU" sz="2000" b="1" i="1" dirty="0" smtClean="0">
                <a:solidFill>
                  <a:prstClr val="black"/>
                </a:solidFill>
              </a:rPr>
              <a:t>Узнали, почему </a:t>
            </a:r>
            <a:r>
              <a:rPr lang="ru-RU" sz="2000" b="1" i="1" dirty="0" smtClean="0">
                <a:solidFill>
                  <a:prstClr val="black"/>
                </a:solidFill>
              </a:rPr>
              <a:t>по телефону 01 нельзя делать ложные ( шутливые) </a:t>
            </a:r>
            <a:r>
              <a:rPr lang="ru-RU" sz="2000" b="1" i="1" dirty="0" smtClean="0">
                <a:solidFill>
                  <a:prstClr val="black"/>
                </a:solidFill>
              </a:rPr>
              <a:t>звонки</a:t>
            </a:r>
            <a:r>
              <a:rPr lang="ru-RU" sz="2000" b="1" i="1" dirty="0" smtClean="0">
                <a:solidFill>
                  <a:prstClr val="black"/>
                </a:solidFill>
              </a:rPr>
              <a:t/>
            </a:r>
            <a:br>
              <a:rPr lang="ru-RU" sz="2000" b="1" i="1" dirty="0" smtClean="0">
                <a:solidFill>
                  <a:prstClr val="black"/>
                </a:solidFill>
              </a:rPr>
            </a:br>
            <a:endParaRPr lang="ru-RU" sz="2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964488" y="6857999"/>
            <a:ext cx="179512" cy="45719"/>
          </a:xfrm>
        </p:spPr>
        <p:txBody>
          <a:bodyPr>
            <a:normAutofit fontScale="25000" lnSpcReduction="20000"/>
          </a:bodyPr>
          <a:lstStyle/>
          <a:p>
            <a:endParaRPr lang="ru-RU" sz="800" dirty="0"/>
          </a:p>
        </p:txBody>
      </p:sp>
      <p:pic>
        <p:nvPicPr>
          <p:cNvPr id="5" name="Picture 2" descr="C:\Users\миша\Downloads\864954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500562" y="3286124"/>
            <a:ext cx="2071702" cy="26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786578" y="2428868"/>
            <a:ext cx="2000264" cy="3857652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ДЕЛАТЬ В СЛУЧАЕ ПОЖАРА?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Если пожар случится в твоей квартире – немедленно убегай подальше: на улицу или к соседям.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·    Помни, если нет возможности выйти через дверь, спасайся на балконе или возле открытого окна.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·    Ни в коем случае не прячься от пожара под кроватью или в шкафу - пожарным будет трудно тебя найти.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·    Тушить огонь дело взрослых, но вызывать пожарных ты можешь сам.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·    Если на тебе вспыхнула одежда – остановись и падай на землю и катайся, пока не собьешь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пламя.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Users\HP\Desktop\фото пожарная часть\IMG_20211130_153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43182"/>
            <a:ext cx="4110038" cy="395764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5216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198"/>
    </mc:Choice>
    <mc:Fallback>
      <p:transition spd="slow" advTm="21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Ребята </a:t>
            </a:r>
            <a:r>
              <a:rPr lang="ru-RU" dirty="0" smtClean="0"/>
              <a:t>посидели </a:t>
            </a:r>
            <a:r>
              <a:rPr lang="ru-RU" dirty="0" smtClean="0"/>
              <a:t>за рулем </a:t>
            </a:r>
            <a:r>
              <a:rPr lang="ru-RU" dirty="0" smtClean="0"/>
              <a:t> и в </a:t>
            </a:r>
            <a:r>
              <a:rPr lang="ru-RU" dirty="0" smtClean="0"/>
              <a:t>салоне для боевого </a:t>
            </a:r>
            <a:r>
              <a:rPr lang="ru-RU" dirty="0" smtClean="0"/>
              <a:t>расчета</a:t>
            </a:r>
            <a:endParaRPr lang="ru-RU" dirty="0"/>
          </a:p>
        </p:txBody>
      </p:sp>
      <p:pic>
        <p:nvPicPr>
          <p:cNvPr id="6" name="Picture 3" descr="C:\Users\HP\Desktop\фото пожарная часть\IMG_20211130_1522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2071678"/>
            <a:ext cx="3500462" cy="3786214"/>
          </a:xfrm>
          <a:prstGeom prst="rect">
            <a:avLst/>
          </a:prstGeom>
          <a:noFill/>
        </p:spPr>
      </p:pic>
      <p:pic>
        <p:nvPicPr>
          <p:cNvPr id="5123" name="Picture 3" descr="C:\Users\HP\Desktop\фото пожарная часть\IMG_20211130_1541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1643050"/>
            <a:ext cx="35004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64305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sz="2700" dirty="0" smtClean="0"/>
              <a:t>Экскурсия закончилась.  Обучающиеся почерпнули много полезной информации из беседы с пожарными и выразили благодарность  за их отважный т</a:t>
            </a:r>
            <a:r>
              <a:rPr lang="ru-RU" sz="2800" dirty="0" smtClean="0"/>
              <a:t>руд.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0" name="Picture 2" descr="C:\Users\HP\Desktop\фото пожарная часть\IMG_20211130_1547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138642" cy="3723500"/>
          </a:xfrm>
          <a:prstGeom prst="rect">
            <a:avLst/>
          </a:prstGeom>
          <a:noFill/>
        </p:spPr>
      </p:pic>
      <p:pic>
        <p:nvPicPr>
          <p:cNvPr id="7171" name="Picture 3" descr="C:\Users\HP\Desktop\фото пожарная часть\IMG_20211130_155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64"/>
            <a:ext cx="4071966" cy="46434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5857892"/>
            <a:ext cx="3571900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СПАСИБО!!!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81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ГБОУ ЛО «СЛАНЦЕВСКАЯ ШКОЛА- ИНТЕРНАТ»</vt:lpstr>
      <vt:lpstr>  ИСТОРИЧЕСКАЯ СПРАВКА  </vt:lpstr>
      <vt:lpstr> У пожарных есть специальные машины, они снабжены цистерной с водой, баком со спец. пеной, длинными шлангами – рукавами, складной лестницей и сиреной. Когда они мчатся по улице , то все другие машины уступают им дорогу, заслышав громкий звук сирены. </vt:lpstr>
      <vt:lpstr>Одежда пожарных. У пожарных есть специальная одежда, которая защищает их во время пожара. Она сделана из специальной ткани которая почти не горит. На голове у них стальная маска, на ногах прочные и удобные сапоги. Поэтому пожарный бесстрашно идет в огонь. </vt:lpstr>
      <vt:lpstr>Слайд 5</vt:lpstr>
      <vt:lpstr>Ребята  закрепили правила пожарной безопасности: Чаще всего пожар случается из-за невнимательности людей , из-за неосторожного обращения с огнём. Причиной лесного пожара может быть плохо затушенный костёр, брошенная горящая сигарета, молния во время грозы и даже осколок стекла, собирающий солнечные лучи. Узнали, почему по телефону 01 нельзя делать ложные ( шутливые) звонки </vt:lpstr>
      <vt:lpstr> Ребята посидели за рулем  и в салоне для боевого расчета</vt:lpstr>
      <vt:lpstr>Экскурсия закончилась.  Обучающиеся почерпнули много полезной информации из беседы с пожарными и выразили благодарность  за их отважный труд.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HP</cp:lastModifiedBy>
  <cp:revision>29</cp:revision>
  <dcterms:created xsi:type="dcterms:W3CDTF">2015-02-28T20:34:52Z</dcterms:created>
  <dcterms:modified xsi:type="dcterms:W3CDTF">2021-12-01T07:08:24Z</dcterms:modified>
</cp:coreProperties>
</file>