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2" r:id="rId7"/>
    <p:sldId id="261" r:id="rId8"/>
    <p:sldId id="285" r:id="rId9"/>
    <p:sldId id="260" r:id="rId10"/>
    <p:sldId id="267" r:id="rId11"/>
    <p:sldId id="276" r:id="rId12"/>
    <p:sldId id="273" r:id="rId13"/>
    <p:sldId id="264" r:id="rId14"/>
    <p:sldId id="275" r:id="rId15"/>
    <p:sldId id="284" r:id="rId16"/>
    <p:sldId id="278" r:id="rId17"/>
    <p:sldId id="263" r:id="rId18"/>
    <p:sldId id="274" r:id="rId19"/>
    <p:sldId id="265" r:id="rId20"/>
    <p:sldId id="268" r:id="rId21"/>
    <p:sldId id="269" r:id="rId22"/>
    <p:sldId id="281" r:id="rId23"/>
    <p:sldId id="271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9900"/>
    <a:srgbClr val="1903BD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96" autoAdjust="0"/>
    <p:restoredTop sz="94660"/>
  </p:normalViewPr>
  <p:slideViewPr>
    <p:cSldViewPr>
      <p:cViewPr varScale="1">
        <p:scale>
          <a:sx n="100" d="100"/>
          <a:sy n="100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643050"/>
            <a:ext cx="700092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accent3">
                    <a:lumMod val="50000"/>
                  </a:schemeClr>
                </a:solidFill>
              </a:rPr>
              <a:t>Тема </a:t>
            </a:r>
            <a:r>
              <a:rPr lang="ru-RU" sz="2800" b="1" smtClean="0">
                <a:solidFill>
                  <a:schemeClr val="accent3">
                    <a:lumMod val="50000"/>
                  </a:schemeClr>
                </a:solidFill>
              </a:rPr>
              <a:t>семинара: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«Профилактика суицидального поведения среди детей и подростков с ОВР»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Иванова Т.С.,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квалификационной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Ленинградская обл.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2860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«…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Самоубийство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мольба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помощи,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которую никто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услышал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…»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Алеев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5786454"/>
            <a:ext cx="962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Сланцы</a:t>
            </a:r>
            <a:endParaRPr lang="ru-RU" sz="1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214290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Georgia" pitchFamily="18" charset="0"/>
              </a:rPr>
              <a:t>Мотивы</a:t>
            </a:r>
            <a:endParaRPr lang="ru-RU" sz="2400" b="1" u="sng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642918"/>
            <a:ext cx="792961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Призыв.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попросить помощи.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Уход от проблем,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потерял надежду изменить жизнь к лучшему.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Месть.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Попытка сделать больно другому человеку: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«Они еще пожалеют»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Самонаказание.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решает, что он не заслуживает права жить. Желание облегчить жизнь своей семье.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Бегство от наказания.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Совершил проступок, знает, что за этим последует наказание, легче самому уйти из жизни.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357694"/>
            <a:ext cx="4366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Материально-бытовые трудности. 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78632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Депрессивное состояние и психическое  расстройство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(кратковременное или долгосрочное)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42926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Генетические факторы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наследование    предрасположенности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к психическим болезням, которые   увеличивают риск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суицидального поведения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357298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214290"/>
            <a:ext cx="678661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Психологические особенности личности</a:t>
            </a:r>
            <a:r>
              <a:rPr kumimoji="0" lang="ru-RU" sz="2400" b="1" i="1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склонной к суициду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ранимость,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инфантильность,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склонность к переживаниям и самоанализу,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повышенная чувствительность,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импульсивность,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неустойчивая эмоциональная сфера,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интровертированность,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повышенная возбудимость,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сомнительность,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неадекватная самооценка,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неспособность к переработке возникающих ситуаций и т.д.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04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Типы акцентуаций характера подростка, склонных к суицидальному поведению:</a:t>
            </a:r>
            <a:endParaRPr lang="ru-RU" sz="2400" b="1" u="sng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357298"/>
            <a:ext cx="55721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Истероидный тип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Сенситивный тип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Эмоционально-лабильный тип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Астенический тип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Эпилептоидный тип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Циклоидный тип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2860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суицидального поведения в зависимости от вида акцентуации характера.</a:t>
            </a:r>
            <a:endParaRPr lang="ru-RU" sz="20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142984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Циклоиды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способны на суицидальное поведение в депрессивную фазу.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Эмоционально-лабильные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– для них характерен аффективный тип реагирования. Быстро принимает решение и быстро исполняет его ( в тот же день). Основная причина эмоциональное отвержение, потеря поддержки значимых близких.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Сенситивный</a:t>
            </a: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– склонны к истинным суицидам, не делятся своими переживаниями, долго вынашивает и аккумулирует чувство вины и мысли о бессмысленности своего существования.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Эпилептоиды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– склонны к аффективным вспышкам, в этот момент возможна потеря контроля и нанесение повреждений, как проявление аутоагрессии в момент дисфории может повернуться трагически.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Истероидный тип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– демонстративные суициды.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610041"/>
            <a:ext cx="7286676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642918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Общие признаки суицидального риска у подростка: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214422"/>
            <a:ext cx="721523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Снижение настроения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Устные и письменные намеки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Рассуждения о самоубийствах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Разговоры о желании умереть, о своей никчемности, беспомощности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Увлечение мрачными картинами, песнями суицидального содержания.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Социальная изоляция (отказ от контактов с друзьями)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Появление проблем в учебе (опоздания, прогулы)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Появление саморазрушаеющего поведения (членовредительство)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Появление употребления алкоголя и наркотиков.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Вызывающее поведение (уход из дома, мелкие правонарушения)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Появление неряшливости и небрежности в одежде.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Эмоциональная лабильность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Жалобы на постоянное недомогание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Поглощение темой смерти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Раздаривание своих вещей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57166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Проективные методики, признаки возможных мыслей о самоубийстве</a:t>
            </a:r>
            <a:endParaRPr lang="ru-RU" sz="2000" b="1" u="sng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8572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Несуществующие животное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Дом, дерево,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Человек под дождем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Тест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Люшера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285992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u="sng" dirty="0" smtClean="0">
                <a:solidFill>
                  <a:srgbClr val="7030A0"/>
                </a:solidFill>
              </a:rPr>
              <a:t>Незаконченные предложения</a:t>
            </a:r>
          </a:p>
          <a:p>
            <a:pPr algn="ctr">
              <a:lnSpc>
                <a:spcPct val="80000"/>
              </a:lnSpc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Когда я вижу собаку…..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Когда идет дождь…..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Мое настроение…..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боюсь ……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ночам……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Когда я был маленький……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Все люди…..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Когда я один….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Когда я стану взрослым …..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не люблю …..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Мое здоровье…..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 меня нет ….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Если бы…..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0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предложенного словесного описания личностной характеристики подростка определите признаки вызывающие тревогу у педагогов по группе суицидального риска.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возможные действия педагога?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85786" y="1285860"/>
            <a:ext cx="80010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№ 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Обучающийся 9 класса А. не вызывает тревоги у классного руководителя: учится в меру своих возможностей, успевает по всем предметам. Дисциплину в школе не нарушает. Отношения с одноклассниками ровные, близких друзей в школе нет. Иногда в разговоре проявляется неудовлетворенность подростка в доверительных отношениях с родителями, сетование на недостаток внимания и заботы с их стороны. Мальчик болезненный, имеются хронические соматические заболевания. Свободное время чаще всего проводит за компьютером, родители не знают, какие игры предпочитает подросток, какие сайты посещает. А. не знает, чем будет заниматься в будущем, профессиональных предпочтений не имеет. Не может объяснить и не понимает ценности жизни.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00100" y="3571876"/>
            <a:ext cx="76438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№ 2.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Обучающаяся 8 класса К. проживает и воспитывается в полной, материально обеспеченной семье. Отец отличается авторитарностью, его слово в семье – закон. Строго следит за дочерью: оценки в школе, посещение школы иностранных языков, подготовка домашнего задания, помощь матери по дому – всё по расписанию. При малейшем нарушении девушка слышит упрёк: «Ты плохая дочь, из тебя не получится хорошего человека». В коллективе сверстников К.авторитета не имеет, потому что не участвует в коллективных делах, не посещает мероприятия (папа не разрешает). Девушка часто испытывает страх наказания или позора.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782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Как предотвратить суицид?</a:t>
            </a: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4500570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Сформировать у подростка четкую установку: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«Из любой трудной жизненной ситуации можно найти выход»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7" name="Рисунок 1" descr="выход всегда ест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85794"/>
            <a:ext cx="5000639" cy="348145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42853" y="3244334"/>
            <a:ext cx="1258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Сланцы,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785927"/>
            <a:ext cx="70723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Подбирайте ключи к разгадке суицида – попробуйте определить проблему, которую решает подросток путем суицида.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Важно принятие суицидента как личность способную на суицид.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Установить доверительные отношения.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Задавать вопросы.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Предложение конструктивных подходов для решения проблемы.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Не оставляйте человека одного в ситуации высокого суицидального риска.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57356" y="857232"/>
            <a:ext cx="5500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работы с потенциальными суицинденатми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2858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Воспитывать у подростков позитивный взгляд на все аспекты жизни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 descr="улыб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52"/>
            <a:ext cx="2334576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C33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3214686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Подросток должен помнить о  том, что в трудной жизненной ситуации он может обратиться к людям, которым доверяет:  родителям, воспитателю, классному руководителю, психологу.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3" descr="я выбир жизн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714752"/>
            <a:ext cx="2571742" cy="2723021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28662" y="857232"/>
            <a:ext cx="7572428" cy="36625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профессиональной компетентности педагогов  в организации работы по профилактике суицидального поведения несовершеннолетних  с ОВР.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понятие о подростковом суициде, его видах, причинах, признаках готовящегося  суицида.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меры профилактики и предупреждения  детского суицида, связанные с социально - психологической поддержкой  детей в школе и в семье.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9289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Вовлекать  подростков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полезные виды деятельности.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крип ключ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0042"/>
            <a:ext cx="242887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2" descr="пар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86190"/>
            <a:ext cx="2130152" cy="22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4" descr="спорт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8604"/>
            <a:ext cx="2571768" cy="2407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6" descr="вышивка крестом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714356"/>
            <a:ext cx="1452562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7" descr="иск жив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000504"/>
            <a:ext cx="1643074" cy="2071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3071810"/>
            <a:ext cx="49292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Гармоничные отношения в семье, предполагающие создание и сохранение теплых и доверительных отношений с ребенком.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Правила: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«Глаза в  глаза»,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«Чудо прикосновения»,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«Безраздельное внимание».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 descr="семь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71480"/>
            <a:ext cx="3071805" cy="2084439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1" descr="мам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24257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2" descr="пон 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14313"/>
            <a:ext cx="1428750" cy="2001837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общ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13" y="285750"/>
            <a:ext cx="1357312" cy="2000250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5" descr="пон реб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14313"/>
            <a:ext cx="1500188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4" descr="понять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714750"/>
            <a:ext cx="2071688" cy="2643188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од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75" y="3929063"/>
            <a:ext cx="1714500" cy="2143125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3" descr="понять реб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13" y="3643313"/>
            <a:ext cx="2071687" cy="27622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14546" y="27146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Работа по просвещению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родителей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357166"/>
            <a:ext cx="46434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–это шанс, не упусти   его!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мечта,  осуществи её!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–это любовь,   так люби!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Жизнь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–это долг, исполни его!</a:t>
            </a:r>
          </a:p>
          <a:p>
            <a:pPr algn="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Жизнь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–это счастье, сотвори его сам!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000108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Жизнь прекрасна…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ba1721122b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347980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28662" y="4929198"/>
            <a:ext cx="2011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уничтожай её!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643314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4400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3509501-5fa3cf7fc2613bb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28"/>
            <a:ext cx="318135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714356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Суицид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умышленное лишение себя жизни, совершаемое человеком в состоянии сильного душевного расстройства, когда  собственная жизнь утрачивает для человека смысл.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428868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Суицидальное поведение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всевозможные проявления суицидальной активности: пассивные суицидальные мысли, намерения, высказывания, угрозы, попытки  и  завершенный суицид.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остоя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929066"/>
            <a:ext cx="3739660" cy="2603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357166"/>
            <a:ext cx="864396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</a:p>
          <a:p>
            <a:pPr algn="ctr"/>
            <a:endParaRPr lang="ru-RU" sz="24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По официальной статистике, каждый год совершают самоубийство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1 100 000 человек,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среди них 55 тысяч русских 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(на третьем месте)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Статистика суицида в подростковой среде</a:t>
            </a:r>
            <a:endParaRPr lang="ru-RU" sz="2800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 последнее десятилетие  число самоубийств среди молодежи </a:t>
            </a: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выросло в 3 раза.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Среди причин смерти детей и подростков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суицид занимает второе место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Ежегодно </a:t>
            </a:r>
            <a:r>
              <a:rPr lang="ru-RU" sz="2000" i="1" dirty="0" smtClean="0">
                <a:solidFill>
                  <a:srgbClr val="7030A0"/>
                </a:solidFill>
              </a:rPr>
              <a:t>каждый двенадцатый  подросток в возрасте 15-19 лет </a:t>
            </a:r>
            <a:r>
              <a:rPr lang="ru-RU" sz="2000" dirty="0" smtClean="0">
                <a:solidFill>
                  <a:srgbClr val="7030A0"/>
                </a:solidFill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пытается совершить  попытку самоубийства.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Число законченных суицидов  среди юношей  в среднем в 3 раза больше,  чем  среди девушек.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 другой стороны - девушки пытаются покончить с собой  в 4 раза чаще, чем юноши,  но выбирают «щадящие» способы,  которые реже приводят к смерти.</a:t>
            </a:r>
          </a:p>
          <a:p>
            <a:pPr algn="ctr"/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14414" y="2500306"/>
            <a:ext cx="7072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14351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По данным С.В. Зиновьева (2002), из-за неразрешимых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социальных      проблем каждый год кончают жизнь самоубийством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15% выпускников детских домов Санкт-Петербурга.</a:t>
            </a:r>
          </a:p>
        </p:txBody>
      </p:sp>
      <p:pic>
        <p:nvPicPr>
          <p:cNvPr id="8" name="Picture 5" descr="Статистика самоубийст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617677" cy="136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857232"/>
            <a:ext cx="77153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pPr algn="ctr"/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Дисскуссия.</a:t>
            </a: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ли признаки готовящегося самоубийства?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ли предотвратить суицид?</a:t>
            </a: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формировать «ПОЗИТИВНОЕ ВОСПРИЯТИЕ» окружающего мира?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2910" y="928670"/>
            <a:ext cx="71438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Чаще подвержены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подростки, страдающие тяжелыми соматическими или психическими заболеваниями;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девочки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подростки, имеющие межличностные любовные конфликты;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подростки с повышенной тревожностью, зацикленные на негативных эмоциях, с пониженным фоном настроения;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подростки, которые по тем или иным причинам считают себя виновными в проблемах близких людей.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у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500570"/>
            <a:ext cx="1966073" cy="192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142852"/>
            <a:ext cx="671517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Виды суицидов.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572132" y="1714488"/>
            <a:ext cx="1214446" cy="928694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1857356" y="1785926"/>
            <a:ext cx="1428760" cy="928694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714744" y="2643182"/>
            <a:ext cx="1428760" cy="1588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57224" y="2643182"/>
            <a:ext cx="750099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endParaRPr lang="ru-RU" b="1" dirty="0" smtClean="0">
              <a:latin typeface="Georg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71472" y="2857496"/>
            <a:ext cx="2357454" cy="914400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Истинный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endParaRPr lang="ru-RU" sz="2000" b="1" i="1" dirty="0"/>
          </a:p>
        </p:txBody>
      </p:sp>
      <p:sp>
        <p:nvSpPr>
          <p:cNvPr id="23" name="Овал 22"/>
          <p:cNvSpPr/>
          <p:nvPr/>
        </p:nvSpPr>
        <p:spPr>
          <a:xfrm>
            <a:off x="2857488" y="3500438"/>
            <a:ext cx="2428892" cy="985838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Аффективный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072066" y="2928934"/>
            <a:ext cx="3500462" cy="914400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Демонстративный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857356" y="4714884"/>
            <a:ext cx="5000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142852"/>
            <a:ext cx="67151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857356" y="4714884"/>
            <a:ext cx="5000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71472" y="642918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Истинный суицид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бывает спонтанным.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Такому суициду всегда предшествуют угнетенное настроение, депрессивное состояние или просто мысли об уходе из жизни. Причем окружающие, даже самые близкие люди, нередко такого состояния человека не замечают.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71472" y="2071678"/>
            <a:ext cx="7429552" cy="34624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Аффективное суицидальное поведение</a:t>
            </a:r>
            <a:r>
              <a:rPr kumimoji="0" lang="ru-RU" b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опытки  совершаемые в состоянии сильного эмоционального напряжения, которое может быть кратковременным, длительным. Намерения могут быть как истинными, так и мнимыми. Состоянию предшествуют острые конфликты;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Демонстративный суицид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 привлечь внимание к своей личности, оказание давления на окружающих лиц с целью изменения конфликтной ситуации в благоприятную сторону.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Проявляется в виде порезов вен, отравлении лекарствами, изображения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повешания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 лиц, как правило, хотели вовсе не умереть - а только достучаться до кого-то, обратить внимание на свои проблемы, изменить невыносимую ситуацию.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9a3/0007973a-49d750f8/hello_html_269af2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778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u="sng" dirty="0" smtClean="0">
                <a:solidFill>
                  <a:srgbClr val="7030A0"/>
                </a:solidFill>
              </a:rPr>
              <a:t>Мотивы и причины детско-подростковых суицидов</a:t>
            </a:r>
            <a:endParaRPr lang="ru-RU" sz="2400" u="sng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785794"/>
            <a:ext cx="8715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подросток часто переживает проблемы трех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«Н»: </a:t>
            </a: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непреодолимость трудностей, нескончаемость несчастья и непереносимость тоски и одиночества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вынужден бороться с тремя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«Б»: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беспомощностью, бессилием и безнадежност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ью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Повышает риск подросткового суицида: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потеря любимого человека, 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отвергнутое чувство любви,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уязвленное чувство собственного достоинства, 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крайнее переутомление, 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алкогольное или наркотическое опьянения, 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отождествление себя с авторитетным человеком, совершившим самоубийство,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страх перед наказанием.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Влияние СМИ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1135</Words>
  <PresentationFormat>Экран (4:3)</PresentationFormat>
  <Paragraphs>220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45</cp:revision>
  <dcterms:created xsi:type="dcterms:W3CDTF">2016-12-04T09:46:40Z</dcterms:created>
  <dcterms:modified xsi:type="dcterms:W3CDTF">2017-06-13T18:17:03Z</dcterms:modified>
</cp:coreProperties>
</file>