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7" r:id="rId18"/>
    <p:sldId id="278" r:id="rId19"/>
    <p:sldId id="283" r:id="rId20"/>
    <p:sldId id="276" r:id="rId2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84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Georgia" pitchFamily="18" charset="0"/>
              </a:rPr>
              <a:t>ГКОУ </a:t>
            </a:r>
            <a:r>
              <a:rPr lang="ru-RU" sz="2400" dirty="0" smtClean="0">
                <a:latin typeface="Georgia" pitchFamily="18" charset="0"/>
              </a:rPr>
              <a:t>ЛО </a:t>
            </a:r>
            <a:r>
              <a:rPr lang="ru-RU" sz="2400" smtClean="0">
                <a:latin typeface="Georgia" pitchFamily="18" charset="0"/>
              </a:rPr>
              <a:t>«</a:t>
            </a:r>
            <a:r>
              <a:rPr lang="ru-RU" sz="2400" smtClean="0">
                <a:latin typeface="Georgia" pitchFamily="18" charset="0"/>
              </a:rPr>
              <a:t>Сланцевская </a:t>
            </a:r>
            <a:r>
              <a:rPr lang="ru-RU" sz="2400" dirty="0" smtClean="0">
                <a:latin typeface="Georgia" pitchFamily="18" charset="0"/>
              </a:rPr>
              <a:t>школа-интернат»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192888" cy="42484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Игровые упражнения для развития фонематического слуха</a:t>
            </a:r>
          </a:p>
          <a:p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dirty="0">
              <a:solidFill>
                <a:srgbClr val="C00000"/>
              </a:solidFill>
              <a:latin typeface="Georgia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dirty="0">
              <a:solidFill>
                <a:srgbClr val="C00000"/>
              </a:solidFill>
              <a:latin typeface="Georgia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Выполнила Кашина Ю.М.,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читель-логопед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Georgia" pitchFamily="18" charset="0"/>
              </a:rPr>
              <a:t>                         Игра </a:t>
            </a:r>
            <a:r>
              <a:rPr lang="ru-RU" sz="1600" dirty="0">
                <a:latin typeface="Georgia" pitchFamily="18" charset="0"/>
              </a:rPr>
              <a:t>"Узнай свой голос". Запишите на кассету голоса близких людей и голос самого ребенка. Попросите его угадать, кто говорит.</a:t>
            </a:r>
          </a:p>
        </p:txBody>
      </p:sp>
      <p:pic>
        <p:nvPicPr>
          <p:cNvPr id="7" name="Содержимое 6" descr="2-1-03_cdr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903934">
            <a:off x="5524759" y="2545544"/>
            <a:ext cx="2908993" cy="2175032"/>
          </a:xfrm>
        </p:spPr>
      </p:pic>
      <p:pic>
        <p:nvPicPr>
          <p:cNvPr id="9" name="Содержимое 8" descr="dff78148dcb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499943">
            <a:off x="925796" y="1957475"/>
            <a:ext cx="4038600" cy="3565327"/>
          </a:xfrm>
        </p:spPr>
      </p:pic>
    </p:spTree>
    <p:extLst>
      <p:ext uri="{BB962C8B-B14F-4D97-AF65-F5344CB8AC3E}">
        <p14:creationId xmlns:p14="http://schemas.microsoft.com/office/powerpoint/2010/main" xmlns="" val="199881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                      Игра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"Три медведя". Ребенок отгадывает, за кого из персонажей сказки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                говорит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взрослый. Более сложный вариант: ребенок сам говорит за трех медведей, изменяя высоту голоса.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Содержимое 3" descr="79966250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5946976" cy="3717923"/>
          </a:xfrm>
        </p:spPr>
      </p:pic>
    </p:spTree>
    <p:extLst>
      <p:ext uri="{BB962C8B-B14F-4D97-AF65-F5344CB8AC3E}">
        <p14:creationId xmlns:p14="http://schemas.microsoft.com/office/powerpoint/2010/main" xmlns="" val="66515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Georgia" pitchFamily="18" charset="0"/>
                <a:ea typeface="Times New Roman"/>
                <a:cs typeface="Times New Roman"/>
              </a:rPr>
              <a:t>Третий этап - различение сходных по звучанию слов.</a:t>
            </a:r>
            <a:r>
              <a:rPr lang="ru-RU" sz="2800" b="1" dirty="0"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2800" b="1" dirty="0">
                <a:latin typeface="Georgia" pitchFamily="18" charset="0"/>
                <a:ea typeface="Calibri"/>
                <a:cs typeface="Times New Roman"/>
              </a:rPr>
            </a:br>
            <a:endParaRPr lang="ru-RU" sz="2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00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                     Игра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"Слушай и выбирай". Перед ребенком картинки со сходными по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                      звучанию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словами (ком, сом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дом). Взрослый называет предмет, а ребенок поднимает соответствующую картинку.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6" name="Содержимое 5" descr="52716294070705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2257899" cy="1941793"/>
          </a:xfrm>
        </p:spPr>
      </p:pic>
      <p:pic>
        <p:nvPicPr>
          <p:cNvPr id="7" name="Содержимое 6" descr="87724370_rOt8vBChyj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71911" y="1772816"/>
            <a:ext cx="2898793" cy="1584176"/>
          </a:xfrm>
        </p:spPr>
      </p:pic>
      <p:pic>
        <p:nvPicPr>
          <p:cNvPr id="2050" name="Picture 2" descr="C:\Users\юля\Downloads\20ab96c169b05d2e83c2e8519cf29b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77072"/>
            <a:ext cx="2801886" cy="1835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233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Georgia" pitchFamily="18" charset="0"/>
                <a:ea typeface="Times New Roman"/>
              </a:rPr>
              <a:t>                   Игра </a:t>
            </a:r>
            <a:r>
              <a:rPr lang="ru-RU" sz="1800" dirty="0">
                <a:latin typeface="Georgia" pitchFamily="18" charset="0"/>
                <a:ea typeface="Times New Roman"/>
              </a:rPr>
              <a:t>"Верно-неверно". Взрослый показывает ребенку картинку и 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 </a:t>
            </a:r>
            <a:br>
              <a:rPr lang="ru-RU" sz="1800" dirty="0" smtClean="0">
                <a:latin typeface="Georgia" pitchFamily="18" charset="0"/>
                <a:ea typeface="Times New Roman"/>
              </a:rPr>
            </a:br>
            <a:r>
              <a:rPr lang="ru-RU" sz="1800" dirty="0">
                <a:latin typeface="Georgia" pitchFamily="18" charset="0"/>
                <a:ea typeface="Times New Roman"/>
              </a:rPr>
              <a:t> 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                    называет </a:t>
            </a:r>
            <a:r>
              <a:rPr lang="ru-RU" sz="1800" dirty="0">
                <a:latin typeface="Georgia" pitchFamily="18" charset="0"/>
                <a:ea typeface="Times New Roman"/>
              </a:rPr>
              <a:t>предмет, заменяя первую букву 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(</a:t>
            </a:r>
            <a:r>
              <a:rPr lang="ru-RU" sz="1800" dirty="0" err="1" smtClean="0">
                <a:latin typeface="Georgia" pitchFamily="18" charset="0"/>
                <a:ea typeface="Times New Roman"/>
              </a:rPr>
              <a:t>форова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, </a:t>
            </a:r>
            <a:r>
              <a:rPr lang="ru-RU" sz="1800" dirty="0" err="1" smtClean="0">
                <a:latin typeface="Georgia" pitchFamily="18" charset="0"/>
                <a:ea typeface="Times New Roman"/>
              </a:rPr>
              <a:t>сорова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, </a:t>
            </a:r>
            <a:r>
              <a:rPr lang="ru-RU" sz="1800" dirty="0" err="1" smtClean="0">
                <a:latin typeface="Georgia" pitchFamily="18" charset="0"/>
                <a:ea typeface="Times New Roman"/>
              </a:rPr>
              <a:t>дорова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, корова, </a:t>
            </a:r>
            <a:r>
              <a:rPr lang="ru-RU" sz="1800" dirty="0" err="1" smtClean="0">
                <a:latin typeface="Georgia" pitchFamily="18" charset="0"/>
                <a:ea typeface="Times New Roman"/>
              </a:rPr>
              <a:t>морова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, </a:t>
            </a:r>
            <a:r>
              <a:rPr lang="ru-RU" sz="1800" dirty="0" err="1" smtClean="0">
                <a:latin typeface="Georgia" pitchFamily="18" charset="0"/>
                <a:ea typeface="Times New Roman"/>
              </a:rPr>
              <a:t>горова</a:t>
            </a:r>
            <a:r>
              <a:rPr lang="ru-RU" sz="1800" dirty="0" smtClean="0">
                <a:latin typeface="Georgia" pitchFamily="18" charset="0"/>
                <a:ea typeface="Times New Roman"/>
              </a:rPr>
              <a:t>). </a:t>
            </a:r>
            <a:r>
              <a:rPr lang="ru-RU" sz="1800" dirty="0">
                <a:latin typeface="Georgia" pitchFamily="18" charset="0"/>
                <a:ea typeface="Times New Roman"/>
              </a:rPr>
              <a:t>Задача ребенка - хлопнуть в ладоши, когда он услышит правильный вариант произношения.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Содержимое 3" descr="x_9dfa8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3125" y="1600200"/>
            <a:ext cx="4737750" cy="4525963"/>
          </a:xfrm>
        </p:spPr>
      </p:pic>
    </p:spTree>
    <p:extLst>
      <p:ext uri="{BB962C8B-B14F-4D97-AF65-F5344CB8AC3E}">
        <p14:creationId xmlns:p14="http://schemas.microsoft.com/office/powerpoint/2010/main" xmlns="" val="87475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Georgia" pitchFamily="18" charset="0"/>
                <a:ea typeface="Times New Roman"/>
                <a:cs typeface="Times New Roman"/>
              </a:rPr>
              <a:t>Четвертый этап - различение слогов.</a:t>
            </a:r>
            <a:r>
              <a:rPr lang="ru-RU" sz="2800" dirty="0"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2800" dirty="0">
                <a:latin typeface="Georgia" pitchFamily="18" charset="0"/>
                <a:ea typeface="Calibri"/>
                <a:cs typeface="Times New Roman"/>
              </a:rPr>
            </a:b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3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                       </a:t>
            </a:r>
            <a:b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                    Игра 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"Что лишнее?". Взрослый произносит ряды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слогов</a:t>
            </a:r>
            <a:b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"па-па-па-ба-па", </a:t>
            </a: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                 Ребенок </a:t>
            </a:r>
            <a:r>
              <a:rPr lang="ru-RU" sz="1800" dirty="0">
                <a:latin typeface="Georgia" pitchFamily="18" charset="0"/>
                <a:ea typeface="Times New Roman"/>
                <a:cs typeface="Times New Roman"/>
              </a:rPr>
              <a:t>должен хлопнуть, когда услышит лишний (другой) слог.</a:t>
            </a:r>
            <a:r>
              <a:rPr lang="ru-RU" sz="1800" dirty="0"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800" dirty="0">
                <a:latin typeface="Georgia" pitchFamily="18" charset="0"/>
                <a:ea typeface="Calibri"/>
                <a:cs typeface="Times New Roman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348880"/>
            <a:ext cx="2409671" cy="2260618"/>
          </a:xfrm>
        </p:spPr>
      </p:pic>
    </p:spTree>
    <p:extLst>
      <p:ext uri="{BB962C8B-B14F-4D97-AF65-F5344CB8AC3E}">
        <p14:creationId xmlns:p14="http://schemas.microsoft.com/office/powerpoint/2010/main" xmlns="" val="389505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                       </a:t>
            </a:r>
            <a:b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latin typeface="Georgia" pitchFamily="18" charset="0"/>
                <a:ea typeface="Times New Roman"/>
                <a:cs typeface="Times New Roman"/>
              </a:rPr>
              <a:t>Игра: «Назови слова»</a:t>
            </a:r>
            <a:endParaRPr lang="ru-RU" sz="2800" b="1" dirty="0"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Georgia" pitchFamily="18" charset="0"/>
              </a:rPr>
              <a:t>Задание №1.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"Назови как можно больше слов, которые начинаются на звук А" (Т, О, 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и т.д.).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Задание №2.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"Назови как можно больше слов, которые заканчиваются на звук П" (И, </a:t>
            </a:r>
            <a:r>
              <a:rPr lang="ru-RU" dirty="0" smtClean="0">
                <a:latin typeface="Georgia" pitchFamily="18" charset="0"/>
              </a:rPr>
              <a:t>О,  </a:t>
            </a:r>
            <a:r>
              <a:rPr lang="ru-RU" dirty="0">
                <a:latin typeface="Georgia" pitchFamily="18" charset="0"/>
              </a:rPr>
              <a:t>и т.д.).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Задание №3.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"Назови как можно больше слов, в середине которых есть звук Л" (Н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>
                <a:latin typeface="Georgia" pitchFamily="18" charset="0"/>
              </a:rPr>
              <a:t>Г, Б, 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и т.д.).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56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                       </a:t>
            </a:r>
            <a:b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2800" dirty="0" smtClean="0">
                <a:latin typeface="Georgia" pitchFamily="18" charset="0"/>
                <a:ea typeface="Times New Roman"/>
                <a:cs typeface="Times New Roman"/>
              </a:rPr>
              <a:t>Игра «Доскажи словечко»</a:t>
            </a:r>
            <a:endParaRPr lang="ru-RU" sz="2800" dirty="0"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Georgia" pitchFamily="18" charset="0"/>
              </a:rPr>
              <a:t>На </a:t>
            </a:r>
            <a:r>
              <a:rPr lang="ru-RU" sz="2800" dirty="0">
                <a:latin typeface="Georgia" pitchFamily="18" charset="0"/>
              </a:rPr>
              <a:t>карточке рифмованный текст, стихи, в </a:t>
            </a:r>
            <a:r>
              <a:rPr lang="ru-RU" sz="2800" dirty="0" smtClean="0">
                <a:latin typeface="Georgia" pitchFamily="18" charset="0"/>
              </a:rPr>
              <a:t>которых </a:t>
            </a:r>
            <a:r>
              <a:rPr lang="ru-RU" sz="2800" dirty="0">
                <a:latin typeface="Georgia" pitchFamily="18" charset="0"/>
              </a:rPr>
              <a:t>одно слово (или больше) пропущено. Учащиеся должны собрать из букв разрезной азбуки рифмованное слово и записать его.</a:t>
            </a:r>
            <a:br>
              <a:rPr lang="ru-RU" sz="2800" dirty="0">
                <a:latin typeface="Georgia" pitchFamily="18" charset="0"/>
              </a:rPr>
            </a:br>
            <a:r>
              <a:rPr lang="ru-RU" sz="2800" dirty="0">
                <a:latin typeface="Georgia" pitchFamily="18" charset="0"/>
              </a:rPr>
              <a:t>Например</a:t>
            </a:r>
            <a:r>
              <a:rPr lang="ru-RU" sz="2800" dirty="0" smtClean="0">
                <a:latin typeface="Georgia" pitchFamily="18" charset="0"/>
              </a:rPr>
              <a:t>: Воробей взлетел повыше.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                       Видно все с высокой_________  </a:t>
            </a:r>
          </a:p>
          <a:p>
            <a:pPr marL="0" indent="0">
              <a:buNone/>
            </a:pPr>
            <a:r>
              <a:rPr lang="ru-RU" sz="2800" dirty="0" smtClean="0">
                <a:latin typeface="Georgia" pitchFamily="18" charset="0"/>
              </a:rPr>
              <a:t>                                                                     (крыши).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pic>
        <p:nvPicPr>
          <p:cNvPr id="1027" name="Picture 3" descr="C:\Users\юля\Desktop\7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2782885" cy="18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009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                       </a:t>
            </a:r>
            <a:b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             </a:t>
            </a:r>
            <a:r>
              <a:rPr lang="ru-RU" sz="1800" b="1" dirty="0" smtClean="0">
                <a:latin typeface="Georgia" pitchFamily="18" charset="0"/>
                <a:ea typeface="Times New Roman"/>
                <a:cs typeface="Times New Roman"/>
              </a:rPr>
              <a:t>Упражнение: «Дополни предложение словом»</a:t>
            </a:r>
            <a:endParaRPr lang="ru-RU" sz="1800" b="1" dirty="0"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>
                <a:latin typeface="Georgia" pitchFamily="18" charset="0"/>
              </a:rPr>
              <a:t>Предлагаются предложения, которые можно дополнить </a:t>
            </a:r>
            <a:r>
              <a:rPr lang="ru-RU" sz="2000" dirty="0" smtClean="0">
                <a:latin typeface="Georgia" pitchFamily="18" charset="0"/>
              </a:rPr>
              <a:t>словами. Картинки </a:t>
            </a:r>
            <a:r>
              <a:rPr lang="ru-RU" sz="2000" dirty="0">
                <a:latin typeface="Georgia" pitchFamily="18" charset="0"/>
              </a:rPr>
              <a:t>предлагаются парами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Georgia" pitchFamily="18" charset="0"/>
              </a:rPr>
              <a:t/>
            </a:r>
            <a:br>
              <a:rPr lang="ru-RU" sz="2000" dirty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Девочка </a:t>
            </a:r>
            <a:r>
              <a:rPr lang="ru-RU" sz="2400" dirty="0">
                <a:latin typeface="Georgia" pitchFamily="18" charset="0"/>
              </a:rPr>
              <a:t>катает ... (мишку). Муку насыпали в ... (</a:t>
            </a:r>
            <a:r>
              <a:rPr lang="ru-RU" sz="2400" dirty="0" smtClean="0">
                <a:latin typeface="Georgia" pitchFamily="18" charset="0"/>
              </a:rPr>
              <a:t>миску).</a:t>
            </a:r>
          </a:p>
          <a:p>
            <a:pPr marL="0" indent="0">
              <a:buNone/>
            </a:pPr>
            <a:endParaRPr lang="ru-RU" sz="24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В сарае протекает (крыша). В подвале завелась (крыса</a:t>
            </a:r>
            <a:r>
              <a:rPr lang="ru-RU" sz="2400" dirty="0" smtClean="0">
                <a:latin typeface="Georgia" pitchFamily="18" charset="0"/>
              </a:rPr>
              <a:t>).</a:t>
            </a:r>
          </a:p>
          <a:p>
            <a:pPr marL="0" indent="0">
              <a:buNone/>
            </a:pPr>
            <a:endParaRPr lang="ru-RU" sz="24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Малыш ест вкусную ... (кашку). Солдат надел на </a:t>
            </a:r>
            <a:r>
              <a:rPr lang="ru-RU" sz="2400" dirty="0" smtClean="0">
                <a:latin typeface="Georgia" pitchFamily="18" charset="0"/>
              </a:rPr>
              <a:t>голову ... </a:t>
            </a:r>
            <a:r>
              <a:rPr lang="ru-RU" sz="2400" dirty="0">
                <a:latin typeface="Georgia" pitchFamily="18" charset="0"/>
              </a:rPr>
              <a:t>(каску).</a:t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  <p:pic>
        <p:nvPicPr>
          <p:cNvPr id="2054" name="Picture 6" descr="C:\Users\юля\Desktop\x_53ba48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521" y="5309179"/>
            <a:ext cx="1404156" cy="84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юля\Desktop\9699c5bd6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249049"/>
            <a:ext cx="1282431" cy="9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юля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477" y="3834949"/>
            <a:ext cx="1030572" cy="7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юля\Desktop\34979063_22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626" y="3828323"/>
            <a:ext cx="1151741" cy="7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юля\Desktop\1202031307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018" y="2601254"/>
            <a:ext cx="1147031" cy="7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юля\Desktop\p523_ma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777" y="2636912"/>
            <a:ext cx="1068693" cy="6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  <a:t>                        </a:t>
            </a:r>
            <a:br>
              <a:rPr lang="ru-RU" sz="1800" dirty="0" smtClean="0">
                <a:latin typeface="Georgia" pitchFamily="18" charset="0"/>
                <a:ea typeface="Times New Roman"/>
                <a:cs typeface="Times New Roman"/>
              </a:rPr>
            </a:br>
            <a:endParaRPr lang="ru-RU" sz="1800" dirty="0"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Georgia" pitchFamily="18" charset="0"/>
              </a:rPr>
              <a:t>Умение сосредотачиваться на звуке, умение различать, анализировать на слух фонемы (звуки), из которых состоит наша речь, называется    </a:t>
            </a:r>
            <a:r>
              <a:rPr lang="ru-RU" sz="2800" b="1" dirty="0">
                <a:latin typeface="Georgia" pitchFamily="18" charset="0"/>
              </a:rPr>
              <a:t>фонематическим слухом</a:t>
            </a:r>
            <a:r>
              <a:rPr lang="ru-RU" sz="2800" b="1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sz="28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Georgia" pitchFamily="18" charset="0"/>
              </a:rPr>
              <a:t>Хороший фонематический слух    необходим  ребенку  для  усвоения звуковой системы языка, грамотной </a:t>
            </a:r>
            <a:r>
              <a:rPr lang="ru-RU" sz="2800" dirty="0" smtClean="0">
                <a:latin typeface="Georgia" pitchFamily="18" charset="0"/>
              </a:rPr>
              <a:t>устной </a:t>
            </a:r>
            <a:r>
              <a:rPr lang="ru-RU" sz="2800" smtClean="0">
                <a:latin typeface="Georgia" pitchFamily="18" charset="0"/>
              </a:rPr>
              <a:t>и письменной </a:t>
            </a:r>
            <a:r>
              <a:rPr lang="ru-RU" sz="2800" dirty="0">
                <a:latin typeface="Georgia" pitchFamily="18" charset="0"/>
              </a:rPr>
              <a:t>речи.</a:t>
            </a:r>
          </a:p>
          <a:p>
            <a:pPr marL="0" indent="0">
              <a:buNone/>
            </a:pPr>
            <a:endParaRPr lang="ru-R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59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Спасибо за внимание!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C:\Users\юля\Desktop\РАБОТА. Сланцевская специальная школа-интернат\Рисунки\razvivayuschie-zanyatiya-dlya-detey-logoped-psiholog-podgotovka-k-shkole_51429399_1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332088" cy="24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911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Первый этап - узнавание неречевых звуков.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                 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Игра "Угадай, что звучало". Внимательно послушайте с 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   ребенком шум воды, шелест газеты, звон ложек, скрип двери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     и другие бытовые звуки. Предложите ребенку закрыть глаза и отгадать, что это звучало.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9" name="Содержимое 8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02951"/>
            <a:ext cx="1368152" cy="2472564"/>
          </a:xfrm>
        </p:spPr>
      </p:pic>
      <p:pic>
        <p:nvPicPr>
          <p:cNvPr id="10" name="Содержимое 9" descr="kr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2438400" cy="1828800"/>
          </a:xfrm>
        </p:spPr>
      </p:pic>
      <p:pic>
        <p:nvPicPr>
          <p:cNvPr id="1026" name="Picture 2" descr="C:\Users\юля\Downloads\f3c1be018bb8cbdb457852b24892d0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221088"/>
            <a:ext cx="2286407" cy="1976636"/>
          </a:xfrm>
          <a:prstGeom prst="rect">
            <a:avLst/>
          </a:prstGeom>
          <a:noFill/>
        </p:spPr>
      </p:pic>
      <p:pic>
        <p:nvPicPr>
          <p:cNvPr id="1027" name="Picture 3" descr="C:\Users\юля\Downloads\post-25622-1310300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996952"/>
            <a:ext cx="2096640" cy="276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           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Игра "Шумящие мешочки". Вместе с ребёнком насыпьте в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мешочки или коробочки крупу, пуговицы, скрепки и т.д. 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  Ребенок должен угадать по звуку потряхиваемого мешочка, что у него внутри.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9" name="Содержимое 8" descr="532_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65007">
            <a:off x="636884" y="1796450"/>
            <a:ext cx="3552368" cy="2174049"/>
          </a:xfrm>
        </p:spPr>
      </p:pic>
      <p:pic>
        <p:nvPicPr>
          <p:cNvPr id="10" name="Содержимое 9" descr="88444_9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1498238">
            <a:off x="5075858" y="1889929"/>
            <a:ext cx="3558048" cy="2502494"/>
          </a:xfrm>
        </p:spPr>
      </p:pic>
      <p:pic>
        <p:nvPicPr>
          <p:cNvPr id="2050" name="Picture 2" descr="C:\Users\юля\Downloads\8439657404_bfde3c9c6a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2871322" cy="1844824"/>
          </a:xfrm>
          <a:prstGeom prst="rect">
            <a:avLst/>
          </a:prstGeom>
          <a:noFill/>
        </p:spPr>
      </p:pic>
      <p:pic>
        <p:nvPicPr>
          <p:cNvPr id="2051" name="Picture 3" descr="C:\Users\юля\Downloads\089de2fd7a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437112"/>
            <a:ext cx="2788796" cy="1927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Georgia" pitchFamily="18" charset="0"/>
              </a:rPr>
              <a:t>                     Игра "Волшебная палочка". Взяв карандаш или палочку, постучите ею по разным предметам в доме.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   Волшебная палочка заставит звучать вазу, стол, стену, миску…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10" name="Содержимое 9" descr="fejlesz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6354021" cy="42484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Georgia" pitchFamily="18" charset="0"/>
              </a:rPr>
              <a:t>                   Игра "Жмурки". Ребенку завязывают глаза, и он двигается в </a:t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                    сторону звенящего колокольчика, бубна, свистка.</a:t>
            </a:r>
            <a:br>
              <a:rPr lang="ru-RU" sz="1800" dirty="0" smtClean="0">
                <a:latin typeface="Georgia" pitchFamily="18" charset="0"/>
              </a:rPr>
            </a:br>
            <a:endParaRPr lang="ru-RU" sz="1800" dirty="0">
              <a:latin typeface="Georgia" pitchFamily="18" charset="0"/>
            </a:endParaRPr>
          </a:p>
        </p:txBody>
      </p:sp>
      <p:pic>
        <p:nvPicPr>
          <p:cNvPr id="5" name="Содержимое 4" descr="687474703a2f2f7777772e33657a68696b612e72752f6d616d616c61647573686b612f77702d636f6e74656e742f75706c6f6164732fd0b6d0bcd183d180d0bad0b8312e6a70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068960"/>
            <a:ext cx="3048000" cy="2400300"/>
          </a:xfrm>
        </p:spPr>
      </p:pic>
      <p:pic>
        <p:nvPicPr>
          <p:cNvPr id="11" name="Содержимое 10" descr="nsphsj7FuW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412776"/>
            <a:ext cx="1411708" cy="1411708"/>
          </a:xfrm>
        </p:spPr>
      </p:pic>
      <p:pic>
        <p:nvPicPr>
          <p:cNvPr id="1026" name="Picture 2" descr="C:\Users\юля\Downloads\1003104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20888"/>
            <a:ext cx="1602110" cy="1959863"/>
          </a:xfrm>
          <a:prstGeom prst="rect">
            <a:avLst/>
          </a:prstGeom>
          <a:noFill/>
        </p:spPr>
      </p:pic>
      <p:pic>
        <p:nvPicPr>
          <p:cNvPr id="1027" name="Picture 3" descr="C:\Users\юля\Downloads\barevna-sportovni-plastova-pisalka-s-bezpenostni-srkou-v-barv-pisal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085184"/>
            <a:ext cx="1345332" cy="134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  <a:t>                       </a:t>
            </a:r>
            <a:b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16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  <a:t>                          Игра </a:t>
            </a:r>
            <a:r>
              <a:rPr lang="ru-RU" sz="1600" dirty="0">
                <a:latin typeface="Georgia" pitchFamily="18" charset="0"/>
                <a:ea typeface="Times New Roman"/>
                <a:cs typeface="Times New Roman"/>
              </a:rPr>
              <a:t>"Похлопаем". Ребенок повторяет ритмический рисунок хлопков. </a:t>
            </a:r>
            <a: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b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16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  <a:t>                 Например</a:t>
            </a:r>
            <a:r>
              <a:rPr lang="ru-RU" sz="1600" dirty="0">
                <a:latin typeface="Georgia" pitchFamily="18" charset="0"/>
                <a:ea typeface="Times New Roman"/>
                <a:cs typeface="Times New Roman"/>
              </a:rPr>
              <a:t>, два хлопка, пауза, один хлопок, пауза, два хлопка. </a:t>
            </a:r>
            <a: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  <a:t> </a:t>
            </a:r>
            <a:b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</a:br>
            <a:r>
              <a:rPr lang="ru-RU" sz="1600" dirty="0"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  <a:t>                        В </a:t>
            </a:r>
            <a:r>
              <a:rPr lang="ru-RU" sz="1600" dirty="0">
                <a:latin typeface="Georgia" pitchFamily="18" charset="0"/>
                <a:ea typeface="Times New Roman"/>
                <a:cs typeface="Times New Roman"/>
              </a:rPr>
              <a:t>усложненном варианте </a:t>
            </a:r>
            <a:r>
              <a:rPr lang="ru-RU" sz="1600" dirty="0" smtClean="0">
                <a:latin typeface="Georgia" pitchFamily="18" charset="0"/>
                <a:ea typeface="Times New Roman"/>
                <a:cs typeface="Times New Roman"/>
              </a:rPr>
              <a:t>ребёнок </a:t>
            </a:r>
            <a:r>
              <a:rPr lang="ru-RU" sz="1600" dirty="0">
                <a:latin typeface="Georgia" pitchFamily="18" charset="0"/>
                <a:ea typeface="Times New Roman"/>
                <a:cs typeface="Times New Roman"/>
              </a:rPr>
              <a:t>повторяет ритм с закрытыми глазами.</a:t>
            </a:r>
            <a:r>
              <a:rPr lang="ru-RU" sz="1600" dirty="0"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600" dirty="0">
                <a:latin typeface="Georgia" pitchFamily="18" charset="0"/>
                <a:ea typeface="Calibri"/>
                <a:cs typeface="Times New Roman"/>
              </a:rPr>
            </a:br>
            <a:endParaRPr lang="ru-RU" sz="1600" dirty="0">
              <a:latin typeface="Georgia" pitchFamily="18" charset="0"/>
            </a:endParaRPr>
          </a:p>
        </p:txBody>
      </p:sp>
      <p:pic>
        <p:nvPicPr>
          <p:cNvPr id="7" name="Содержимое 6" descr="192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4377369" cy="327322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Georgia" pitchFamily="18" charset="0"/>
              </a:rPr>
              <a:t>Второй этап- различение звуков речи по тембру, силе и высоте.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245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ГКОУ ЛО «Сланцевская школа-интернат»</vt:lpstr>
      <vt:lpstr>                         </vt:lpstr>
      <vt:lpstr>Первый этап - узнавание неречевых звуков.</vt:lpstr>
      <vt:lpstr>                                        Игра "Угадай, что звучало". Внимательно послушайте с                           ребенком шум воды, шелест газеты, звон ложек, скрип двери                           и другие бытовые звуки. Предложите ребенку закрыть глаза и отгадать, что это звучало. </vt:lpstr>
      <vt:lpstr>                              Игра "Шумящие мешочки". Вместе с ребёнком насыпьте в                      мешочки или коробочки крупу, пуговицы, скрепки и т.д.                         Ребенок должен угадать по звуку потряхиваемого мешочка, что у него внутри. </vt:lpstr>
      <vt:lpstr>                     Игра "Волшебная палочка". Взяв карандаш или палочку, постучите ею по разным предметам в доме.                         Волшебная палочка заставит звучать вазу, стол, стену, миску… </vt:lpstr>
      <vt:lpstr>                   Игра "Жмурки". Ребенку завязывают глаза, и он двигается в                      сторону звенящего колокольчика, бубна, свистка. </vt:lpstr>
      <vt:lpstr>                                                   Игра "Похлопаем". Ребенок повторяет ритмический рисунок хлопков.                     Например, два хлопка, пауза, один хлопок, пауза, два хлопка.                            В усложненном варианте ребёнок повторяет ритм с закрытыми глазами. </vt:lpstr>
      <vt:lpstr>Второй этап- различение звуков речи по тембру, силе и высоте.</vt:lpstr>
      <vt:lpstr>                         Игра "Узнай свой голос". Запишите на кассету голоса близких людей и голос самого ребенка. Попросите его угадать, кто говорит.</vt:lpstr>
      <vt:lpstr>                       Игра "Три медведя". Ребенок отгадывает, за кого из персонажей сказки                    говорит взрослый. Более сложный вариант: ребенок сам говорит за трех медведей, изменяя высоту голоса. </vt:lpstr>
      <vt:lpstr>Третий этап - различение сходных по звучанию слов. </vt:lpstr>
      <vt:lpstr>                      Игра "Слушай и выбирай". Перед ребенком картинки со сходными по                           звучанию словами (ком, сом, дом). Взрослый называет предмет, а ребенок поднимает соответствующую картинку. </vt:lpstr>
      <vt:lpstr>                   Игра "Верно-неверно". Взрослый показывает ребенку картинку и                        называет предмет, заменяя первую букву (форова, сорова, дорова, корова, морова, горова). Задача ребенка - хлопнуть в ладоши, когда он услышит правильный вариант произношения.</vt:lpstr>
      <vt:lpstr>Четвертый этап - различение слогов. </vt:lpstr>
      <vt:lpstr>                                               Игра "Что лишнее?". Взрослый произносит ряды слогов  "па-па-па-ба-па",                    Ребенок должен хлопнуть, когда услышит лишний (другой) слог. </vt:lpstr>
      <vt:lpstr>                         Игра: «Назови слова»</vt:lpstr>
      <vt:lpstr>                         Игра «Доскажи словечко»</vt:lpstr>
      <vt:lpstr>                                       Упражнение: «Дополни предложение словом»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юля</cp:lastModifiedBy>
  <cp:revision>67</cp:revision>
  <cp:lastPrinted>2015-02-26T09:52:23Z</cp:lastPrinted>
  <dcterms:created xsi:type="dcterms:W3CDTF">2013-01-06T18:32:13Z</dcterms:created>
  <dcterms:modified xsi:type="dcterms:W3CDTF">2017-09-27T10:08:58Z</dcterms:modified>
</cp:coreProperties>
</file>