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5" r:id="rId3"/>
    <p:sldId id="264" r:id="rId4"/>
    <p:sldId id="284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66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>
        <p:scale>
          <a:sx n="80" d="100"/>
          <a:sy n="80" d="100"/>
        </p:scale>
        <p:origin x="-1038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27.11.2017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27.11.2017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27.11.2017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27.11.2017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27.11.2017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27.11.2017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27.11.2017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27.11.2017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27.11.2017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27.11.2017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27.11.2017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1214414" y="1500174"/>
            <a:ext cx="7455202" cy="3298290"/>
            <a:chOff x="1064990" y="2541537"/>
            <a:chExt cx="8242923" cy="460282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064990" y="2541537"/>
              <a:ext cx="8242923" cy="29636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44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990099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Arial Narrow" pitchFamily="34" charset="0"/>
                  <a:cs typeface="Arial" charset="0"/>
                </a:rPr>
                <a:t>Постановка и решение коррекционных задач урока и занятия специалиста</a:t>
              </a:r>
              <a:endParaRPr lang="ru-RU" sz="44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99009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486741" y="6628955"/>
              <a:ext cx="5084704" cy="5154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rgbClr val="660066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026" name="Picture 2" descr="C:\Users\13 user\Desktop\59bf5a14a9b4abfd0daad18ae76d76b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696892"/>
            <a:ext cx="4095736" cy="27518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879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8596" y="1643050"/>
            <a:ext cx="842965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-Формировать навыки самоконтроля.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Приучатъ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обучающихся проверять правильность собственных действий (следить за своей речью, перечитывать прочитанное и т. д.).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быструю переключаемость внимания.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-Учить распределению внимания.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-Увеличивать объём внимания.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силу внимания (не замечать посторонних раздражителей).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-Воспитывать устойчивое внимание.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1021038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КОРРЕКЦИЯ РЕЧИ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коррекция и развитие связной устной речи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sng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(регулирующая функция, планирующая функция, анализирующая функция; фонетическая, грамматическая, лексическая, выразительная сторона;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орфоэпически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правильное произношение, пополнение и обогащение пассивного и активного словарного запаса, диалогическая и монологическая речь; функции общения,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импрессивной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(понимание обращенной речи), экспрессивной  (самостоятельной речи); эмоциональной окраски речи; плавность, последовательность речи;  ) через выполнение…;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коррекция и развитие связной письменной речи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(при работе над деформированными текстами, сочинением, изложением, творческим диктантом); сознательного чтения, ритма, темпа, выразительности чтения; читательской самостоятельности; графических навыков…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1285860"/>
            <a:ext cx="9358346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фонематический слух.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-Учить дифференцировать звуки речи, сходные по месту или способу образования.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функции фонематического анализа.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-Преодоление речевого негатива.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-Расширять активный словарь.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-Совершенствовать грамматический строй речи.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-Учить пониманию слов различной меры общности.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-Учить строить предложения по принципу сочетания, подчинения.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-Вырабатывать привычку слухового контроля.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-Вырабатывать качество чтения.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42910" y="1428736"/>
            <a:ext cx="792961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КОРРЕКЦИЯ ПАМЯТИ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коррекция и развитие памяти (запоминание, сохранение, воспроизведение; вербальную (словесную), образную (зрительную), моторную  (двигательную), эмоциональную; кратковременную, долговременную, оперативную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85720" y="1428736"/>
            <a:ext cx="885828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-Совершенствовать быстроту, полноту и точность восприятия.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-Совершенствовать правильность формулировок, умения давать краткий ответ.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-Работать над последовательностью воспроизведения, умением устанавливать причинно- следственные, временные связи между отдельными фактами и явлениями.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-Работать над укреплением памяти и преодолением её дефектов через охранительный режим.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словесно-логическую память.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-Тренировать образную память.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зрительную память.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714488"/>
            <a:ext cx="750097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КОРРЕКЦИЯ ВОСПРИЯТИЯ  И ОЩУЩЕНИЙ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осмысленность, обобщенность, целостность, быстрота, объем, зрительное, слуховое, тактильное, фонематическое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00034" y="1355039"/>
            <a:ext cx="792961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-коррекция и развитие зрительных восприятий…;</a:t>
            </a:r>
            <a:endParaRPr kumimoji="0" lang="ru-RU" sz="320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-развитие слухового восприятия…;</a:t>
            </a:r>
            <a:endParaRPr kumimoji="0" lang="ru-RU" sz="320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-коррекция и развитие тактильного восприятия…;</a:t>
            </a:r>
            <a:endParaRPr kumimoji="0" lang="ru-RU" sz="320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-узнавание и называние предмета (положение в пространстве)…</a:t>
            </a:r>
            <a:endParaRPr kumimoji="0" lang="ru-RU" sz="320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571612"/>
            <a:ext cx="750097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КОРРЕКЦИЯ МОТОРИКИ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общая, мелкая, артикуляционная; координация движений (произвольность, целенаправленность); пространственная ориентировка; удержание равновесия; быстрота двигательной реакции</a:t>
            </a:r>
          </a:p>
          <a:p>
            <a:endParaRPr lang="ru-RU" sz="2800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-коррекция и развитие мелкой моторики кистей рук (формирование ручной умелости, развитие ритмичности, плавности движений, соразмерности движений)…;</a:t>
            </a:r>
            <a:endParaRPr lang="ru-RU" sz="2800" i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00034" y="1276455"/>
            <a:ext cx="828677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КОРРЕКЦИЯ МЫШЛЕНИЯ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коррекция и развитие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мыслительной деятельности (мыслительных операций анализа и синтеза, сравнения, обобщения;  выявление главной мысли, установление логических и причинно-следственных связей, планирующая функция мышления, пространственное воображение, ориентировка в пространстве, времени, умение планировать свою деятельность, контролировать свою деятельность, виды : наглядно-действенное, наглядно-образное, словесно-логическое)…;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428596" y="1225689"/>
            <a:ext cx="871540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-Учить выделять главное, существенное.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-Учить замечать недостатки в работе, анализировать ход выполнения работы, сравнивать с образом.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-Упражнять в распознавании сходных предметов, находить сходные и отличительные признаки.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умение группировать предметы.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-Работать над разложением целого на части и восстановлением целого из частей.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-Работать над пониманием нового правила или понятия.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-Учить делать выводы.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-Учить применять правила при выполнении упражнения.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умение сравнивать анализировать.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-Преодолевать инертность психических процессов.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мыслительную и творческую деятельность.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-Развивать целенаправленность в работе.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-Учить выделять сходства и различия понятий.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5400" dirty="0" smtClean="0">
                <a:solidFill>
                  <a:srgbClr val="990099"/>
                </a:solidFill>
                <a:latin typeface="Mistral" pitchFamily="66" charset="0"/>
              </a:rPr>
              <a:t>«Ум, сердце и руки- вот что нужно развивать в детях, как единое целое!»</a:t>
            </a:r>
          </a:p>
          <a:p>
            <a:pPr algn="r">
              <a:buNone/>
            </a:pPr>
            <a:r>
              <a:rPr lang="ru-RU" sz="5400" dirty="0" smtClean="0">
                <a:solidFill>
                  <a:srgbClr val="FF0000"/>
                </a:solidFill>
                <a:latin typeface="Mistral" pitchFamily="66" charset="0"/>
              </a:rPr>
              <a:t>Ш. </a:t>
            </a:r>
            <a:r>
              <a:rPr lang="ru-RU" sz="5400" dirty="0" err="1" smtClean="0">
                <a:solidFill>
                  <a:srgbClr val="FF0000"/>
                </a:solidFill>
                <a:latin typeface="Mistral" pitchFamily="66" charset="0"/>
              </a:rPr>
              <a:t>Амоношвили</a:t>
            </a:r>
            <a:endParaRPr lang="ru-RU" sz="5400" dirty="0">
              <a:solidFill>
                <a:srgbClr val="FF0000"/>
              </a:solidFill>
              <a:latin typeface="Mistral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164134"/>
            <a:ext cx="87154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КОРРЕКЦИЯ ЛИЧНОСТНЫХ КАЧЕСТВ, ЭМОЦИОНАЛЬНО-ВОЛЕВОЙ СФЕРЫ</a:t>
            </a:r>
          </a:p>
          <a:p>
            <a:pPr algn="ctr"/>
            <a:r>
              <a:rPr lang="ru-RU" sz="28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навыки самоконтроля, усидчивости и выдержки, умение выражать свои чувств; адекватная оценка своих и чужих действий; преодоление неуверенности; развитие коммуникабельности; преодоление навязчивости, замкнутости, эгоизма; развитие терпения, эстетического вкуса, чувства сострадания и милосердия; культуры поведения, чистоплотности, трудолюбия, порядочности, дружелюбия,; привитие опрятности, обязательности, приучение к порядку, взаимовыручки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5720" y="1164134"/>
            <a:ext cx="885828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-совершенствование коммуникативных умений;</a:t>
            </a:r>
            <a:b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-умение отвечать на вопрос;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-умение отвечать на вопрос;</a:t>
            </a:r>
            <a:b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-умение возражать, аргументировать мнение;</a:t>
            </a:r>
            <a:b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-умение вести диалог, монолог;</a:t>
            </a:r>
            <a:b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-повышение культуры и техники общения;</a:t>
            </a:r>
            <a:b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-умение проявлять и выражать интерес к окружающему;</a:t>
            </a:r>
            <a:b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-тренировка процессов возбуждения и торможения;</a:t>
            </a:r>
            <a:b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-развитие адаптивности (быстрота и гибкость переключения);</a:t>
            </a:r>
            <a:b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-расширение кругозора;</a:t>
            </a:r>
            <a:b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-обогащение чувственного опыта;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42976" y="2786058"/>
          <a:ext cx="6929486" cy="2926080"/>
        </p:xfrm>
        <a:graphic>
          <a:graphicData uri="http://schemas.openxmlformats.org/drawingml/2006/table">
            <a:tbl>
              <a:tblPr/>
              <a:tblGrid>
                <a:gridCol w="2309396"/>
                <a:gridCol w="2310045"/>
                <a:gridCol w="2310045"/>
              </a:tblGrid>
              <a:tr h="2286016">
                <a:tc>
                  <a:txBody>
                    <a:bodyPr/>
                    <a:lstStyle/>
                    <a:p>
                      <a:pPr marR="12065" algn="ctr">
                        <a:spcAft>
                          <a:spcPts val="0"/>
                        </a:spcAft>
                      </a:pPr>
                      <a:r>
                        <a:rPr lang="ru-RU" sz="1600" i="1" u="none" dirty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Коррекционно-развивающие задачи, направленные на формирование (совершенствование) когнитивной деятельности </a:t>
                      </a:r>
                      <a:endParaRPr lang="ru-RU" sz="1600" i="1" u="none" dirty="0" smtClean="0">
                        <a:solidFill>
                          <a:srgbClr val="990099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R="12065" algn="ctr">
                        <a:spcAft>
                          <a:spcPts val="0"/>
                        </a:spcAft>
                      </a:pPr>
                      <a:r>
                        <a:rPr lang="ru-RU" sz="1600" i="1" u="none" dirty="0" smtClean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1600" i="1" u="none" dirty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анализ, синтез, контроль, самоконтроль</a:t>
                      </a:r>
                      <a:r>
                        <a:rPr lang="ru-RU" sz="1600" i="1" u="none" dirty="0" smtClean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600" u="none" dirty="0">
                        <a:solidFill>
                          <a:srgbClr val="99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2065" algn="ctr">
                        <a:spcAft>
                          <a:spcPts val="0"/>
                        </a:spcAft>
                      </a:pPr>
                      <a:r>
                        <a:rPr lang="ru-RU" sz="1600" i="1" u="none" dirty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Коррекционно-развивающие задачи, направленные на формирование (совершенствование) психических </a:t>
                      </a:r>
                      <a:r>
                        <a:rPr lang="ru-RU" sz="1600" i="1" u="none" dirty="0" smtClean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процессов</a:t>
                      </a:r>
                    </a:p>
                    <a:p>
                      <a:pPr marR="12065" algn="ctr">
                        <a:spcAft>
                          <a:spcPts val="0"/>
                        </a:spcAft>
                      </a:pPr>
                      <a:r>
                        <a:rPr lang="ru-RU" sz="1600" i="1" u="none" dirty="0" smtClean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1600" i="1" u="none" dirty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памяти, внимания, восприятия, воли, воображения, психических состояний, личностных особенностей</a:t>
                      </a:r>
                      <a:r>
                        <a:rPr lang="ru-RU" sz="1600" i="1" u="none" dirty="0" smtClean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600" u="none" dirty="0">
                        <a:solidFill>
                          <a:srgbClr val="99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865" algn="ctr">
                        <a:spcAft>
                          <a:spcPts val="0"/>
                        </a:spcAft>
                      </a:pPr>
                      <a:r>
                        <a:rPr lang="ru-RU" sz="1600" i="1" u="none" dirty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Коррекционно-развивающие задачи, направленные на формирование (совершенствование, коррекцию) речевого развития </a:t>
                      </a:r>
                      <a:endParaRPr lang="ru-RU" sz="1600" i="1" u="none" dirty="0" smtClean="0">
                        <a:solidFill>
                          <a:srgbClr val="990099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R="62865" algn="ctr">
                        <a:spcAft>
                          <a:spcPts val="0"/>
                        </a:spcAft>
                      </a:pPr>
                      <a:r>
                        <a:rPr lang="ru-RU" sz="1600" i="1" u="none" dirty="0" smtClean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1600" i="1" u="none" dirty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устная и письменная речь</a:t>
                      </a:r>
                      <a:r>
                        <a:rPr lang="ru-RU" sz="1600" i="1" u="none" dirty="0" smtClean="0">
                          <a:solidFill>
                            <a:srgbClr val="990099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600" u="none" dirty="0">
                        <a:solidFill>
                          <a:srgbClr val="990099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633" marR="616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928662" y="500042"/>
            <a:ext cx="747897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6000" b="1" i="1" dirty="0" smtClean="0">
                <a:solidFill>
                  <a:srgbClr val="99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  блока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6000" b="1" i="1" dirty="0" smtClean="0">
                <a:solidFill>
                  <a:srgbClr val="9900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коррекционных задач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ypresentation.ru/documents/da6293f976fd570117ff5ef50e026622/img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268760"/>
            <a:ext cx="8928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Коррекция </a:t>
            </a:r>
            <a:r>
              <a:rPr lang="ru-RU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– система педагогических мероприятий, направленная на исправление недостатков в психофизическом развитии детей.</a:t>
            </a:r>
            <a:endParaRPr lang="ru-RU" sz="3600" b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4077072"/>
            <a:ext cx="65162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Коррекционная работа </a:t>
            </a:r>
            <a:r>
              <a:rPr lang="ru-RU" sz="24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– это исправление или ослабление имеющихся недостатков учащихся и содействие возможно большему приближению развития этих детей к их максимальному уровню.</a:t>
            </a:r>
            <a:endParaRPr lang="ru-RU" sz="2400" b="1" i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582341"/>
            <a:ext cx="8064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Общая коррекция</a:t>
            </a:r>
            <a:r>
              <a:rPr lang="ru-RU" sz="28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заключается в исправлении дефектов мышления, в повышении интеллектуального уровня обучающихся, что позволяет им приобрести новые знания и навыки на более высоком уровне. </a:t>
            </a:r>
          </a:p>
          <a:p>
            <a:r>
              <a:rPr lang="ru-RU" sz="28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Индивидуальная коррекция</a:t>
            </a:r>
            <a:r>
              <a:rPr lang="ru-RU" sz="2800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зависит от наличия и степени проявления какого-либо из дефектов. Она проходит поэтапно, с анализом результатов работы на каждом этапе. По мере исправления типичных недостатков дети включаются во фронтальную работу.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643050"/>
            <a:ext cx="792961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«корректировать»</a:t>
            </a:r>
            <a:endParaRPr lang="ru-RU" sz="2800" i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-вносить коррективы, что-либо исправлять;</a:t>
            </a:r>
          </a:p>
          <a:p>
            <a:pPr marL="514350" indent="-514350"/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-исправлять в тексте ошибки.</a:t>
            </a:r>
          </a:p>
          <a:p>
            <a:pPr marL="514350" indent="-514350"/>
            <a:endParaRPr lang="ru-RU" sz="2800" i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«корригировать»</a:t>
            </a:r>
            <a:endParaRPr lang="ru-RU" sz="2800" i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исправлять, вносить правки, то же, что корректировать (в первом значении).</a:t>
            </a:r>
            <a:endParaRPr lang="ru-RU" sz="2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500174"/>
            <a:ext cx="814391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Коррекционная задача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урока обычно имеет такое оформление: коррекция речи, памяти, внимания, мышления, что практически невыполнимо.</a:t>
            </a:r>
          </a:p>
          <a:p>
            <a:r>
              <a:rPr lang="ru-RU" sz="3200" i="1" u="sng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Невозможно</a:t>
            </a:r>
            <a:r>
              <a:rPr lang="ru-RU" sz="3200" i="1" u="sng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в ходе одного урока одновременно корригировать все психические процессы. </a:t>
            </a:r>
            <a:endParaRPr lang="ru-RU" sz="3200" i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714488"/>
            <a:ext cx="85725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Коррекционная задача должна быть предельно конкретной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и ориентированной на активизацию тех психических функций, которые будут максимально задействованы в ходе данного урока, то есть через их активную работу будет подступать и отрабатываться учебная информация.</a:t>
            </a:r>
            <a:endParaRPr lang="ru-RU" sz="3200" b="1" i="1" dirty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39552" y="1618831"/>
            <a:ext cx="792088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sng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Коррекционные  задачи: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Коррегировать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… путём выполнения;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… через выполнение;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Коррегировать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развивать … при работе с  …;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Развивать … на основе упражнений …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755576" y="1490292"/>
            <a:ext cx="75312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rgbClr val="990099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КОРРЕКЦИЯ ВНИМАНИЯ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произвольное, непроизвольное, устойчивость, переключение внимания, увеличение</a:t>
            </a:r>
            <a:r>
              <a:rPr kumimoji="0" lang="ru-RU" sz="2800" b="1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объема внимания, слуховое внимание, зрительное внимание, избирательность, развитие наблюдательности, концентрация…</a:t>
            </a:r>
            <a:endParaRPr kumimoji="0" lang="ru-RU" sz="2800" b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5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5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6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0066"/>
      </a:hlink>
      <a:folHlink>
        <a:srgbClr val="66006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1033</Words>
  <Application>Microsoft Office PowerPoint</Application>
  <PresentationFormat>Экран (4:3)</PresentationFormat>
  <Paragraphs>95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Универсальные</dc:title>
  <dc:creator>Фокина Лидия Петровна</dc:creator>
  <cp:keywords>Шаблон презентации</cp:keywords>
  <cp:lastModifiedBy>Microsoft Office</cp:lastModifiedBy>
  <cp:revision>99</cp:revision>
  <dcterms:created xsi:type="dcterms:W3CDTF">2014-07-06T18:18:01Z</dcterms:created>
  <dcterms:modified xsi:type="dcterms:W3CDTF">2017-11-27T03:25:42Z</dcterms:modified>
</cp:coreProperties>
</file>