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59" r:id="rId5"/>
    <p:sldId id="262" r:id="rId6"/>
    <p:sldId id="263" r:id="rId7"/>
    <p:sldId id="272" r:id="rId8"/>
    <p:sldId id="266" r:id="rId9"/>
    <p:sldId id="264" r:id="rId10"/>
    <p:sldId id="273" r:id="rId11"/>
    <p:sldId id="271" r:id="rId12"/>
    <p:sldId id="270" r:id="rId13"/>
    <p:sldId id="269" r:id="rId14"/>
    <p:sldId id="268" r:id="rId15"/>
    <p:sldId id="267" r:id="rId16"/>
    <p:sldId id="276" r:id="rId17"/>
    <p:sldId id="275" r:id="rId18"/>
    <p:sldId id="26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18D"/>
    <a:srgbClr val="6C0301"/>
    <a:srgbClr val="F7AF00"/>
    <a:srgbClr val="F8D18C"/>
    <a:srgbClr val="F4841D"/>
    <a:srgbClr val="F18308"/>
    <a:srgbClr val="EC7510"/>
    <a:srgbClr val="D1C6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1203" y="794776"/>
            <a:ext cx="1743993" cy="1713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459" y="938660"/>
            <a:ext cx="1903081" cy="1869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4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3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35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82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31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7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bg>
      <p:bgPr shadeToTitle="1">
        <a:gradFill flip="none" rotWithShape="1">
          <a:gsLst>
            <a:gs pos="64000">
              <a:srgbClr val="EF7D0C"/>
            </a:gs>
            <a:gs pos="28000">
              <a:srgbClr val="F7AF00">
                <a:alpha val="58000"/>
              </a:srgbClr>
            </a:gs>
            <a:gs pos="77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5560" y="741270"/>
            <a:ext cx="7621345" cy="531022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 userDrawn="1"/>
        </p:nvSpPr>
        <p:spPr>
          <a:xfrm>
            <a:off x="498705" y="268229"/>
            <a:ext cx="11194589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98707" y="260648"/>
            <a:ext cx="11194588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57" y="4216779"/>
            <a:ext cx="1903081" cy="18697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4581128"/>
            <a:ext cx="2863990" cy="22768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9574241" y="4299790"/>
            <a:ext cx="2863990" cy="22768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328010" y="0"/>
            <a:ext cx="2863990" cy="227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63990" cy="227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3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 shadeToTitle="1">
        <a:gradFill flip="none" rotWithShape="1">
          <a:gsLst>
            <a:gs pos="64000">
              <a:srgbClr val="EF7D0C"/>
            </a:gs>
            <a:gs pos="18000">
              <a:srgbClr val="F7AF00">
                <a:alpha val="58000"/>
              </a:srgbClr>
            </a:gs>
            <a:gs pos="84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8455" y="299195"/>
            <a:ext cx="1301006" cy="1301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1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6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0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18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21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6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4000">
              <a:srgbClr val="EF7D0C"/>
            </a:gs>
            <a:gs pos="20000">
              <a:srgbClr val="F7AF00">
                <a:alpha val="58000"/>
              </a:srgbClr>
            </a:gs>
            <a:gs pos="86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5560" y="741270"/>
            <a:ext cx="7621345" cy="531022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498706" y="260647"/>
            <a:ext cx="11194589" cy="615006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498705" y="260647"/>
            <a:ext cx="11194589" cy="615006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0" y="4581128"/>
            <a:ext cx="2863990" cy="22768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0195" y="6356351"/>
            <a:ext cx="1726616" cy="466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2924" y="6356351"/>
            <a:ext cx="1726616" cy="4661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775" y="6361967"/>
            <a:ext cx="1726616" cy="4661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9574241" y="4299790"/>
            <a:ext cx="2863990" cy="22768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328010" y="0"/>
            <a:ext cx="2863990" cy="227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63990" cy="227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FBE3-1E55-427A-A623-5A0F1FDA049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E258-76BB-4DBE-AB5C-E806CFBF36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20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1196752"/>
            <a:ext cx="10363200" cy="1470025"/>
          </a:xfrm>
        </p:spPr>
        <p:txBody>
          <a:bodyPr>
            <a:noAutofit/>
          </a:bodyPr>
          <a:lstStyle/>
          <a:p>
            <a:pPr fontAlgn="base"/>
            <a:r>
              <a:rPr lang="ru-RU" sz="4800" b="1" dirty="0" smtClean="0"/>
              <a:t>Советы учителя дефектолога</a:t>
            </a:r>
            <a:br>
              <a:rPr lang="ru-RU" sz="4800" b="1" dirty="0" smtClean="0"/>
            </a:br>
            <a:r>
              <a:rPr lang="ru-RU" sz="4800" b="1" dirty="0" smtClean="0"/>
              <a:t> и </a:t>
            </a:r>
            <a:br>
              <a:rPr lang="ru-RU" sz="4800" b="1" dirty="0" smtClean="0"/>
            </a:br>
            <a:r>
              <a:rPr lang="ru-RU" sz="4800" b="1" dirty="0" smtClean="0"/>
              <a:t>психолога </a:t>
            </a:r>
            <a:br>
              <a:rPr lang="ru-RU" sz="4800" b="1" dirty="0" smtClean="0"/>
            </a:br>
            <a:r>
              <a:rPr lang="ru-RU" sz="4800" b="1" dirty="0" smtClean="0"/>
              <a:t> родителям детей-инвалидов.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Автор: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Лазарева Любовь Геннадьевна,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учитель дефектолог класса ТМНР, психолог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ГКОУ ЛО «Сланцевская школа-интернат, реализующая адаптированные образовательные программы»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0972800" cy="115699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Важно!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Наиболее трудные, в психологическом плане, моменты в жизни семей, имеющих детей-инвалидов: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392" y="2132856"/>
            <a:ext cx="10972800" cy="4525963"/>
          </a:xfrm>
        </p:spPr>
        <p:txBody>
          <a:bodyPr/>
          <a:lstStyle/>
          <a:p>
            <a:r>
              <a:rPr lang="ru-RU" sz="2000" b="1" dirty="0" smtClean="0"/>
              <a:t>Выявление врачами факта нарушения развития ребёнка. </a:t>
            </a:r>
          </a:p>
          <a:p>
            <a:r>
              <a:rPr lang="ru-RU" sz="2000" b="1" dirty="0" smtClean="0"/>
              <a:t>Возникновение страхов, неуверенности в воспитании ребенка. Переживание безысходности ситуации. </a:t>
            </a:r>
          </a:p>
          <a:p>
            <a:r>
              <a:rPr lang="ru-RU" sz="2000" b="1" dirty="0" smtClean="0"/>
              <a:t>Старший дошкольный возраст ребенка (5-7 лет). Предостережение родителями того, что ребенку трудно будет  учиться в общеобразовательной школе.</a:t>
            </a:r>
          </a:p>
          <a:p>
            <a:r>
              <a:rPr lang="ru-RU" sz="2000" b="1" dirty="0" smtClean="0"/>
              <a:t> Подростковый возраст ребенка (13-15 лет). Осознание ребенком своей инвалидности приводит к трудностям в налаживании контактов со сверстниками и, особенно, с противоположным полом. Обособление семьи от общества. </a:t>
            </a:r>
          </a:p>
          <a:p>
            <a:r>
              <a:rPr lang="ru-RU" sz="2000" b="1" dirty="0" smtClean="0"/>
              <a:t>Старший школьный возраст (15-17 лет). Трудность перед родителями в определении и получении профессии и дальнейшего трудоустройства ребенка.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Внутриличностный</a:t>
            </a:r>
            <a:r>
              <a:rPr lang="ru-RU" sz="2000" b="1" dirty="0" smtClean="0"/>
              <a:t> разлад в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Следует отметить, что не каждая семья проходит все 4 кризиса.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b="1" dirty="0" smtClean="0"/>
              <a:t>Некоторые семьи“ останавливаются” на 2 кризисе — в случае, если ребёнок имеет очень сложную патологию развития (глубокая умственная отсталость, ДЦП в тяжёлой форме, множественные нарушения и т. д.). В этом случае ребёнок не учится совсем, и для  родителей он навсегда остаётся “маленьким”.</a:t>
            </a:r>
          </a:p>
          <a:p>
            <a:pPr fontAlgn="base"/>
            <a:r>
              <a:rPr lang="ru-RU" sz="2800" b="1" dirty="0" smtClean="0"/>
              <a:t>В других семьях (например, если у ребёнка соматическое заболевание) второй кризис проходит без особых осложнений, т.е. ребёнок поступает в школу и учится в ней, но позднее могут проявиться сложности других периодов (третьего и четвёртого).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КРИЗИСНЫЕ ПЕРИОДЫ:</a:t>
            </a: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263352" y="1196752"/>
            <a:ext cx="2880320" cy="48245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87688" y="1196752"/>
            <a:ext cx="3024336" cy="481399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Рамка 7"/>
          <p:cNvSpPr/>
          <p:nvPr/>
        </p:nvSpPr>
        <p:spPr>
          <a:xfrm>
            <a:off x="6456040" y="1196752"/>
            <a:ext cx="2880320" cy="48245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9480376" y="1196752"/>
            <a:ext cx="2880320" cy="48245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1384" y="1268760"/>
            <a:ext cx="22322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период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родители узнают, что их ребёнок— инвалид. Это может произойти в первые часы или дни после рождения ребёнка (генетическое заболевание или врождённое качество), и тогда вместо радости родителей ожидает огромное горе от разом рухнувших надежд.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647728" y="1196752"/>
            <a:ext cx="230425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период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о том, что ребенок не такой, как все остальные дети, родители могут узнать в первые три  года его жизни или на психологическом обследовании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медико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педагогической комиссии при поступлении в школу (в основном это касается отклонений в интеллектуальном плане). Это известие для родных и близких как “удар обухом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Родители “не замечали” явных отставаний в развитии ребенка, успокаивали себя тем, что “все обойдется”, “подрастет, поумнеет”, и вот— приговор о том, что ребенок не сможет учиться в общеобразовательной школе, а иногда и во вспомогательной.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16080" y="1268760"/>
            <a:ext cx="21602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период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ребенком переживается психофизиологический и психосоциальный возрастной кризис, связанный с ускоренным и неравномерным созреванием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мышечной, сердечно - сосудистой и половой систем, стремлением к общению со сверстниками и самоутверждению. У ребенка активно формируются самооценка и самосознание. В этот сложный для него период ребенок постепенно осознает, что он — не такой как все.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12424" y="1268760"/>
            <a:ext cx="17281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период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это период юношества ребенка, когда остро встают вопросы по формированию его дальнейшей жизни и связанных с этим вопросов получения профессии, трудоустройства, обзаведения семьей. Родители все чаще задумываются о том, что же будет с ребенком, когда их не станет.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Что же делать?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2800" b="1" dirty="0" smtClean="0"/>
              <a:t>Родителям можно посмотреть на эту ситуацию с другой стороны: возможность пересмотреть свою жизнь, свои ценности и перспективы, собрать всю свою силу, волю и полюбить ребенка таким, какой он есть; жить вместе с ним, дарить ребенку тепло, заботу и внимание, радоваться жизни и помогать другим мамам и папам с такими же проблемами обрести душевное равновесие.</a:t>
            </a:r>
          </a:p>
          <a:p>
            <a:pPr algn="ctr" fontAlgn="base">
              <a:buNone/>
            </a:pPr>
            <a:r>
              <a:rPr lang="ru-RU" sz="2800" b="1" dirty="0" smtClean="0"/>
              <a:t>Для того, чтобы легче воспринимать существующую проблему, либо по - иному взглянуть на нее.</a:t>
            </a:r>
          </a:p>
          <a:p>
            <a:pPr algn="ctr" fontAlgn="base">
              <a:buNone/>
            </a:pPr>
            <a:r>
              <a:rPr lang="ru-RU" sz="2800" b="1" dirty="0" smtClean="0"/>
              <a:t>Вам в помощь прилагается древняя </a:t>
            </a:r>
            <a:r>
              <a:rPr lang="ru-RU" sz="2800" b="1" dirty="0" smtClean="0"/>
              <a:t>притча: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Мудрая  притча о Будде.  Горчичное зерно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2000" b="1" dirty="0" smtClean="0"/>
              <a:t>Однажды </a:t>
            </a:r>
            <a:r>
              <a:rPr lang="ru-RU" sz="2000" b="1" dirty="0" smtClean="0"/>
              <a:t>Будде повстречалась пожилая женщина. Она горько плакала из- за своей нелёгкой жизни и попросила Будду помочь ей. Он пообещал помочь ей, однако только в том случае, если она принесёт ему горчичное зерно из того дома, в котором никогда не знали горя.</a:t>
            </a:r>
          </a:p>
          <a:p>
            <a:pPr algn="ctr" fontAlgn="base">
              <a:buNone/>
            </a:pPr>
            <a:r>
              <a:rPr lang="ru-RU" sz="2000" b="1" dirty="0" smtClean="0"/>
              <a:t>Ободрённая его словами, женщина начала поиски такого дома, а Будда  отправился своим путём.</a:t>
            </a:r>
          </a:p>
          <a:p>
            <a:pPr algn="ctr" fontAlgn="base">
              <a:buNone/>
            </a:pPr>
            <a:r>
              <a:rPr lang="ru-RU" sz="2000" b="1" dirty="0" smtClean="0"/>
              <a:t>Много позже он встретился её опять — женщина полоскала в реке бельё и весело напевала. Будда подошёл к ней и спросил, нашла ли она дом, жизнь в котором была счастливой и безмятежной? На что она ответила отрицательно и добавила, что поищет ещё попозже, а пока ей необходимо помочь постирать бельё людям, у которых горе еще тяжелее её собственного.</a:t>
            </a:r>
          </a:p>
          <a:p>
            <a:pPr algn="ctr" fontAlgn="base">
              <a:buNone/>
            </a:pPr>
            <a:r>
              <a:rPr lang="ru-RU" sz="2000" b="1" dirty="0" smtClean="0"/>
              <a:t>Родители должны понимать, что жизнь не останавливается с рождением ребёнка с ОВЗ, она продолжается, и надо жить дальше, воспитывать ребёнка, любить его таким, какой он есть, не проявляя излишнюю ненужную жалость.</a:t>
            </a:r>
          </a:p>
          <a:p>
            <a:pPr algn="ctr" fontAlgn="base">
              <a:buNone/>
            </a:pPr>
            <a:r>
              <a:rPr lang="ru-RU" sz="2000" b="1" dirty="0" smtClean="0"/>
              <a:t>Следует научиться воспринимать ребенка с ограниченными возможностями, как ребенка со  скрытыми возможностями.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Психологи </a:t>
            </a:r>
            <a:r>
              <a:rPr lang="ru-RU" b="1" dirty="0" smtClean="0"/>
              <a:t>рекомендуют: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392" y="908720"/>
            <a:ext cx="10972800" cy="4525963"/>
          </a:xfrm>
        </p:spPr>
        <p:txBody>
          <a:bodyPr/>
          <a:lstStyle/>
          <a:p>
            <a:pPr fontAlgn="base">
              <a:buNone/>
            </a:pPr>
            <a:r>
              <a:rPr lang="ru-RU" sz="2800" dirty="0" smtClean="0"/>
              <a:t>В </a:t>
            </a:r>
            <a:r>
              <a:rPr lang="ru-RU" sz="2800" dirty="0" smtClean="0"/>
              <a:t>трудных жизненных ситуациях, как минимум, всегда есть три варианта:</a:t>
            </a:r>
          </a:p>
          <a:p>
            <a:pPr fontAlgn="base">
              <a:buNone/>
            </a:pPr>
            <a:r>
              <a:rPr lang="ru-RU" sz="2800" dirty="0" smtClean="0"/>
              <a:t>-оставить </a:t>
            </a:r>
            <a:r>
              <a:rPr lang="ru-RU" sz="2800" dirty="0" smtClean="0"/>
              <a:t>все как есть, или что - то изменить; изменить свое поведение, привычки, взгляды, установки или изменить обстоятельства, в которых возникла проблема; </a:t>
            </a: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-</a:t>
            </a:r>
            <a:r>
              <a:rPr lang="ru-RU" sz="2800" dirty="0" smtClean="0"/>
              <a:t>если </a:t>
            </a:r>
            <a:r>
              <a:rPr lang="ru-RU" sz="2800" dirty="0" smtClean="0"/>
              <a:t>нельзя изменить обстоятельства, то можно изменить отношение к обстоятельствам, то есть принять их: как необходимую данность; как урок, который необходимо пройти; как катализатор внутриличностных ресурсов и возможностей; как нечто позитивное, которое содержится в том, что пока воспринимается как негатив.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7392144" y="3068960"/>
            <a:ext cx="2664296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dirty="0" smtClean="0"/>
              <a:t>4.Не </a:t>
            </a:r>
            <a:r>
              <a:rPr lang="ru-RU" sz="1600" dirty="0" smtClean="0"/>
              <a:t>ограждайте ребёнка от обязанностей и проблем. Решайте все дела вместе с ним.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2855640" y="2132856"/>
            <a:ext cx="252028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родителям, имеющим детей с ограниченными возможностями здоровья: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51384" y="1340768"/>
            <a:ext cx="244827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dirty="0" smtClean="0"/>
              <a:t>1.Никогда не жалейте ребёнка из - за того, что он не такой, как все.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927648" y="2636912"/>
            <a:ext cx="2318048" cy="212110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2.Дарите </a:t>
            </a:r>
            <a:r>
              <a:rPr lang="ru-RU" sz="1600" dirty="0" smtClean="0">
                <a:solidFill>
                  <a:schemeClr val="bg1"/>
                </a:solidFill>
              </a:rPr>
              <a:t>ребёнку свою любовь и внимание, но не забывайте, что есть и другие члены семьи, которые в них </a:t>
            </a:r>
            <a:r>
              <a:rPr lang="ru-RU" sz="1600" dirty="0" smtClean="0">
                <a:solidFill>
                  <a:schemeClr val="bg1"/>
                </a:solidFill>
              </a:rPr>
              <a:t>тоже нуждаются.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31904" y="1268760"/>
            <a:ext cx="273630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3.Организуйте </a:t>
            </a:r>
            <a:r>
              <a:rPr lang="ru-RU" sz="1600" dirty="0" smtClean="0"/>
              <a:t>свой быт так, чтобы никто в семье не чувствовал себя “жертвой”, отказываясь от своей личной жизни.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527704" y="1484784"/>
            <a:ext cx="2664296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dirty="0" smtClean="0"/>
              <a:t>5.Предоставьте ребёнку самостоятельность в действиях и принятии решений.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Рекомендации родителям, имеющим детей с ограниченными возможностями здоровья: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7408" y="1556792"/>
            <a:ext cx="244827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83432" y="1700808"/>
            <a:ext cx="20882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6.Следите за своей внешностью и поведением. Ребёнок должен гордиться вами.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276872"/>
            <a:ext cx="273630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43672" y="2420888"/>
            <a:ext cx="2592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7.Не бойтесь отказать ребёнку в чём-либо, если считаете его требования чрезмерными.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9936" y="3212976"/>
            <a:ext cx="273630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519936" y="3512041"/>
            <a:ext cx="27836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8.Чаще разговаривайте с ребёнком. Помните, что ни телевизор, ни радио не заменят вас.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56240" y="4149080"/>
            <a:ext cx="30243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/>
              <a:t>9.Не ограничивайте ребёнка в общении со сверстниками.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Рекомендации родителям, имеющим детей с ограниченными возможностями здоровья: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392" y="1556792"/>
            <a:ext cx="223224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5640" y="2276872"/>
            <a:ext cx="237626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800" b="1" dirty="0" smtClean="0"/>
              <a:t>11.Чаще прибегайте к советам педагогов и психологов.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1904" y="1628800"/>
            <a:ext cx="223224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4152" y="2276872"/>
            <a:ext cx="223224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96400" y="1556792"/>
            <a:ext cx="223224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5400" y="3933056"/>
            <a:ext cx="2232248" cy="2276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15.Помните, что когда-нибудь ребёнок повзрослеет и ему придётся жить самостоятельно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 flipH="1" flipV="1">
            <a:off x="5015880" y="4077072"/>
            <a:ext cx="2330545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3392" y="1844824"/>
            <a:ext cx="22075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10.Не отказывайтесь от встречи с друзьями, приглашайте их в гости.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231904" y="1866310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12.Больше читайте, и не только специальную литературу, но и художественную.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08168" y="2432502"/>
            <a:ext cx="19915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13.Общайтесь с семьями, где есть дети-инвалиды. Передавайте свой опыт и перенимайте чужой.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840416" y="1742619"/>
            <a:ext cx="1991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14.Не изводите себя упрёками. В том, что у вас больной ребёнок, вы не виноваты!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75920" y="4437112"/>
            <a:ext cx="1559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16.Готовьте его к будущей жизни, говорите с ребенком о ней.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392" y="1556792"/>
            <a:ext cx="10972800" cy="4525963"/>
          </a:xfrm>
        </p:spPr>
        <p:txBody>
          <a:bodyPr/>
          <a:lstStyle/>
          <a:p>
            <a:pPr algn="ctr" fontAlgn="base">
              <a:buNone/>
            </a:pPr>
            <a:r>
              <a:rPr lang="ru-RU" sz="4800" b="1" dirty="0" smtClean="0"/>
              <a:t>И всегда помните о том, что рано или поздно Ваши усилия, стойкое терпение и</a:t>
            </a:r>
            <a:endParaRPr lang="ru-RU" sz="4800" dirty="0" smtClean="0"/>
          </a:p>
          <a:p>
            <a:pPr algn="ctr" fontAlgn="base">
              <a:buNone/>
            </a:pPr>
            <a:r>
              <a:rPr lang="ru-RU" sz="4800" b="1" dirty="0" smtClean="0"/>
              <a:t>непомерный труд в воспитании ребенка с ОВЗ будут обязательно  </a:t>
            </a:r>
            <a:r>
              <a:rPr lang="ru-RU" sz="4800" b="1" dirty="0" smtClean="0"/>
              <a:t>вознаграждены!!!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340768"/>
            <a:ext cx="10972800" cy="4525963"/>
          </a:xfrm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>Каждый ребенок имеет право на особую заботу и помощь от нашего общества. Но есть дети, у которых физическое и умственное  состояние требует повышенного к ним </a:t>
            </a:r>
            <a:r>
              <a:rPr lang="ru-RU" dirty="0" err="1" smtClean="0"/>
              <a:t>внимания.Это</a:t>
            </a:r>
            <a:r>
              <a:rPr lang="ru-RU" dirty="0" smtClean="0"/>
              <a:t> дети с ограниченными возможностями здоровья (ОВЗ), которые имеют разную степень инвалидности.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Понятие “Ребенок - инвалид”.</a:t>
            </a:r>
            <a:endParaRPr lang="ru-RU" dirty="0"/>
          </a:p>
        </p:txBody>
      </p:sp>
      <p:pic>
        <p:nvPicPr>
          <p:cNvPr id="1027" name="Picture 3" descr="C:\Users\Любовь\Desktop\article9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4365104"/>
            <a:ext cx="2567946" cy="192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5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392" y="1052736"/>
            <a:ext cx="10972800" cy="4525963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В общем случае, понятие “ребенок - инвалид” можно разделить на две категории. Одна группа детей-инвалидов – это дети  с врожденными нарушениями работы различных органов чувств и с физическими недостатками или  умственно отсталые дети.</a:t>
            </a:r>
          </a:p>
          <a:p>
            <a:pPr fontAlgn="base">
              <a:buNone/>
            </a:pPr>
            <a:r>
              <a:rPr lang="ru-RU" dirty="0" smtClean="0"/>
              <a:t>Многочисленные исследования показали, что творческий потенциал таких детей огромен. Их таланты представляют собой значительную культурную ценность. А эффект от гармоничного развития личности и успешной адаптации в обществе благотворно влияет  на здоровье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5400" y="980728"/>
            <a:ext cx="10972800" cy="4525963"/>
          </a:xfrm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>Другая группа детей– это - те, кто стали  инвалидами  в результате длительной болезни.</a:t>
            </a:r>
          </a:p>
          <a:p>
            <a:pPr algn="ctr" fontAlgn="base">
              <a:buNone/>
            </a:pPr>
            <a:r>
              <a:rPr lang="ru-RU" dirty="0" smtClean="0"/>
              <a:t>Воспитание и развитие таких детей является серьезной педагогической и медицинской задачей.</a:t>
            </a:r>
          </a:p>
          <a:p>
            <a:pPr algn="ctr" fontAlgn="base">
              <a:buNone/>
            </a:pPr>
            <a:r>
              <a:rPr lang="ru-RU" dirty="0" smtClean="0"/>
              <a:t>Общеизвестно, чтобы успешно решать какую - либо жизненную проблему или трудную ситуацию, необходимо хорошо в ней разбираться. Поэтому родители должны знать определенные психологические  рекомендации, что позволит им эффективно и стойко преодолевать жизненные трудности.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569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Инвалидность ребенка, чаще всего, становится причиной глубокой и продолжительной  социальной </a:t>
            </a:r>
            <a:r>
              <a:rPr lang="ru-RU" sz="3200" b="1" dirty="0" err="1" smtClean="0"/>
              <a:t>дезадаптации</a:t>
            </a:r>
            <a:r>
              <a:rPr lang="ru-RU" sz="3200" b="1" dirty="0" smtClean="0"/>
              <a:t> всей семьи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2400" dirty="0" smtClean="0"/>
              <a:t>Действительно,  воспитание ребёнка   с отклонениями</a:t>
            </a:r>
          </a:p>
          <a:p>
            <a:pPr algn="ctr" fontAlgn="base">
              <a:buNone/>
            </a:pPr>
            <a:r>
              <a:rPr lang="ru-RU" sz="2400" dirty="0" smtClean="0"/>
              <a:t>в развитии, независимо от характера и сроков его заболевания или травмы, изменяет, а   нередко нарушает весь привычный ритм жизни семьи. Обнаружение у ребенка дефекта  развития и подтверждение инвалидности почти всегда вызывает у родителей тяжелое   стрессовое состояние, семья оказывается в психологической сложной ситуации. Родители впадают в отчаяние, кто-то плачет, кто-то несет боль в себе, кто-то становится агрессивным и озлобленным, родители такого ребенка могут полностью отдалиться от  друзей, знакомых, часто и от родственников. Это время боли, которую необходимо  пережить, время печали, которая должна быть излита. Только пережив горе, человек способен рассмотреть ситуацию спокойно, более конструктивно подойти к решению</a:t>
            </a:r>
          </a:p>
          <a:p>
            <a:pPr algn="ctr" fontAlgn="base">
              <a:buNone/>
            </a:pPr>
            <a:r>
              <a:rPr lang="ru-RU" sz="2400" dirty="0" smtClean="0"/>
              <a:t>своей проблемы.  </a:t>
            </a:r>
            <a:r>
              <a:rPr lang="ru-RU" sz="2400" b="1" dirty="0" smtClean="0"/>
              <a:t>Это необходимо знать.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9728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 выделяют четыре фазы психологического состояния в процессе становления их позиции к ребенку – инвалиду: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392" y="1916832"/>
            <a:ext cx="10972800" cy="4525963"/>
          </a:xfrm>
        </p:spPr>
        <p:txBody>
          <a:bodyPr/>
          <a:lstStyle/>
          <a:p>
            <a:pPr fontAlgn="base"/>
            <a:r>
              <a:rPr lang="ru-RU" sz="1800" b="1" dirty="0" smtClean="0"/>
              <a:t>Первая фаза – “шок”,</a:t>
            </a:r>
            <a:r>
              <a:rPr lang="ru-RU" sz="1800" dirty="0" smtClean="0"/>
              <a:t> характеризуется состоянием растерянности родителей, беспомощности, страха, возникновением чувства собственной неполноценности.</a:t>
            </a:r>
          </a:p>
          <a:p>
            <a:pPr fontAlgn="base"/>
            <a:r>
              <a:rPr lang="ru-RU" sz="1800" b="1" dirty="0" smtClean="0"/>
              <a:t>Вторая фаза -“неадекватное отношение к дефекту</a:t>
            </a:r>
            <a:r>
              <a:rPr lang="ru-RU" sz="1800" dirty="0" smtClean="0"/>
              <a:t>”,  характеризующаяся негативизмом и отрицанием поставленного диагноза, что является своеобразной защитной реакцией.</a:t>
            </a:r>
          </a:p>
          <a:p>
            <a:pPr fontAlgn="base"/>
            <a:r>
              <a:rPr lang="ru-RU" sz="1800" b="1" dirty="0" smtClean="0"/>
              <a:t>Третья фаза – “частичное осознание дефекта ребенка", </a:t>
            </a:r>
            <a:r>
              <a:rPr lang="ru-RU" sz="1800" dirty="0" smtClean="0"/>
              <a:t>сопровождаемое чувством “хронической печали”. Это депрессивное состояние, являющееся “результатом постоянной зависимости родителей от потребностей ребенка, следствием отсутствия у него положительных изменений”.</a:t>
            </a:r>
          </a:p>
          <a:p>
            <a:pPr fontAlgn="base"/>
            <a:r>
              <a:rPr lang="ru-RU" sz="1800" b="1" dirty="0" smtClean="0"/>
              <a:t>Четвёртая фаза – начало социально-психологической адаптации всех членов семьи</a:t>
            </a:r>
            <a:r>
              <a:rPr lang="ru-RU" sz="1800" dirty="0" smtClean="0"/>
              <a:t>, вызванной принятием дефекта, установлением адекватных отношений со специалистами и достаточно разумным следованием их рекомендациям.</a:t>
            </a:r>
          </a:p>
          <a:p>
            <a:pPr fontAlgn="base"/>
            <a:r>
              <a:rPr lang="ru-RU" sz="1800" dirty="0" smtClean="0"/>
              <a:t>К сожалению, далеко не все мамы и папы проблемных детей приходят к правильному решению и обретают дальнейшую жизненную перспективу.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1384" y="2332037"/>
            <a:ext cx="109728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Многие родители не могут самостоятельно придти к гармоничному осознанию сложившейся ситуации. В результате нарушается способность семьи приспосабливаться  к социальным условиям жизни. На семью с ребенком- инвалидом накладываются медицинские, экономические и социально- психологические проблемы, которые приводят к ухудшению качества ее жизни, возникновению семейных и личных проблем. Не выдержав навалившихся трудностей, семьи с детьми - инвалидами могут самоизолироваться, потерять смысл жизни.</a:t>
            </a:r>
          </a:p>
          <a:p>
            <a:endParaRPr lang="ru-RU" dirty="0"/>
          </a:p>
        </p:txBody>
      </p:sp>
      <p:pic>
        <p:nvPicPr>
          <p:cNvPr id="2050" name="Picture 2" descr="C:\Users\Любовь\Desktop\KCUeafVtF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0"/>
            <a:ext cx="3015438" cy="227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07768" y="692696"/>
            <a:ext cx="7790656" cy="4525963"/>
          </a:xfrm>
        </p:spPr>
        <p:txBody>
          <a:bodyPr/>
          <a:lstStyle/>
          <a:p>
            <a:pPr algn="ctr" fontAlgn="base">
              <a:buNone/>
            </a:pPr>
            <a:r>
              <a:rPr lang="ru-RU" sz="2400" b="1" dirty="0" smtClean="0"/>
              <a:t>Казалось бы, в этом случае особенно должна быть ощутима помощь со стороны  родственников, друзей. Но когда родственники и знакомые узнают о сильной травме или болезни ребенка, они тоже испытывают свой психологический стресс. Каждому приходиться задуматься о своем отношении к ребенку, к его родителям. Кто - то начинает избегать встреч, потому что боится как собственных чувств и эмоции, так и чувств  родителей данного ребенка. Особенно тяжело родителям супругов (бабушкам и  дедушкам).</a:t>
            </a:r>
          </a:p>
          <a:p>
            <a:pPr algn="ctr" fontAlgn="base"/>
            <a:r>
              <a:rPr lang="ru-RU" sz="2400" b="1" dirty="0" smtClean="0"/>
              <a:t> Не зная, как помочь и боясь быть бестактными, родственники и знакомые порой предпочитают отмалчиваться, не замечать сложившуюся ситуацию, что еще больше затрудняет положение родителей  данного ребенка.</a:t>
            </a:r>
          </a:p>
          <a:p>
            <a:endParaRPr lang="ru-RU" dirty="0"/>
          </a:p>
        </p:txBody>
      </p:sp>
      <p:pic>
        <p:nvPicPr>
          <p:cNvPr id="3074" name="Picture 2" descr="C:\Users\Любовь\Desktop\shutterstock_33877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186436" cy="2792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1384" y="332656"/>
            <a:ext cx="7272808" cy="4525963"/>
          </a:xfrm>
        </p:spPr>
        <p:txBody>
          <a:bodyPr/>
          <a:lstStyle/>
          <a:p>
            <a:pPr fontAlgn="base">
              <a:buNone/>
            </a:pPr>
            <a:endParaRPr lang="ru-RU" sz="2000" b="1" smtClean="0"/>
          </a:p>
          <a:p>
            <a:pPr fontAlgn="base">
              <a:buNone/>
            </a:pPr>
            <a:r>
              <a:rPr lang="ru-RU" sz="2000" b="1" smtClean="0"/>
              <a:t>В </a:t>
            </a:r>
            <a:r>
              <a:rPr lang="ru-RU" sz="2000" b="1" dirty="0" smtClean="0"/>
              <a:t>первую очередь это относится к глубоко умственно отсталым детям, которые привлекают к себе нездоровое любопытство и неизменные расспросы со стороны знакомых и незнакомых людей. Все это ложится тяжким бременем на родителей и, в первую очередь, на мать, чувствующую порой себя виноватой за рождение такого ребенка. Трудно свыкнуться с мыслью, что именно твой ребенок “не такой, как все”.</a:t>
            </a:r>
          </a:p>
          <a:p>
            <a:pPr fontAlgn="base">
              <a:buNone/>
            </a:pPr>
            <a:r>
              <a:rPr lang="ru-RU" sz="2000" b="1" dirty="0" smtClean="0"/>
              <a:t>Страх за будущее своего ребенка, растерянность, незнание психологических особенностей воспитания, чувство стыда за то, что “родили неполноценного малыша”, приводят к тому, что родители зачастую отгораживаются от близких, друзей и знакомых, предпочитая переносить свое горе в одиночку. Жизнь с ребенком с ОВЗ всегда сложна, однако есть периоды, особенно трудные в психологическом плане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C:\Users\Любовь\Desktop\rebenok-inva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1916832"/>
            <a:ext cx="3523788" cy="3469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7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907</Words>
  <Application>Microsoft Office PowerPoint</Application>
  <PresentationFormat>Произвольный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Советы учителя дефектолога  и  психолога   родителям детей-инвалидов.</vt:lpstr>
      <vt:lpstr>Понятие “Ребенок - инвалид”.</vt:lpstr>
      <vt:lpstr>Слайд 3</vt:lpstr>
      <vt:lpstr>Слайд 4</vt:lpstr>
      <vt:lpstr>Инвалидность ребенка, чаще всего, становится причиной глубокой и продолжительной  социальной дезадаптации всей семьи</vt:lpstr>
      <vt:lpstr>Психологи выделяют четыре фазы психологического состояния в процессе становления их позиции к ребенку – инвалиду: </vt:lpstr>
      <vt:lpstr>Слайд 7</vt:lpstr>
      <vt:lpstr>Слайд 8</vt:lpstr>
      <vt:lpstr>Слайд 9</vt:lpstr>
      <vt:lpstr> Важно! Наиболее трудные, в психологическом плане, моменты в жизни семей, имеющих детей-инвалидов:  </vt:lpstr>
      <vt:lpstr>Следует отметить, что не каждая семья проходит все 4 кризиса.</vt:lpstr>
      <vt:lpstr>КРИЗИСНЫЕ ПЕРИОДЫ:</vt:lpstr>
      <vt:lpstr>Что же делать?</vt:lpstr>
      <vt:lpstr>Мудрая  притча о Будде.  Горчичное зерно </vt:lpstr>
      <vt:lpstr>Психологи рекомендуют: </vt:lpstr>
      <vt:lpstr>Рекомендации родителям, имеющим детей с ограниченными возможностями здоровья: </vt:lpstr>
      <vt:lpstr>Рекомендации родителям, имеющим детей с ограниченными возможностями здоровья:</vt:lpstr>
      <vt:lpstr>Рекомендации родителям, имеющим детей с ограниченными возможностями здоровья: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Школьные</dc:title>
  <dc:creator>Vikusik46</dc:creator>
  <cp:keywords>Школьные;школа</cp:keywords>
  <cp:lastModifiedBy>Любовь</cp:lastModifiedBy>
  <cp:revision>110</cp:revision>
  <dcterms:created xsi:type="dcterms:W3CDTF">2015-10-22T11:50:25Z</dcterms:created>
  <dcterms:modified xsi:type="dcterms:W3CDTF">2017-10-26T07:46:54Z</dcterms:modified>
</cp:coreProperties>
</file>