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handoutMasterIdLst>
    <p:handoutMasterId r:id="rId28"/>
  </p:handoutMasterIdLst>
  <p:sldIdLst>
    <p:sldId id="283" r:id="rId2"/>
    <p:sldId id="274" r:id="rId3"/>
    <p:sldId id="282" r:id="rId4"/>
    <p:sldId id="258" r:id="rId5"/>
    <p:sldId id="275" r:id="rId6"/>
    <p:sldId id="266" r:id="rId7"/>
    <p:sldId id="294" r:id="rId8"/>
    <p:sldId id="259" r:id="rId9"/>
    <p:sldId id="272" r:id="rId10"/>
    <p:sldId id="264" r:id="rId11"/>
    <p:sldId id="279" r:id="rId12"/>
    <p:sldId id="292" r:id="rId13"/>
    <p:sldId id="278" r:id="rId14"/>
    <p:sldId id="280" r:id="rId15"/>
    <p:sldId id="257" r:id="rId16"/>
    <p:sldId id="286" r:id="rId17"/>
    <p:sldId id="269" r:id="rId18"/>
    <p:sldId id="289" r:id="rId19"/>
    <p:sldId id="288" r:id="rId20"/>
    <p:sldId id="290" r:id="rId21"/>
    <p:sldId id="276" r:id="rId22"/>
    <p:sldId id="263" r:id="rId23"/>
    <p:sldId id="261" r:id="rId24"/>
    <p:sldId id="291" r:id="rId25"/>
    <p:sldId id="293" r:id="rId26"/>
    <p:sldId id="277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CCFF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60"/>
  </p:normalViewPr>
  <p:slideViewPr>
    <p:cSldViewPr>
      <p:cViewPr>
        <p:scale>
          <a:sx n="50" d="100"/>
          <a:sy n="50" d="100"/>
        </p:scale>
        <p:origin x="-1914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CADECF-026E-43B0-B375-FB1AAD649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FE37-7A94-4EB1-95D7-68F482784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87C3-5653-43B7-8979-B91401E0C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29DF-1FFA-4BF6-BC5D-A1A76F48F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6A9C2-BA6F-4737-A437-4DEE4AFA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F350-D6F0-4A16-B40E-AB52E4423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74C41-C705-4903-8E28-38FCD539E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4B9C-FA47-4C14-BC9A-41E03CA45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B2541-8328-4B42-A88E-A02FBD14C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7D47E-73A4-4508-A69A-B84C17E54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CB37-5302-4A73-A4B3-57AEE40E9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010E-6E94-410D-9644-F137FA33D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CA37-611B-4D05-B7F9-ADF9ABBF4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8E0F236-0908-443A-B309-5331087B3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med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imgurl=http://www.fotku.ru/img--i-8250-w-640.jpg&amp;pageurl=http://www.fotku.ru/?p=sf&amp;f=8250&amp;id=16993681&amp;iid=8&amp;imgwidth=640&amp;imgheight=853&amp;imgsize=112603&amp;images_links=b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2286000" y="11430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b="1"/>
          </a:p>
        </p:txBody>
      </p:sp>
      <p:pic>
        <p:nvPicPr>
          <p:cNvPr id="2051" name="Picture 15" descr="000803_1061_2731_vnvv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19913" y="0"/>
            <a:ext cx="22240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6" descr="MCj0193350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457200"/>
            <a:ext cx="19716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1295400" y="59436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sz="2800">
              <a:latin typeface="Tahoma" pitchFamily="34" charset="0"/>
            </a:endParaRPr>
          </a:p>
        </p:txBody>
      </p:sp>
      <p:sp>
        <p:nvSpPr>
          <p:cNvPr id="2054" name="WordArt 18"/>
          <p:cNvSpPr>
            <a:spLocks noChangeArrowheads="1" noChangeShapeType="1" noTextEdit="1"/>
          </p:cNvSpPr>
          <p:nvPr/>
        </p:nvSpPr>
        <p:spPr bwMode="auto">
          <a:xfrm>
            <a:off x="1066800" y="1905000"/>
            <a:ext cx="7162800" cy="3810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Осенние    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изменения      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  природе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5867400"/>
            <a:ext cx="3744416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Волкова И.В.,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19800"/>
            <a:ext cx="8229600" cy="57943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hlink"/>
                </a:solidFill>
              </a:rPr>
              <a:t>Созревают плоды каштана</a:t>
            </a:r>
          </a:p>
        </p:txBody>
      </p:sp>
      <p:pic>
        <p:nvPicPr>
          <p:cNvPr id="14339" name="Picture 5" descr="DSC020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71800" y="1676400"/>
            <a:ext cx="5981700" cy="42751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0" name="Picture 6" descr="DSC020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28600"/>
            <a:ext cx="3009900" cy="2809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6019800"/>
            <a:ext cx="6934200" cy="6556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Люди собирают осенью урожай фруктов</a:t>
            </a:r>
          </a:p>
        </p:txBody>
      </p:sp>
      <p:pic>
        <p:nvPicPr>
          <p:cNvPr id="15363" name="Picture 5" descr="AG-104-01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28600"/>
            <a:ext cx="5638800" cy="46339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4" name="Picture 6" descr="Food0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2800" y="457200"/>
            <a:ext cx="14922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Food04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038600"/>
            <a:ext cx="23622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Food06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" y="5181600"/>
            <a:ext cx="15240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6049963"/>
            <a:ext cx="4038600" cy="80803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hlink"/>
                </a:solidFill>
              </a:rPr>
              <a:t>и овощей</a:t>
            </a:r>
          </a:p>
        </p:txBody>
      </p:sp>
      <p:pic>
        <p:nvPicPr>
          <p:cNvPr id="16387" name="Picture 6" descr="red_potat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4114800"/>
            <a:ext cx="22780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squash_acor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1800" y="152400"/>
            <a:ext cx="2049463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calabaz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5200" y="4191000"/>
            <a:ext cx="2133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washing_pepper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77000" y="4267200"/>
            <a:ext cx="2451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carrot_banner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4600" y="2438400"/>
            <a:ext cx="4622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onion_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57600" y="152400"/>
            <a:ext cx="2324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corn_on_the_cob_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200" y="152400"/>
            <a:ext cx="2286000" cy="2025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19800"/>
            <a:ext cx="8229600" cy="57943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hlink"/>
                </a:solidFill>
              </a:rPr>
              <a:t>Поспел виноград</a:t>
            </a:r>
          </a:p>
        </p:txBody>
      </p:sp>
      <p:pic>
        <p:nvPicPr>
          <p:cNvPr id="17411" name="Picture 5" descr="AW0026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304800"/>
            <a:ext cx="8077200" cy="5446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Насекомые боятся холодов. </a:t>
            </a:r>
            <a:br>
              <a:rPr lang="ru-RU" sz="2400" b="1" smtClean="0">
                <a:solidFill>
                  <a:schemeClr val="hlink"/>
                </a:solidFill>
              </a:rPr>
            </a:br>
            <a:r>
              <a:rPr lang="ru-RU" sz="2400" b="1" smtClean="0">
                <a:solidFill>
                  <a:schemeClr val="hlink"/>
                </a:solidFill>
              </a:rPr>
              <a:t>Они забились в норки, в щели.</a:t>
            </a:r>
          </a:p>
        </p:txBody>
      </p:sp>
      <p:pic>
        <p:nvPicPr>
          <p:cNvPr id="1843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486400" y="838200"/>
            <a:ext cx="3135313" cy="4525963"/>
          </a:xfrm>
          <a:noFill/>
        </p:spPr>
      </p:pic>
      <p:pic>
        <p:nvPicPr>
          <p:cNvPr id="18436" name="Picture 14" descr="1174641551_bc1485629d7448c00eccb8da7bbc9f60_fu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43000" y="1295400"/>
            <a:ext cx="3609975" cy="3714750"/>
          </a:xfr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54864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3300"/>
                </a:solidFill>
              </a:rPr>
              <a:t>Когда снижается температура воздуха, они теряют свою подвижность и замирают до весеннего тепла или погибают.</a:t>
            </a:r>
          </a:p>
        </p:txBody>
      </p:sp>
      <p:pic>
        <p:nvPicPr>
          <p:cNvPr id="19459" name="Picture 12" descr="87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800600" y="762000"/>
            <a:ext cx="4038600" cy="4038600"/>
          </a:xfrm>
          <a:noFill/>
        </p:spPr>
      </p:pic>
      <p:pic>
        <p:nvPicPr>
          <p:cNvPr id="19460" name="Picture 17" descr="Эффект бабочки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81000" y="762000"/>
            <a:ext cx="4038600" cy="4038600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>
          <a:xfrm>
            <a:off x="4495800" y="685800"/>
            <a:ext cx="4191000" cy="5715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3300"/>
                </a:solidFill>
              </a:rPr>
              <a:t>Пчелы в ульях , питаясь всю зиму накопленным за лето медом, согревают друг друга своим теплом, постоянно двигаясь.</a:t>
            </a:r>
          </a:p>
        </p:txBody>
      </p:sp>
      <p:pic>
        <p:nvPicPr>
          <p:cNvPr id="20483" name="Picture 7" descr="22_makro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1828800"/>
            <a:ext cx="3008313" cy="4525963"/>
          </a:xfr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19800"/>
            <a:ext cx="8229600" cy="65563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hlink"/>
                </a:solidFill>
              </a:rPr>
              <a:t>Птицы улетают на юг, туда, где тепло.</a:t>
            </a:r>
          </a:p>
        </p:txBody>
      </p:sp>
      <p:pic>
        <p:nvPicPr>
          <p:cNvPr id="21507" name="Picture 5" descr="duck_art"/>
          <p:cNvPicPr>
            <a:picLocks noChangeAspect="1" noChangeArrowheads="1"/>
          </p:cNvPicPr>
          <p:nvPr/>
        </p:nvPicPr>
        <p:blipFill>
          <a:blip r:embed="rId2" cstate="screen">
            <a:lum bright="6000"/>
          </a:blip>
          <a:srcRect/>
          <a:stretch>
            <a:fillRect/>
          </a:stretch>
        </p:blipFill>
        <p:spPr bwMode="auto">
          <a:xfrm>
            <a:off x="838200" y="381000"/>
            <a:ext cx="7543800" cy="52689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3300"/>
                </a:solidFill>
              </a:rPr>
              <a:t>Осенью линяет шерсть у животных, которым предстоит провести зиму в лесу под открытым небом.</a:t>
            </a:r>
          </a:p>
        </p:txBody>
      </p:sp>
      <p:pic>
        <p:nvPicPr>
          <p:cNvPr id="79880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09600" y="1524000"/>
            <a:ext cx="4038600" cy="2692400"/>
          </a:xfrm>
          <a:noFill/>
        </p:spPr>
      </p:pic>
      <p:pic>
        <p:nvPicPr>
          <p:cNvPr id="22532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1524000"/>
            <a:ext cx="3905250" cy="3124200"/>
          </a:xfr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title"/>
          </p:nvPr>
        </p:nvSpPr>
        <p:spPr>
          <a:xfrm>
            <a:off x="4419600" y="274638"/>
            <a:ext cx="4267200" cy="627856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3300"/>
                </a:solidFill>
              </a:rPr>
              <a:t>Медведь усиленно питается летом и осенью, а зимой засыпает в берлоге.</a:t>
            </a:r>
          </a:p>
        </p:txBody>
      </p:sp>
      <p:pic>
        <p:nvPicPr>
          <p:cNvPr id="23555" name="Picture 8" descr="441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90600" y="1447800"/>
            <a:ext cx="2984500" cy="4525963"/>
          </a:xfr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126163"/>
            <a:ext cx="8229600" cy="7318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3300"/>
                </a:solidFill>
              </a:rPr>
              <a:t>Как мы можем узнать, что уже пришла осень?</a:t>
            </a:r>
          </a:p>
        </p:txBody>
      </p:sp>
      <p:pic>
        <p:nvPicPr>
          <p:cNvPr id="3075" name="Picture 5" descr="IMG_815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381000"/>
            <a:ext cx="8191500" cy="5457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3300"/>
                </a:solidFill>
              </a:rPr>
              <a:t>И они засыпают на всю зиму.</a:t>
            </a:r>
          </a:p>
        </p:txBody>
      </p:sp>
      <p:pic>
        <p:nvPicPr>
          <p:cNvPr id="24579" name="Picture 5" descr="YAschu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3400" y="990600"/>
            <a:ext cx="4038600" cy="3028950"/>
          </a:xfrm>
          <a:noFill/>
        </p:spPr>
      </p:pic>
      <p:pic>
        <p:nvPicPr>
          <p:cNvPr id="2458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76800" y="990600"/>
            <a:ext cx="3924300" cy="3133725"/>
          </a:xfr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Осенью воздух  становится холоднее. Дует сильный ветер.</a:t>
            </a:r>
          </a:p>
        </p:txBody>
      </p:sp>
      <p:pic>
        <p:nvPicPr>
          <p:cNvPr id="25603" name="Picture 7" descr="IMG_1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00200" y="609600"/>
            <a:ext cx="6705600" cy="4343400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6019800"/>
            <a:ext cx="8229600" cy="65563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hlink"/>
                </a:solidFill>
              </a:rPr>
              <a:t>В конце осени становится так холодно, что лужи покрываются коркой льда</a:t>
            </a:r>
          </a:p>
        </p:txBody>
      </p:sp>
      <p:pic>
        <p:nvPicPr>
          <p:cNvPr id="26627" name="Picture 15" descr="IMG_82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47800" y="685800"/>
            <a:ext cx="6477000" cy="4314825"/>
          </a:xfrm>
          <a:noFill/>
          <a:ln w="1905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трава высыхает</a:t>
            </a:r>
          </a:p>
        </p:txBody>
      </p:sp>
      <p:pic>
        <p:nvPicPr>
          <p:cNvPr id="27651" name="Picture 13" descr="IMG_82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28600"/>
            <a:ext cx="3979863" cy="3124200"/>
          </a:xfrm>
          <a:noFill/>
        </p:spPr>
      </p:pic>
      <p:pic>
        <p:nvPicPr>
          <p:cNvPr id="27652" name="Picture 15" descr="IMG_82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19600" y="1901825"/>
            <a:ext cx="4232275" cy="3511550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А с деревьев опадают последние листочки</a:t>
            </a:r>
          </a:p>
        </p:txBody>
      </p:sp>
      <p:pic>
        <p:nvPicPr>
          <p:cNvPr id="28675" name="Picture 7" descr="IMG_81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802188" y="2819400"/>
            <a:ext cx="3743325" cy="2495550"/>
          </a:xfrm>
          <a:noFill/>
        </p:spPr>
      </p:pic>
      <p:pic>
        <p:nvPicPr>
          <p:cNvPr id="28676" name="Picture 10" descr="IMG_818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09600" y="914400"/>
            <a:ext cx="4038600" cy="3186113"/>
          </a:xfrm>
          <a:noFill/>
          <a:ln w="1905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hlink"/>
                </a:solidFill>
              </a:rPr>
              <a:t>Значит скоро придет зима.</a:t>
            </a:r>
          </a:p>
        </p:txBody>
      </p:sp>
      <p:pic>
        <p:nvPicPr>
          <p:cNvPr id="29699" name="Picture 7" descr="P01071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6000"/>
          </a:blip>
          <a:srcRect/>
          <a:stretch>
            <a:fillRect/>
          </a:stretch>
        </p:blipFill>
        <p:spPr>
          <a:xfrm>
            <a:off x="1219200" y="1295400"/>
            <a:ext cx="6869113" cy="4525963"/>
          </a:xfrm>
          <a:noFill/>
          <a:ln w="1905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6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886200" cy="1790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kern="10" spc="-4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КОНЕЦ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3300"/>
                </a:solidFill>
              </a:rPr>
              <a:t>Когда листья падают на землю - это явление называется - листопад</a:t>
            </a:r>
          </a:p>
        </p:txBody>
      </p:sp>
      <p:pic>
        <p:nvPicPr>
          <p:cNvPr id="7171" name="Picture 9" descr="DSC020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47800" y="609600"/>
            <a:ext cx="6229350" cy="4525963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3300"/>
                </a:solidFill>
              </a:rPr>
              <a:t>Хвойные деревья остаются зелеными, потому что хвоинки опадают не все сразу, а постепенно.</a:t>
            </a:r>
            <a:r>
              <a:rPr lang="ru-RU" smtClean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8195" name="Picture 13" descr="DSC020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90600" y="838200"/>
            <a:ext cx="3051175" cy="4067175"/>
          </a:xfrm>
          <a:noFill/>
          <a:ln w="12700">
            <a:solidFill>
              <a:srgbClr val="000000"/>
            </a:solidFill>
          </a:ln>
        </p:spPr>
      </p:pic>
      <p:pic>
        <p:nvPicPr>
          <p:cNvPr id="8196" name="Picture 15" descr="DSC021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15000" y="990600"/>
            <a:ext cx="2984500" cy="3979863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3300"/>
                </a:solidFill>
              </a:rPr>
              <a:t>Это хвойное дерево ведет себя как лиственное.</a:t>
            </a:r>
          </a:p>
        </p:txBody>
      </p:sp>
      <p:pic>
        <p:nvPicPr>
          <p:cNvPr id="9219" name="Picture 8" descr="IMG_82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71600" y="990600"/>
            <a:ext cx="6477000" cy="4314825"/>
          </a:xfr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8392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В лесу можно собирать шишки</a:t>
            </a:r>
          </a:p>
        </p:txBody>
      </p:sp>
      <p:pic>
        <p:nvPicPr>
          <p:cNvPr id="10243" name="Picture 7" descr="CB0330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19200" y="1905000"/>
            <a:ext cx="6781800" cy="3962400"/>
          </a:xfrm>
          <a:noFill/>
          <a:ln w="19050">
            <a:solidFill>
              <a:srgbClr val="000000"/>
            </a:solidFill>
          </a:ln>
        </p:spPr>
      </p:pic>
      <p:sp>
        <p:nvSpPr>
          <p:cNvPr id="10244" name="Text Box 14"/>
          <p:cNvSpPr txBox="1">
            <a:spLocks noChangeArrowheads="1"/>
          </p:cNvSpPr>
          <p:nvPr/>
        </p:nvSpPr>
        <p:spPr bwMode="auto">
          <a:xfrm>
            <a:off x="1219200" y="6400800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5943600" y="1828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/>
          </p:nvPr>
        </p:nvSpPr>
        <p:spPr>
          <a:xfrm>
            <a:off x="-381000" y="1371600"/>
            <a:ext cx="5791200" cy="11731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hlink"/>
                </a:solidFill>
              </a:rPr>
              <a:t>или  грибы</a:t>
            </a:r>
            <a:br>
              <a:rPr lang="ru-RU" sz="2800" b="1" smtClean="0">
                <a:solidFill>
                  <a:schemeClr val="hlink"/>
                </a:solidFill>
              </a:rPr>
            </a:br>
            <a:endParaRPr lang="ru-RU" sz="2800" b="1" smtClean="0">
              <a:solidFill>
                <a:schemeClr val="hlink"/>
              </a:solidFill>
            </a:endParaRPr>
          </a:p>
        </p:txBody>
      </p:sp>
      <p:pic>
        <p:nvPicPr>
          <p:cNvPr id="11267" name="Picture 4" descr="grib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27113" y="2849563"/>
            <a:ext cx="2897187" cy="2636837"/>
          </a:xfrm>
          <a:noFill/>
          <a:ln w="19050">
            <a:solidFill>
              <a:srgbClr val="000000"/>
            </a:solidFill>
          </a:ln>
        </p:spPr>
      </p:pic>
      <p:pic>
        <p:nvPicPr>
          <p:cNvPr id="11268" name="Picture 7" descr="IH0269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33975" y="1600200"/>
            <a:ext cx="3067050" cy="4525963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49963"/>
            <a:ext cx="8229600" cy="80803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hlink"/>
                </a:solidFill>
              </a:rPr>
              <a:t>Осенью созревают семена</a:t>
            </a:r>
          </a:p>
        </p:txBody>
      </p:sp>
      <p:pic>
        <p:nvPicPr>
          <p:cNvPr id="12291" name="Picture 9" descr="IMG_823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52400"/>
            <a:ext cx="5448300" cy="3629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2" name="Picture 11" descr="IMG_809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2971800"/>
            <a:ext cx="4152900" cy="3133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19800"/>
            <a:ext cx="4876800" cy="65563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 </a:t>
            </a:r>
            <a:r>
              <a:rPr lang="ru-RU" sz="1900" b="1" smtClean="0">
                <a:solidFill>
                  <a:schemeClr val="hlink"/>
                </a:solidFill>
              </a:rPr>
              <a:t>краснеют ягоды рябины и шиповника</a:t>
            </a:r>
          </a:p>
        </p:txBody>
      </p:sp>
      <p:pic>
        <p:nvPicPr>
          <p:cNvPr id="13315" name="Picture 5" descr="IMG_808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28600"/>
            <a:ext cx="5105400" cy="4303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6" name="Picture 7" descr="pobeda 0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2895600"/>
            <a:ext cx="3810000" cy="3705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208</Words>
  <Application>Microsoft Office PowerPoint</Application>
  <PresentationFormat>Экран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Как мы можем узнать, что уже пришла осень?</vt:lpstr>
      <vt:lpstr>Когда листья падают на землю - это явление называется - листопад</vt:lpstr>
      <vt:lpstr>Хвойные деревья остаются зелеными, потому что хвоинки опадают не все сразу, а постепенно. </vt:lpstr>
      <vt:lpstr>Это хвойное дерево ведет себя как лиственное.</vt:lpstr>
      <vt:lpstr>В лесу можно собирать шишки</vt:lpstr>
      <vt:lpstr>или  грибы </vt:lpstr>
      <vt:lpstr>Осенью созревают семена</vt:lpstr>
      <vt:lpstr> краснеют ягоды рябины и шиповника</vt:lpstr>
      <vt:lpstr>Созревают плоды каштана</vt:lpstr>
      <vt:lpstr>Люди собирают осенью урожай фруктов</vt:lpstr>
      <vt:lpstr>и овощей</vt:lpstr>
      <vt:lpstr>Поспел виноград</vt:lpstr>
      <vt:lpstr>Насекомые боятся холодов.  Они забились в норки, в щели.</vt:lpstr>
      <vt:lpstr>Когда снижается температура воздуха, они теряют свою подвижность и замирают до весеннего тепла или погибают.</vt:lpstr>
      <vt:lpstr>Пчелы в ульях , питаясь всю зиму накопленным за лето медом, согревают друг друга своим теплом, постоянно двигаясь.</vt:lpstr>
      <vt:lpstr>Птицы улетают на юг, туда, где тепло.</vt:lpstr>
      <vt:lpstr>Осенью линяет шерсть у животных, которым предстоит провести зиму в лесу под открытым небом.</vt:lpstr>
      <vt:lpstr>Медведь усиленно питается летом и осенью, а зимой засыпает в берлоге.</vt:lpstr>
      <vt:lpstr>И они засыпают на всю зиму.</vt:lpstr>
      <vt:lpstr>Осенью воздух  становится холоднее. Дует сильный ветер.</vt:lpstr>
      <vt:lpstr>В конце осени становится так холодно, что лужи покрываются коркой льда</vt:lpstr>
      <vt:lpstr>трава высыхает</vt:lpstr>
      <vt:lpstr>А с деревьев опадают последние листочки</vt:lpstr>
      <vt:lpstr>Значит скоро придет зима.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</dc:creator>
  <cp:lastModifiedBy>Microsoft Office</cp:lastModifiedBy>
  <cp:revision>26</cp:revision>
  <cp:lastPrinted>1601-01-01T00:00:00Z</cp:lastPrinted>
  <dcterms:created xsi:type="dcterms:W3CDTF">1601-01-01T00:00:00Z</dcterms:created>
  <dcterms:modified xsi:type="dcterms:W3CDTF">2018-10-15T16:42:00Z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