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8" r:id="rId2"/>
    <p:sldId id="262" r:id="rId3"/>
    <p:sldId id="259" r:id="rId4"/>
    <p:sldId id="260" r:id="rId5"/>
    <p:sldId id="261" r:id="rId6"/>
    <p:sldId id="256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71" r:id="rId15"/>
    <p:sldId id="272" r:id="rId16"/>
    <p:sldId id="274" r:id="rId17"/>
    <p:sldId id="277" r:id="rId18"/>
    <p:sldId id="283" r:id="rId19"/>
    <p:sldId id="278" r:id="rId20"/>
    <p:sldId id="279" r:id="rId21"/>
    <p:sldId id="280" r:id="rId22"/>
    <p:sldId id="281" r:id="rId23"/>
    <p:sldId id="284" r:id="rId24"/>
    <p:sldId id="291" r:id="rId25"/>
    <p:sldId id="293" r:id="rId26"/>
    <p:sldId id="285" r:id="rId27"/>
    <p:sldId id="286" r:id="rId28"/>
    <p:sldId id="287" r:id="rId29"/>
    <p:sldId id="288" r:id="rId30"/>
    <p:sldId id="29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2706" autoAdjust="0"/>
  </p:normalViewPr>
  <p:slideViewPr>
    <p:cSldViewPr>
      <p:cViewPr varScale="1">
        <p:scale>
          <a:sx n="67" d="100"/>
          <a:sy n="67" d="100"/>
        </p:scale>
        <p:origin x="-124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9.4389729744862941E-2"/>
          <c:y val="4.7696143133496675E-2"/>
          <c:w val="0.76000413891312335"/>
          <c:h val="0.7139965817195055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Ведение ЗОЖ</c:v>
                </c:pt>
                <c:pt idx="1">
                  <c:v>Учебная деятельность</c:v>
                </c:pt>
                <c:pt idx="2">
                  <c:v>Активная жизненная позиция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Ведение ЗОЖ</c:v>
                </c:pt>
                <c:pt idx="1">
                  <c:v>Учебная деятельность</c:v>
                </c:pt>
                <c:pt idx="2">
                  <c:v>Активная жизненная позиция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</c:ser>
        <c:axId val="69899008"/>
        <c:axId val="69900544"/>
      </c:barChart>
      <c:catAx>
        <c:axId val="69899008"/>
        <c:scaling>
          <c:orientation val="minMax"/>
        </c:scaling>
        <c:axPos val="b"/>
        <c:tickLblPos val="nextTo"/>
        <c:crossAx val="69900544"/>
        <c:crosses val="autoZero"/>
        <c:auto val="1"/>
        <c:lblAlgn val="ctr"/>
        <c:lblOffset val="100"/>
      </c:catAx>
      <c:valAx>
        <c:axId val="69900544"/>
        <c:scaling>
          <c:orientation val="minMax"/>
        </c:scaling>
        <c:axPos val="l"/>
        <c:majorGridlines/>
        <c:numFmt formatCode="General" sourceLinked="1"/>
        <c:tickLblPos val="nextTo"/>
        <c:crossAx val="69899008"/>
        <c:crosses val="autoZero"/>
        <c:crossBetween val="between"/>
      </c:valAx>
    </c:plotArea>
    <c:legend>
      <c:legendPos val="r"/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57F4C-663B-4033-9831-DF59A40D25E8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07AC1-653E-4239-8824-E66D2C5EF5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0606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07AC1-653E-4239-8824-E66D2C5EF50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F08B-BD92-4BE0-B708-2D8D707208CE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863F08B-BD92-4BE0-B708-2D8D707208CE}" type="datetimeFigureOut">
              <a:rPr lang="ru-RU" smtClean="0"/>
              <a:pPr/>
              <a:t>07.06.2019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EC42D4-D99B-45D3-A760-F50F6A7F5A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microsoft.com/office/2007/relationships/hdphoto" Target="../media/hdphoto2.wdp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microsoft.com/office/2007/relationships/hdphoto" Target="../media/hdphoto3.wdp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88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microsoft.com/office/2007/relationships/hdphoto" Target="../media/hdphoto7.wdp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9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microsoft.com/office/2007/relationships/hdphoto" Target="../media/hdphoto9.wdp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140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       </a:t>
            </a: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ГКОУ </a:t>
            </a:r>
            <a:r>
              <a:rPr lang="ru-RU" sz="1400" dirty="0">
                <a:solidFill>
                  <a:srgbClr val="002060"/>
                </a:solidFill>
                <a:latin typeface="Georgia" panose="02040502050405020303" pitchFamily="18" charset="0"/>
              </a:rPr>
              <a:t>ЛО «</a:t>
            </a:r>
            <a:r>
              <a:rPr lang="ru-RU" sz="1400" dirty="0" err="1">
                <a:solidFill>
                  <a:srgbClr val="002060"/>
                </a:solidFill>
                <a:latin typeface="Georgia" panose="02040502050405020303" pitchFamily="18" charset="0"/>
              </a:rPr>
              <a:t>Сланцевская</a:t>
            </a:r>
            <a:r>
              <a:rPr lang="ru-RU" sz="1400" dirty="0">
                <a:solidFill>
                  <a:srgbClr val="002060"/>
                </a:solidFill>
                <a:latin typeface="Georgia" panose="02040502050405020303" pitchFamily="18" charset="0"/>
              </a:rPr>
              <a:t> специальная  школа – интернат»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855296"/>
            <a:ext cx="521497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Творческий  проект</a:t>
            </a:r>
          </a:p>
          <a:p>
            <a:pPr algn="ctr"/>
            <a:endParaRPr lang="ru-RU" sz="2400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«С детством за руку»               </a:t>
            </a:r>
          </a:p>
          <a:p>
            <a:r>
              <a:rPr lang="ru-RU" sz="1400" cap="all" dirty="0" smtClean="0">
                <a:solidFill>
                  <a:srgbClr val="C00000"/>
                </a:soli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cs typeface="Times New Roman" pitchFamily="18" charset="0"/>
              </a:rPr>
              <a:t>Возрастная категория</a:t>
            </a:r>
            <a:r>
              <a:rPr lang="ru-RU" sz="1400" cap="all" dirty="0" smtClean="0">
                <a:solidFill>
                  <a:srgbClr val="0070C0"/>
                </a:soli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cs typeface="Times New Roman" pitchFamily="18" charset="0"/>
              </a:rPr>
              <a:t>: 12 – 13 лет 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i="1" cap="all" dirty="0" smtClean="0">
              <a:solidFill>
                <a:srgbClr val="C00000"/>
              </a:solidFill>
              <a:effectLst>
                <a:reflection blurRad="12700" stA="28000" endPos="45000" dist="1003" dir="5400000" sy="-100000" algn="bl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cap="all" dirty="0" smtClean="0">
                <a:solidFill>
                  <a:srgbClr val="C00000"/>
                </a:soli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cs typeface="Times New Roman" pitchFamily="18" charset="0"/>
              </a:rPr>
              <a:t>Направленность проекта:</a:t>
            </a:r>
          </a:p>
          <a:p>
            <a:r>
              <a:rPr lang="ru-RU" i="1" cap="all" dirty="0" smtClean="0">
                <a:solidFill>
                  <a:srgbClr val="0070C0"/>
                </a:solidFill>
                <a:effectLst>
                  <a:reflection blurRad="12700" stA="28000" endPos="45000" dist="1003" dir="5400000" sy="-100000" algn="bl"/>
                </a:effectLst>
                <a:latin typeface="Georgia" panose="02040502050405020303" pitchFamily="18" charset="0"/>
              </a:rPr>
              <a:t> </a:t>
            </a:r>
            <a:r>
              <a:rPr lang="ru-RU" sz="2000" cap="all" dirty="0" smtClean="0">
                <a:solidFill>
                  <a:srgbClr val="002060"/>
                </a:soli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азвитие детского коллектива, навыков взаимодействия с окружающим миром. </a:t>
            </a:r>
          </a:p>
          <a:p>
            <a:pPr algn="ctr"/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0430" y="4500571"/>
            <a:ext cx="5320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Руководитель проекта:</a:t>
            </a:r>
          </a:p>
          <a:p>
            <a:pPr algn="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алькина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С.Е., воспитатель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Участники: обучающиеся 6 класса, воспитатель, классный руководитель, родители</a:t>
            </a:r>
          </a:p>
          <a:p>
            <a:pPr algn="r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2018 – 2019 уч. год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Sveta\Рабочий стол\титульный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928670"/>
            <a:ext cx="4082226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84607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2019 ДЛЯ ГОДОВОЙ Презентации\4 Декабрь\НОВЫЙ ГОД 2019\2 Новый год.jpg"/>
          <p:cNvPicPr>
            <a:picLocks noChangeAspect="1" noChangeArrowheads="1"/>
          </p:cNvPicPr>
          <p:nvPr/>
        </p:nvPicPr>
        <p:blipFill>
          <a:blip r:embed="rId2" cstate="screen">
            <a:lum bright="20000" contrast="20000"/>
          </a:blip>
          <a:srcRect/>
          <a:stretch>
            <a:fillRect/>
          </a:stretch>
        </p:blipFill>
        <p:spPr bwMode="auto">
          <a:xfrm>
            <a:off x="214282" y="500042"/>
            <a:ext cx="3786214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E:\2019 ДЛЯ ГОДОВОЙ Презентации\4 Декабрь\НОВЫЙ ГОД 2019\1  Новый год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4876" y="3714752"/>
            <a:ext cx="4143404" cy="2857520"/>
          </a:xfrm>
          <a:prstGeom prst="rect">
            <a:avLst/>
          </a:prstGeom>
          <a:noFill/>
        </p:spPr>
      </p:pic>
      <p:pic>
        <p:nvPicPr>
          <p:cNvPr id="9221" name="Picture 5" descr="C:\Users\школа\Desktop\ng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15008" y="0"/>
            <a:ext cx="3071834" cy="3571876"/>
          </a:xfrm>
          <a:prstGeom prst="rect">
            <a:avLst/>
          </a:prstGeom>
          <a:noFill/>
        </p:spPr>
      </p:pic>
      <p:pic>
        <p:nvPicPr>
          <p:cNvPr id="9222" name="Picture 6" descr="C:\Users\школа\Desktop\novogodnie-animacii-kartinki-2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1357298"/>
            <a:ext cx="2357454" cy="3000396"/>
          </a:xfrm>
          <a:prstGeom prst="rect">
            <a:avLst/>
          </a:prstGeom>
          <a:noFill/>
        </p:spPr>
      </p:pic>
      <p:sp>
        <p:nvSpPr>
          <p:cNvPr id="8" name="7-конечная звезда 7"/>
          <p:cNvSpPr/>
          <p:nvPr/>
        </p:nvSpPr>
        <p:spPr>
          <a:xfrm>
            <a:off x="857224" y="3571876"/>
            <a:ext cx="3643338" cy="3000396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Monotype Corsiva" pitchFamily="66" charset="0"/>
              </a:rPr>
              <a:t>Традиции класса – вместе  встречать праздники, играть и веселиться!  Весёлое настроение, смех и улыбки  сопровождают и помогают нам жить весело! </a:t>
            </a:r>
            <a:endParaRPr lang="ru-RU" sz="1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19 ДЛЯ ГОДОВОЙ Презентации\5  Январь\ЯНВАРЬ\линейка январ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3929090" cy="5929354"/>
          </a:xfrm>
          <a:prstGeom prst="rect">
            <a:avLst/>
          </a:prstGeom>
          <a:noFill/>
        </p:spPr>
      </p:pic>
      <p:pic>
        <p:nvPicPr>
          <p:cNvPr id="2052" name="Picture 4" descr="E:\2019 ДЛЯ ГОДОВОЙ Презентации\5  Январь\ЯНВАРЬ\шары акция январь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29124" y="4357694"/>
            <a:ext cx="4500594" cy="2286016"/>
          </a:xfrm>
          <a:prstGeom prst="rect">
            <a:avLst/>
          </a:prstGeom>
          <a:noFill/>
        </p:spPr>
      </p:pic>
      <p:pic>
        <p:nvPicPr>
          <p:cNvPr id="2053" name="Picture 5" descr="E:\2019 ДЛЯ ГОДОВОЙ Презентации\5  Январь\ЯНВАРЬ\акция январь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57686" y="714356"/>
            <a:ext cx="4500594" cy="2357454"/>
          </a:xfrm>
          <a:prstGeom prst="rect">
            <a:avLst/>
          </a:prstGeom>
          <a:noFill/>
        </p:spPr>
      </p:pic>
      <p:pic>
        <p:nvPicPr>
          <p:cNvPr id="2054" name="Picture 6" descr="C:\Users\школа\Desktop\6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2643181"/>
            <a:ext cx="5072066" cy="214314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5720" y="0"/>
            <a:ext cx="85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Участие в акции «День снятия блокады»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 Мы помним и гордимся  подвигом  советских воинов – освободителей!</a:t>
            </a:r>
            <a:endParaRPr lang="ru-RU" sz="2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школа\Desktop\depositphotos_232212146-stock-illustration-magic-christmas-snowfall-falling-snow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E:\2019 ДЛЯ ГОДОВОЙ Презентации\5  Январь\ЗИМА 2019 ГУЛЯЕМ И НАБЛЮДАЕМ\k-mrtEof8p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2574" y="214291"/>
            <a:ext cx="3420732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E:\2019 ДЛЯ ГОДОВОЙ Презентации\5  Январь\ЗИМА 2019 ГУЛЯЕМ И НАБЛЮДАЕМ\y8AYsS3JVs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21200" y="214290"/>
            <a:ext cx="3429024" cy="3285637"/>
          </a:xfrm>
          <a:prstGeom prst="rect">
            <a:avLst/>
          </a:prstGeom>
          <a:noFill/>
        </p:spPr>
      </p:pic>
      <p:pic>
        <p:nvPicPr>
          <p:cNvPr id="5" name="Picture 5" descr="E:\2019 ДЛЯ ГОДОВОЙ Презентации\5  Январь\ЗИМА 2019 ГУЛЯЕМ И НАБЛЮДАЕМ\7FDyLhnRDUg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20" y="3571876"/>
            <a:ext cx="3429024" cy="2928958"/>
          </a:xfrm>
          <a:prstGeom prst="rect">
            <a:avLst/>
          </a:prstGeom>
          <a:noFill/>
        </p:spPr>
      </p:pic>
      <p:pic>
        <p:nvPicPr>
          <p:cNvPr id="6" name="Picture 4" descr="E:\2019 ДЛЯ ГОДОВОЙ Презентации\5  Январь\ЗИМА 2019 ГУЛЯЕМ И НАБЛЮДАЕМ\зима в Лучках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429256" y="3571876"/>
            <a:ext cx="3429024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школа\Desktop\c8ac3e3538c7e7c4694e29546ad65643528e43b60f59e86a3e1469e119faadb6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143240" y="4429132"/>
            <a:ext cx="2647960" cy="221457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643307" y="285728"/>
            <a:ext cx="171451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Зимние прогулки  доставляли ребятам много радости.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Наблюдая за природой было весело гулять…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Любили и за птицами понаблюдать ...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13501758"/>
            <a:ext cx="29718000" cy="2905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 descr="E:\2019 ДЛЯ ГОДОВОЙ Презентации\Февраль\Зарница отряд крепость 19.02.19\IMG_20190219_15181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285728"/>
            <a:ext cx="3714776" cy="2714644"/>
          </a:xfrm>
          <a:prstGeom prst="rect">
            <a:avLst/>
          </a:prstGeom>
          <a:noFill/>
        </p:spPr>
      </p:pic>
      <p:pic>
        <p:nvPicPr>
          <p:cNvPr id="3081" name="Picture 9" descr="E:\2019 ДЛЯ ГОДОВОЙ Презентации\Февраль\Зарница отряд крепость 19.02.19\IMG_20190219_15272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29190" y="214290"/>
            <a:ext cx="3929090" cy="2714644"/>
          </a:xfrm>
          <a:prstGeom prst="rect">
            <a:avLst/>
          </a:prstGeom>
          <a:noFill/>
        </p:spPr>
      </p:pic>
      <p:pic>
        <p:nvPicPr>
          <p:cNvPr id="3083" name="Picture 11" descr="E:\2019 ДЛЯ ГОДОВОЙ Презентации\Февраль\Зарница отряд крепость 19.02.19\IMG_20190219_15190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00628" y="3286124"/>
            <a:ext cx="3929090" cy="3357586"/>
          </a:xfrm>
          <a:prstGeom prst="rect">
            <a:avLst/>
          </a:prstGeom>
          <a:noFill/>
        </p:spPr>
      </p:pic>
      <p:pic>
        <p:nvPicPr>
          <p:cNvPr id="3084" name="Picture 12" descr="E:\2019 ДЛЯ ГОДОВОЙ Презентации\Февраль\Зарница отряд крепость 19.02.19\IMG_20190219_152158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14282" y="3214686"/>
            <a:ext cx="3786214" cy="3357586"/>
          </a:xfrm>
          <a:prstGeom prst="rect">
            <a:avLst/>
          </a:prstGeom>
          <a:noFill/>
        </p:spPr>
      </p:pic>
      <p:pic>
        <p:nvPicPr>
          <p:cNvPr id="3085" name="Picture 13" descr="C:\Users\школа\Desktop\zarnitsa_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71736" y="142852"/>
            <a:ext cx="2500330" cy="264320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857620" y="2857496"/>
            <a:ext cx="12858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Наш отряд  назывался «Крепость» (5-6 класс)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Ребята  оправдали название, стойко и крепко выполняли все задания командиров!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2019 ДЛЯ ГОДОВОЙ Презентации\Февраль\ФЕВРАЛЬ\февраль 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242889"/>
            <a:ext cx="3857652" cy="2471732"/>
          </a:xfrm>
          <a:prstGeom prst="rect">
            <a:avLst/>
          </a:prstGeom>
          <a:noFill/>
        </p:spPr>
      </p:pic>
      <p:pic>
        <p:nvPicPr>
          <p:cNvPr id="4" name="Picture 2" descr="E:\2019 ДЛЯ ГОДОВОЙ Презентации\Февраль\ФЕВРАЛЬ\февраль 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57752" y="214290"/>
            <a:ext cx="3929090" cy="2500330"/>
          </a:xfrm>
          <a:prstGeom prst="rect">
            <a:avLst/>
          </a:prstGeom>
          <a:noFill/>
        </p:spPr>
      </p:pic>
      <p:pic>
        <p:nvPicPr>
          <p:cNvPr id="5124" name="Picture 4" descr="E:\2019 ДЛЯ ГОДОВОЙ Презентации\Февраль\ФЕВРАЛЬ\февраль 5.jpg"/>
          <p:cNvPicPr>
            <a:picLocks noChangeAspect="1" noChangeArrowheads="1"/>
          </p:cNvPicPr>
          <p:nvPr/>
        </p:nvPicPr>
        <p:blipFill>
          <a:blip r:embed="rId4" cstate="screen">
            <a:lum bright="-10000"/>
          </a:blip>
          <a:srcRect/>
          <a:stretch>
            <a:fillRect/>
          </a:stretch>
        </p:blipFill>
        <p:spPr bwMode="auto">
          <a:xfrm>
            <a:off x="4572000" y="3357562"/>
            <a:ext cx="4286280" cy="3214710"/>
          </a:xfrm>
          <a:prstGeom prst="rect">
            <a:avLst/>
          </a:prstGeom>
          <a:noFill/>
        </p:spPr>
      </p:pic>
      <p:pic>
        <p:nvPicPr>
          <p:cNvPr id="5125" name="Picture 5" descr="E:\2019 ДЛЯ ГОДОВОЙ Презентации\Февраль\ФЕВРАЛЬ\февраль 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4282" y="3286124"/>
            <a:ext cx="3857652" cy="3390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2643182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В </a:t>
            </a:r>
            <a:r>
              <a:rPr lang="ru-RU" dirty="0" err="1" smtClean="0">
                <a:solidFill>
                  <a:srgbClr val="FF0000"/>
                </a:solidFill>
                <a:latin typeface="Monotype Corsiva" pitchFamily="66" charset="0"/>
              </a:rPr>
              <a:t>предверии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  Дня защитника отечества в гости приезжал отряд волонтёров «Невский десант». Конкурсы и весёлые игры создали ребятам весёлое настроение и море положительных эмоций!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2019 ДЛЯ ГОДОВОЙ Презентации\Февраль\ФЕВРАЛЬ\февраль 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86446" y="214290"/>
            <a:ext cx="3143272" cy="2928982"/>
          </a:xfrm>
          <a:prstGeom prst="rect">
            <a:avLst/>
          </a:prstGeom>
          <a:noFill/>
        </p:spPr>
      </p:pic>
      <p:pic>
        <p:nvPicPr>
          <p:cNvPr id="9220" name="Picture 4" descr="E:\2019 ДЛЯ ГОДОВОЙ Презентации\Февраль\ФЕВРАЛЬ\февраль 9.jpg"/>
          <p:cNvPicPr>
            <a:picLocks noChangeAspect="1" noChangeArrowheads="1"/>
          </p:cNvPicPr>
          <p:nvPr/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 bwMode="auto">
          <a:xfrm>
            <a:off x="214282" y="214290"/>
            <a:ext cx="3357586" cy="2890835"/>
          </a:xfrm>
          <a:prstGeom prst="rect">
            <a:avLst/>
          </a:prstGeom>
          <a:noFill/>
        </p:spPr>
      </p:pic>
      <p:pic>
        <p:nvPicPr>
          <p:cNvPr id="9221" name="Picture 5" descr="E:\2019 ДЛЯ ГОДОВОЙ Презентации\Февраль\ФЕВРАЛЬ\февраль 1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857884" y="3357562"/>
            <a:ext cx="3071834" cy="3138488"/>
          </a:xfrm>
          <a:prstGeom prst="rect">
            <a:avLst/>
          </a:prstGeom>
          <a:noFill/>
        </p:spPr>
      </p:pic>
      <p:pic>
        <p:nvPicPr>
          <p:cNvPr id="9222" name="Picture 6" descr="E:\2019 ДЛЯ ГОДОВОЙ Презентации\Февраль\ФЕВРАЛЬ\февраль 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4282" y="3286123"/>
            <a:ext cx="3429024" cy="3357587"/>
          </a:xfrm>
          <a:prstGeom prst="rect">
            <a:avLst/>
          </a:prstGeom>
          <a:noFill/>
        </p:spPr>
      </p:pic>
      <p:pic>
        <p:nvPicPr>
          <p:cNvPr id="9223" name="Picture 7" descr="C:\Users\школа\Desktop\1452601914_4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714744" y="3857628"/>
            <a:ext cx="1928826" cy="300037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643306" y="0"/>
            <a:ext cx="207170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  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З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 И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 М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 Н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 И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  Е                      ЗАБАВЫ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школа\Desktop\03667a7666e10cf37f62d0d6e42392b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школа\Desktop\24018886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3500430" cy="3500437"/>
          </a:xfrm>
          <a:prstGeom prst="rect">
            <a:avLst/>
          </a:prstGeom>
          <a:noFill/>
        </p:spPr>
      </p:pic>
      <p:pic>
        <p:nvPicPr>
          <p:cNvPr id="4" name="Picture 2" descr="E:\2019 ДЛЯ ГОДОВОЙ Презентации\Февраль\ФЕВРАЛЬ\февраль кормушка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00364" y="1857364"/>
            <a:ext cx="4357718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8858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>Акция «Кормушка» Посмотрите! Какую кормушку мы сами сделали для птиц! </a:t>
            </a:r>
            <a:endParaRPr lang="ru-RU" sz="2800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b5adf67e2eb13c002be646b11f9124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3750"/>
          <a:stretch/>
        </p:blipFill>
        <p:spPr bwMode="auto">
          <a:xfrm>
            <a:off x="179512" y="142852"/>
            <a:ext cx="3672408" cy="659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Sveta\Рабочий стол\надо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396044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2019 ДЛЯ ГОДОВОЙ Презентации\Февраль\ФЕВРАЛЬ\февраль сказка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83968" y="142852"/>
            <a:ext cx="4680520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7-конечная звезда 1"/>
          <p:cNvSpPr/>
          <p:nvPr/>
        </p:nvSpPr>
        <p:spPr>
          <a:xfrm>
            <a:off x="4112096" y="3455038"/>
            <a:ext cx="4824536" cy="3168352"/>
          </a:xfrm>
          <a:prstGeom prst="star7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Панорама открытых занятий.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Обучающиеся представили отрывок из сказки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«12 месяцев».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Роли подбирали самостоятельно!</a:t>
            </a:r>
          </a:p>
          <a:p>
            <a:pPr algn="ctr"/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0"/>
            <a:ext cx="8712968" cy="126876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«Реальный  разговор»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в рамках панорамы открытых занятий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Sveta\Рабочий стол\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65043">
            <a:off x="437053" y="1390459"/>
            <a:ext cx="4007444" cy="368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Sveta\Рабочий стол\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58870">
            <a:off x="4686161" y="1541539"/>
            <a:ext cx="4064203" cy="348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6165304"/>
            <a:ext cx="6533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ВЫБИРАЕМ РЕАЛЬНОЕ ОБЩЕНИЕ!!!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Sveta\Рабочий стол\soc-deti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3" y="4797153"/>
            <a:ext cx="8424936" cy="13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514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veta\Рабочий стол\2019 ДЛЯ ГОДОВОЙ Презентации\Февраль\ФОТО С ОТКРЫТОГО 12.02.19\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24847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Sveta\Рабочий стол\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396044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Documents and Settings\Sveta\Рабочий стол\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388843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Sveta\Рабочий стол\2019 ДЛЯ ГОДОВОЙ Презентации\Февраль\ФОТО С ОТКРЫТОГО 12.02.19\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80" y="3573016"/>
            <a:ext cx="424847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19" y="2852936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Ребята самостоятельно готовили доклады на выбранную тему . Сравнили  виртуальное  общение с реальным  и доказали пользу реального общения!</a:t>
            </a:r>
            <a:endParaRPr lang="ru-RU" sz="2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8" name="Picture 4" descr="C:\Documents and Settings\Sveta\Рабочий стол\deti-poyu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941168"/>
            <a:ext cx="187220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Sveta\Рабочий стол\anh-dep-powerpoint_043753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Sveta\Рабочий стол\6 класс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7"/>
            <a:ext cx="8712968" cy="60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2019 ДЛЯ ГОДОВОЙ Презентации\Сентябрь\Картинки школьного звонка и портфель\картинка звонок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782918">
            <a:off x="6889997" y="288766"/>
            <a:ext cx="1979747" cy="1954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9593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veta\Рабочий стол\2019 ДЛЯ ГОДОВОЙ Презентации\Март\ЗОЖ ГРИПП И ЕГО ПРОФИЛАКТИКА 6 класс\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4704"/>
            <a:ext cx="3948575" cy="266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Sveta\Рабочий стол\2019 ДЛЯ ГОДОВОЙ Презентации\Март\ЗОЖ ГРИПП И ЕГО ПРОФИЛАКТИКА 6 класс\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5046" y="3587541"/>
            <a:ext cx="3709401" cy="302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Sveta\Рабочий стол\2019 ДЛЯ ГОДОВОЙ Презентации\Март\ЗОЖ ГРИПП И ЕГО ПРОФИЛАКТИКА 6 класс\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938" y="3587541"/>
            <a:ext cx="3674014" cy="302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Documents and Settings\Sveta\Рабочий стол\hello_html_2fa721e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020" y="908720"/>
            <a:ext cx="3953735" cy="252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1020" y="0"/>
            <a:ext cx="8713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следили  за своим здоровьем и принимали участие в мероприятиях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закреплению правил ведения ЗОЖ!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Sveta\Рабочий стол\2019 ДЛЯ ГОДОВОЙ Презентации\Март\КОНКУРС РИСУНКОВ МАРТ\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6004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Sveta\Рабочий стол\2019 ДЛЯ ГОДОВОЙ Презентации\Март\КОНКУРС РИСУНКОВ МАРТ\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528391" cy="29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Sveta\Рабочий стол\2019 ДЛЯ ГОДОВОЙ Презентации\Март\КОНКУРС РИСУНКОВ МАРТ\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76972"/>
            <a:ext cx="3312368" cy="342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Sveta\Рабочий стол\2019 ДЛЯ ГОДОВОЙ Презентации\Март\ФОТО С МЕРОПРИЯТИЙ МАРТ 2019\весна кацер\IMG_20190314_15451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6044" y="3356992"/>
            <a:ext cx="366641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692696"/>
            <a:ext cx="236828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u="sng" dirty="0" smtClean="0">
              <a:solidFill>
                <a:srgbClr val="00B05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u="sng" dirty="0">
              <a:solidFill>
                <a:srgbClr val="00B05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u="sng" dirty="0" smtClean="0">
              <a:solidFill>
                <a:srgbClr val="00B05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u="sng" dirty="0">
              <a:solidFill>
                <a:srgbClr val="00B05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u="sng" dirty="0" smtClean="0">
              <a:solidFill>
                <a:srgbClr val="00B05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u="sng" dirty="0" smtClean="0">
              <a:solidFill>
                <a:srgbClr val="00B05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u="sng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    </a:t>
            </a:r>
            <a:r>
              <a:rPr lang="ru-RU" sz="28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Весенние мотивы.</a:t>
            </a:r>
          </a:p>
          <a:p>
            <a:pPr algn="ctr"/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Рисуем.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Играем.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Танцуем.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Поём 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И</a:t>
            </a:r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весело ,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</a:t>
            </a:r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ружно </a:t>
            </a:r>
          </a:p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Вшколе</a:t>
            </a:r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Ж</a:t>
            </a:r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ивём!</a:t>
            </a: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102" name="Picture 6" descr="C:\Documents and Settings\Sveta\Рабочий стол\oformlenie-34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392"/>
            <a:ext cx="46085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Sveta\Рабочий стол\2019 ДЛЯ ГОДОВОЙ Презентации\Март\БИБЛИОТЕКА МАРТ\a7HsuWjCQ_U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121" y="200980"/>
            <a:ext cx="3539791" cy="265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Sveta\Рабочий стол\2019 ДЛЯ ГОДОВОЙ Презентации\Март\БИБЛИОТЕКА МАРТ\F0U9q4qUwN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05064"/>
            <a:ext cx="317603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Documents and Settings\Sveta\Рабочий стол\2019 ДЛЯ ГОДОВОЙ Презентации\Март\БИБЛИОТЕКА МАРТ\C-OiiLyfFR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7041" y="200980"/>
            <a:ext cx="3563119" cy="265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Documents and Settings\Sveta\Рабочий стол\2019 ДЛЯ ГОДОВОЙ Презентации\Март\БИБЛИОТЕКА МАРТ\3BL7rbHxy-U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121" y="4005064"/>
            <a:ext cx="3107743" cy="25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Documents and Settings\Sveta\Рабочий стол\242431748032212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121" y="1700808"/>
            <a:ext cx="890387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3" y="4005064"/>
            <a:ext cx="2376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На занятии в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городской библиотеке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ребята выполняли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творческие работы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на весеннюю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тематику.   У всех  </a:t>
            </a:r>
            <a:endParaRPr lang="ru-RU" sz="20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Sveta\Рабочий стол\2019 ДЛЯ ГОДОВОЙ Презентации\Март\ПОХОД В КИНО КЛАССОМ И КЛ РУК МАРТ 2019\IMG_20190319_14503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764704"/>
            <a:ext cx="885698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5" y="0"/>
            <a:ext cx="885698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 в кинотеатр  «Террикон» всем классом совместно с классным руководителем и воспитателем  стало доброй  традицией.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 descr="C:\Documents and Settings\Sveta\Рабочий стол\СЛАЙДЫ для годовой презентации\24243174803221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440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95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Autofit/>
          </a:bodyPr>
          <a:lstStyle/>
          <a:p>
            <a:pPr algn="ctr"/>
            <a:r>
              <a:rPr lang="ru-RU" sz="18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правилам т/б ребятам  выдали  средства индивидуальной защиты для прохода по залам котельной №16.</a:t>
            </a:r>
            <a:br>
              <a:rPr lang="ru-RU" sz="18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операторской  начальник  котельной  подробно рассказал о работе оборудования  и системе  контроля.</a:t>
            </a:r>
            <a:endParaRPr lang="ru-RU" sz="1800" b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Sveta\Рабочий стол\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24847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Sveta\Рабочий стол\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32047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093296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на предприятие  «НЕВА – ЭНЕРГИЯ»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работы в школе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0251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3999" cy="1008112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на территории котельной  беседовали с начальником котельной, задавали интересующие их вопросы. </a:t>
            </a:r>
            <a:endParaRPr lang="ru-RU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Sveta\Рабочий стол\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104456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Sveta\Рабочий стол\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4032447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752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veta\Рабочий стол\2019 ДЛЯ ГОДОВОЙ Презентации\Апрель\Лира апре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4644"/>
            <a:ext cx="4176464" cy="601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Sveta\Рабочий стол\2019 ДЛЯ ГОДОВОЙ Презентации\Апрель\Кирилл с сестрой на Лире апрель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4644"/>
            <a:ext cx="3528392" cy="601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224644"/>
            <a:ext cx="7179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Л</a:t>
            </a:r>
            <a:b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И</a:t>
            </a:r>
            <a:b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Р</a:t>
            </a:r>
            <a:b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А</a:t>
            </a:r>
            <a:b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2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0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1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9</a:t>
            </a:r>
            <a:endParaRPr lang="ru-RU" sz="2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AutoShape 6" descr="https://st3.depositphotos.com/8372132/19457/v/950/depositphotos_194570040-stock-illustration-vector-illustration-of-a-russi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st3.depositphotos.com/8372132/19457/v/950/depositphotos_194570040-stock-illustration-vector-illustration-of-a-russian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C:\Documents and Settings\Sveta\Рабочий стол\Цветы3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4581128"/>
            <a:ext cx="866489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683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veta\Рабочий стол\СУББОТНИК МАЙ 2019\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4847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Sveta\Рабочий стол\СУББОТНИК МАЙ 2019\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29372"/>
            <a:ext cx="424847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Documents and Settings\Sveta\Рабочий стол\СУББОТНИК МАЙ 2019\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244" y="3493368"/>
            <a:ext cx="424847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Sveta\Рабочий стол\172108-am_489741_4457252_20282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88641"/>
            <a:ext cx="4248471" cy="33047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4716017" y="263824"/>
            <a:ext cx="36340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4168" y="285293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УББОТНИК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716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ожарка\DSC063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17646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пожарка\DSC0635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24847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пожарка\DSC0637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403244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пожарка\DSC0638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7504" y="476672"/>
            <a:ext cx="417646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0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ПОЖАРНУЮ ЧАСТЬ  Г. СЛАНЦЫ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29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19 ДЛЯ ГОДОВОЙ Презентации\Май\КАРАВАЙ МАЙ 2019\bjrEvpMlE4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03244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2019 ДЛЯ ГОДОВОЙ Презентации\Май\КАРАВАЙ МАЙ 2019\iuHUk9crfm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24847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2019 ДЛЯ ГОДОВОЙ Презентации\Май\КАРАВАЙ МАЙ 2019\TiiX1FWNi4Y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1978"/>
            <a:ext cx="4032448" cy="288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2019 ДЛЯ ГОДОВОЙ Презентации\Май\КАРАВАЙ МАЙ 2019\8Ewr1ImGWtE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1978"/>
            <a:ext cx="4248472" cy="288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817802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в клубе «Каравай», организованный родителями, доставил детям массу положительных эмоций!  Ребята играли вместе с персонажем  любимых     мультфильмов.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4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33677"/>
            <a:ext cx="8568952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Приоритетным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смысловым стержнем проекта  «С детством за руку» является   воспитание духовно-нравственного  ребенка, т.е. формирование у него качеств, отвечающих представлениям об истинной человечности, о доброте и культурной полноценности в восприятии мира. </a:t>
            </a:r>
            <a:endParaRPr lang="ru-RU" sz="2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ru-RU" sz="2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Главная цель</a:t>
            </a:r>
            <a:r>
              <a:rPr lang="ru-RU" sz="2000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проекта – создание условий для успешного 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учебно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– воспитательного процесса, для развития нравственного, познавательного, творческого, физического потенциала, познания себя, окружающего мира, воспитание готовности к системе социальных отношений в обществе на основе коллективной  деятельности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endParaRPr lang="ru-RU" sz="2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548680"/>
            <a:ext cx="6606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«Самое большое счастье, которое может </a:t>
            </a:r>
          </a:p>
          <a:p>
            <a:pPr algn="r"/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выпасть в жизни,</a:t>
            </a:r>
          </a:p>
          <a:p>
            <a:pPr algn="r"/>
            <a:r>
              <a:rPr lang="ru-RU" sz="2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- это счастливое детство»</a:t>
            </a:r>
          </a:p>
          <a:p>
            <a:pPr algn="r"/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001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Aharoni" pitchFamily="2" charset="-79"/>
              </a:rPr>
              <a:t>Мониторинг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haroni" pitchFamily="2" charset="-79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haroni" pitchFamily="2" charset="-79"/>
              </a:rPr>
              <a:t>личностных результатов обучающихся 6 класса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haroni" pitchFamily="2" charset="-79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haroni" pitchFamily="2" charset="-79"/>
              </a:rPr>
              <a:t>2018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haroni" pitchFamily="2" charset="-79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haroni" pitchFamily="2" charset="-79"/>
              </a:rPr>
              <a:t> 2019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haroni" pitchFamily="2" charset="-79"/>
              </a:rPr>
              <a:t>уч.год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haroni" pitchFamily="2" charset="-79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000760" y="857233"/>
            <a:ext cx="2928958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ВЫВОД: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конец года  у обучающихся  класса выявлена положительная динамика: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проявляют стремление к ведению ЗОЖ;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следят за внешним видом; 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участвуют в спортивных мероприятиях;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улучшилось отношение к учебной деятельности,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уроках активны  и внимательны;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интересуется событиями, происходящими вокруг;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активно участвуют в конкурсах, делах класса и школы; 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имеют социальный опыт самостоятельного принятия решений, делают выбор поведения.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000108"/>
            <a:ext cx="5572164" cy="52149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500034" y="1142984"/>
          <a:ext cx="5357850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71296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развитие индивидуальных творческих способностей  обучающихся;</a:t>
            </a: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формирование гражданско- патриотических качеств личности;</a:t>
            </a: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в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оспитание  желания  и стремления 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обучающихся к самопознанию, самовоспитанию,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самосовершенствованию;</a:t>
            </a: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ф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ормирование  культуры здоровья;</a:t>
            </a: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в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оспитание  позитивного  отношения 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к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себе; 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развитие   Я-концепции, нравственных качеств личности;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в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оспитание  чувства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уважения к родителям,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семье;</a:t>
            </a: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в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оспитание  уважения к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другим людям,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терпимости к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чужому мнению,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традициям;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ф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ормирование умения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вести диалог и готовность к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сотрудничеству;</a:t>
            </a: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в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оспитание ответственности, самостоятельности, добросовестного отношения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к учебе и трудовой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деятельности;</a:t>
            </a: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ф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ормирование чувства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осознания ценности культурных традиций своей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Родины, понимание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неразрывности связей Родины, </a:t>
            </a:r>
            <a:endParaRPr lang="ru-RU" sz="2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lvl="0"/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ее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культуры с другими странами.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0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соответствии с поставленной целью определены </a:t>
            </a: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задачи</a:t>
            </a:r>
            <a:r>
              <a:rPr lang="ru-RU" dirty="0" smtClean="0">
                <a:solidFill>
                  <a:srgbClr val="C00000"/>
                </a:solidFill>
                <a:latin typeface="Georgia" panose="02040502050405020303" pitchFamily="18" charset="0"/>
              </a:rPr>
              <a:t>:</a:t>
            </a:r>
            <a:endParaRPr lang="ru-RU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2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5846"/>
            <a:ext cx="871296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Формы реализации задач проекта «С детством за руку»</a:t>
            </a:r>
            <a:endParaRPr lang="ru-RU" sz="2000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изучение психологических особенностей обучающихся (наблюдение, индивидуальные и групповые собеседования с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обучающимися и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родителями, анкетирование, мини исследования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);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организация групповых занятий со школьным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психологом;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посещение уроков с программой наблюдения с последующим анализом на классных и родительских собраниях;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тематические  воспитательные часы; 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ролевые, образовательные игры;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экскурсии, походы, занятия в библиотеке;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с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оревнования, викторины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, интеллектуальные марафоны;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проектные игры;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участие в общешкольных и городских благотворительных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акциях;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организация занятости во второй половине дня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endParaRPr lang="ru-RU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Ожидаемые результаты:    </a:t>
            </a:r>
            <a:endParaRPr lang="ru-RU" sz="20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ctr"/>
            <a:endParaRPr lang="ru-RU" sz="2000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На втором  этапе развития личности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 6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класс: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выработка ответственности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умения планировать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умение анализировать свои поступки.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67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               </a:t>
            </a:r>
            <a:endParaRPr lang="ru-RU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3752" y="285729"/>
            <a:ext cx="2892364" cy="271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15008" y="357166"/>
            <a:ext cx="3214710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1120711">
            <a:off x="285721" y="3714752"/>
            <a:ext cx="3214709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364777">
            <a:off x="5857884" y="3714752"/>
            <a:ext cx="3071834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3643306" y="357166"/>
            <a:ext cx="192882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Monotype Corsiva" pitchFamily="66" charset="0"/>
              </a:rPr>
              <a:t>На начало учебного года началась реализация проекта в городской библиотеке «Открой своё сердце добру».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Monotype Corsiva" pitchFamily="66" charset="0"/>
              </a:rPr>
              <a:t>Ребята активно включились в творческую деятельность и с интересом выполняли творческие задания.</a:t>
            </a:r>
            <a:endParaRPr lang="ru-RU" sz="2000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01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19 ДЛЯ ГОДОВОЙ Презентации\1 Сентябрь\поварята сентябрь на конкурс в спб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7158" y="285728"/>
            <a:ext cx="2928958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E:\2019 ДЛЯ ГОДОВОЙ Презентации\3 Ноябрь\ФОТО НА ДЕНЬ ПОЗИТИВА 2019\7 День здоровья.jpg"/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/>
          <a:stretch>
            <a:fillRect/>
          </a:stretch>
        </p:blipFill>
        <p:spPr bwMode="auto">
          <a:xfrm>
            <a:off x="5500694" y="214290"/>
            <a:ext cx="3429024" cy="40005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28992" y="285728"/>
            <a:ext cx="192882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Творчество , спорт – главное в </a:t>
            </a:r>
            <a:r>
              <a:rPr lang="ru-RU" sz="2400" dirty="0" err="1" smtClean="0">
                <a:solidFill>
                  <a:srgbClr val="C00000"/>
                </a:solidFill>
                <a:latin typeface="Monotype Corsiva" pitchFamily="66" charset="0"/>
              </a:rPr>
              <a:t>жизнедеятель-ности</a:t>
            </a:r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 классного коллектива.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Ребята старались проявить свои способности, инициативу, взаимовыручку и результатами участия были довольны.</a:t>
            </a:r>
            <a:endParaRPr lang="ru-RU" sz="24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Picture 2" descr="E:\2019 ДЛЯ ГОДОВОЙ Презентации\3 Ноябрь\ФОТО НА ДЕНЬ ПОЗИТИВА 2019\8 День учител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071942"/>
            <a:ext cx="3143272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 descr="C:\Users\школа\Desktop\1383643298_aq9q2me6wkbl0oz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8" y="4286256"/>
            <a:ext cx="3071834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школа\Desktop\depositphotos_165180384-stock-illustration-abstract-vector-illustration-background-with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E:\2019 ДЛЯ ГОДОВОЙ Презентации\3 Ноябрь\НОЯБРЬ\осенний калейдоскоп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629881">
            <a:off x="4786515" y="1369244"/>
            <a:ext cx="4066314" cy="3176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E:\2019 ДЛЯ ГОДОВОЙ Презентации\3 Ноябрь\НОЯБРЬ\осенины 201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1076799">
            <a:off x="272446" y="1374047"/>
            <a:ext cx="3910536" cy="3210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642910" y="4357694"/>
            <a:ext cx="764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Конкурс творческих заданий в рамках реализации КТД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«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Осенины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– 2018». Ребята активные участники, поддерживают друг друга во всём и работают сообща!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2019 ДЛЯ ГОДОВОЙ Презентации\4 Декабрь\ДЕКАБРЬ\фото талькина ёлка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868" y="357166"/>
            <a:ext cx="2071702" cy="5357850"/>
          </a:xfrm>
          <a:prstGeom prst="rect">
            <a:avLst/>
          </a:prstGeom>
          <a:noFill/>
        </p:spPr>
      </p:pic>
      <p:pic>
        <p:nvPicPr>
          <p:cNvPr id="8195" name="Picture 3" descr="E:\2019 ДЛЯ ГОДОВОЙ Презентации\4 Декабрь\ДЕКАБРЬ\декабрь ёлка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1138898">
            <a:off x="420350" y="281482"/>
            <a:ext cx="2714644" cy="394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E:\2019 ДЛЯ ГОДОВОЙ Презентации\4 Декабрь\ДЕКАБРЬ\ёлка декабрь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74744">
            <a:off x="5880381" y="426646"/>
            <a:ext cx="2928958" cy="4012167"/>
          </a:xfrm>
          <a:prstGeom prst="rect">
            <a:avLst/>
          </a:prstGeom>
          <a:noFill/>
        </p:spPr>
      </p:pic>
      <p:sp>
        <p:nvSpPr>
          <p:cNvPr id="6" name="Пятно 2 5"/>
          <p:cNvSpPr/>
          <p:nvPr/>
        </p:nvSpPr>
        <p:spPr>
          <a:xfrm rot="21405513">
            <a:off x="269203" y="3857905"/>
            <a:ext cx="3388569" cy="2797782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Новый год у ворот!</a:t>
            </a:r>
            <a:endParaRPr lang="ru-RU" sz="24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7" name="Пятно 2 6"/>
          <p:cNvSpPr/>
          <p:nvPr/>
        </p:nvSpPr>
        <p:spPr>
          <a:xfrm rot="2034659">
            <a:off x="5542178" y="4157698"/>
            <a:ext cx="3397101" cy="2771977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Впереди всех праздник ждёт</a:t>
            </a:r>
            <a:r>
              <a:rPr lang="ru-RU" sz="2400" dirty="0" smtClean="0">
                <a:latin typeface="Monotype Corsiva" pitchFamily="66" charset="0"/>
              </a:rPr>
              <a:t>!</a:t>
            </a:r>
            <a:endParaRPr lang="ru-RU" sz="24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616</TotalTime>
  <Words>883</Words>
  <Application>Microsoft Office PowerPoint</Application>
  <PresentationFormat>Экран (4:3)</PresentationFormat>
  <Paragraphs>149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               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«Реальный  разговор» Занятие в рамках панорамы открытых занятий</vt:lpstr>
      <vt:lpstr>Слайд 19</vt:lpstr>
      <vt:lpstr>Слайд 20</vt:lpstr>
      <vt:lpstr>Слайд 21</vt:lpstr>
      <vt:lpstr>Слайд 22</vt:lpstr>
      <vt:lpstr>Слайд 23</vt:lpstr>
      <vt:lpstr>По  правилам т/б ребятам  выдали  средства индивидуальной защиты для прохода по залам котельной №16. В операторской  начальник  котельной  подробно рассказал о работе оборудования  и системе  контроля.</vt:lpstr>
      <vt:lpstr>Обучающиеся на территории котельной  беседовали с начальником котельной, задавали интересующие их вопросы. </vt:lpstr>
      <vt:lpstr>Слайд 26</vt:lpstr>
      <vt:lpstr>Слайд 27</vt:lpstr>
      <vt:lpstr>Слайд 28</vt:lpstr>
      <vt:lpstr>Слайд 29</vt:lpstr>
      <vt:lpstr>Слайд 30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Марина</cp:lastModifiedBy>
  <cp:revision>197</cp:revision>
  <dcterms:created xsi:type="dcterms:W3CDTF">2019-04-22T13:13:45Z</dcterms:created>
  <dcterms:modified xsi:type="dcterms:W3CDTF">2019-06-07T08:14:25Z</dcterms:modified>
</cp:coreProperties>
</file>