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8" r:id="rId2"/>
    <p:sldId id="294" r:id="rId3"/>
    <p:sldId id="295" r:id="rId4"/>
    <p:sldId id="338" r:id="rId5"/>
    <p:sldId id="370" r:id="rId6"/>
    <p:sldId id="376" r:id="rId7"/>
    <p:sldId id="374" r:id="rId8"/>
    <p:sldId id="380" r:id="rId9"/>
    <p:sldId id="377" r:id="rId10"/>
    <p:sldId id="378" r:id="rId11"/>
    <p:sldId id="372" r:id="rId12"/>
    <p:sldId id="354" r:id="rId13"/>
    <p:sldId id="373" r:id="rId14"/>
    <p:sldId id="342" r:id="rId15"/>
    <p:sldId id="343" r:id="rId16"/>
    <p:sldId id="345" r:id="rId17"/>
    <p:sldId id="346" r:id="rId18"/>
    <p:sldId id="369" r:id="rId19"/>
    <p:sldId id="355" r:id="rId20"/>
    <p:sldId id="360" r:id="rId21"/>
    <p:sldId id="364" r:id="rId22"/>
    <p:sldId id="379" r:id="rId23"/>
    <p:sldId id="367" r:id="rId24"/>
    <p:sldId id="368" r:id="rId25"/>
    <p:sldId id="358" r:id="rId26"/>
    <p:sldId id="385" r:id="rId27"/>
    <p:sldId id="33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2706" autoAdjust="0"/>
  </p:normalViewPr>
  <p:slideViewPr>
    <p:cSldViewPr>
      <p:cViewPr varScale="1">
        <p:scale>
          <a:sx n="67" d="100"/>
          <a:sy n="67" d="100"/>
        </p:scale>
        <p:origin x="-124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57F4C-663B-4033-9831-DF59A40D25E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07AC1-653E-4239-8824-E66D2C5EF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060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863F08B-BD92-4BE0-B708-2D8D707208CE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Georgia" panose="02040502050405020303" pitchFamily="18" charset="0"/>
              </a:rPr>
              <a:t>Государственное казенное общеобразовательное учреждение Ленинградской 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области «</a:t>
            </a:r>
            <a:r>
              <a:rPr lang="ru-RU" sz="14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Сланцевская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</a:t>
            </a:r>
            <a:r>
              <a:rPr lang="ru-RU" sz="1400" dirty="0">
                <a:solidFill>
                  <a:srgbClr val="002060"/>
                </a:solidFill>
                <a:latin typeface="Georgia" panose="02040502050405020303" pitchFamily="18" charset="0"/>
              </a:rPr>
              <a:t>школа – интернат, реализующая адаптированные 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образовательные </a:t>
            </a:r>
            <a:r>
              <a:rPr lang="ru-RU" sz="1400" dirty="0">
                <a:solidFill>
                  <a:srgbClr val="002060"/>
                </a:solidFill>
                <a:latin typeface="Georgia" panose="02040502050405020303" pitchFamily="18" charset="0"/>
              </a:rPr>
              <a:t>программы»</a:t>
            </a:r>
            <a:br>
              <a:rPr lang="ru-RU" sz="14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         ГКОУ </a:t>
            </a:r>
            <a:r>
              <a:rPr lang="ru-RU" sz="1400" dirty="0">
                <a:solidFill>
                  <a:srgbClr val="002060"/>
                </a:solidFill>
                <a:latin typeface="Georgia" panose="02040502050405020303" pitchFamily="18" charset="0"/>
              </a:rPr>
              <a:t>ЛО «</a:t>
            </a:r>
            <a:r>
              <a:rPr lang="ru-RU" sz="1400" dirty="0" err="1">
                <a:solidFill>
                  <a:srgbClr val="002060"/>
                </a:solidFill>
                <a:latin typeface="Georgia" panose="02040502050405020303" pitchFamily="18" charset="0"/>
              </a:rPr>
              <a:t>Сланцевская</a:t>
            </a:r>
            <a:r>
              <a:rPr lang="ru-RU" sz="1400" dirty="0">
                <a:solidFill>
                  <a:srgbClr val="002060"/>
                </a:solidFill>
                <a:latin typeface="Georgia" panose="02040502050405020303" pitchFamily="18" charset="0"/>
              </a:rPr>
              <a:t> специальная  школа – интернат»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855297"/>
            <a:ext cx="817585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u="sng" dirty="0" smtClean="0">
                <a:solidFill>
                  <a:srgbClr val="C00000"/>
                </a:solidFill>
                <a:latin typeface="Arial Black" pitchFamily="34" charset="0"/>
              </a:rPr>
              <a:t>Познавательно-</a:t>
            </a:r>
          </a:p>
          <a:p>
            <a:pPr>
              <a:buNone/>
            </a:pPr>
            <a:r>
              <a:rPr lang="ru-RU" sz="2400" b="1" u="sng" dirty="0" smtClean="0">
                <a:solidFill>
                  <a:srgbClr val="C00000"/>
                </a:solidFill>
                <a:latin typeface="Arial Black" pitchFamily="34" charset="0"/>
              </a:rPr>
              <a:t> исследовательский проект:</a:t>
            </a: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«Светлый огонек родного края»</a:t>
            </a:r>
          </a:p>
          <a:p>
            <a:pPr algn="ctr"/>
            <a:endParaRPr lang="ru-RU" sz="1400" i="1" cap="all" dirty="0" smtClean="0"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i="1" cap="all" dirty="0" smtClean="0"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cs typeface="Times New Roman" pitchFamily="18" charset="0"/>
              </a:rPr>
              <a:t>(Возрастная категория: 12 – 13 лет)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Направленность проекта: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sz="2000" b="1" i="1" dirty="0" smtClean="0">
                <a:solidFill>
                  <a:srgbClr val="0070C0"/>
                </a:solidFill>
              </a:rPr>
              <a:t>Изучение культуры и истории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70C0"/>
                </a:solidFill>
              </a:rPr>
              <a:t>родного края</a:t>
            </a:r>
            <a:r>
              <a:rPr lang="ru-RU" sz="2000" i="1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4714883"/>
            <a:ext cx="8606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Руководитель проекта:</a:t>
            </a:r>
          </a:p>
          <a:p>
            <a:pPr algn="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Масленникова Л.А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., воспитатель.</a:t>
            </a:r>
          </a:p>
          <a:p>
            <a:pPr algn="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Участники проекта: обучающиеся 6 класса</a:t>
            </a:r>
          </a:p>
          <a:p>
            <a:pPr algn="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2019-2020 г.</a:t>
            </a:r>
          </a:p>
        </p:txBody>
      </p:sp>
      <p:pic>
        <p:nvPicPr>
          <p:cNvPr id="6" name="Рисунок 5" descr="https://ds04.infourok.ru/uploads/ex/0e89/000f77d8-44cc78b7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2786058"/>
            <a:ext cx="250033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4607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Windows\TEMP\Rar$DIa0.437\IMG_20200203_15545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857652" cy="2509838"/>
          </a:xfrm>
          <a:prstGeom prst="rect">
            <a:avLst/>
          </a:prstGeom>
          <a:noFill/>
        </p:spPr>
      </p:pic>
      <p:pic>
        <p:nvPicPr>
          <p:cNvPr id="4099" name="Picture 3" descr="C:\Windows\TEMP\Rar$DIa0.015\IMG_20200228_16004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0"/>
            <a:ext cx="3060730" cy="2509838"/>
          </a:xfrm>
          <a:prstGeom prst="rect">
            <a:avLst/>
          </a:prstGeom>
          <a:noFill/>
        </p:spPr>
      </p:pic>
      <p:pic>
        <p:nvPicPr>
          <p:cNvPr id="4100" name="Picture 4" descr="C:\Windows\TEMP\Rar$DIa0.874\IMG_20200123_180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428868"/>
            <a:ext cx="3500430" cy="2357430"/>
          </a:xfrm>
          <a:prstGeom prst="rect">
            <a:avLst/>
          </a:prstGeom>
          <a:noFill/>
        </p:spPr>
      </p:pic>
      <p:pic>
        <p:nvPicPr>
          <p:cNvPr id="6" name="Picture 2" descr="C:\Windows\TEMP\Rar$DIa0.932\IMG_20200203_15104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071810"/>
            <a:ext cx="2606278" cy="3475037"/>
          </a:xfrm>
          <a:prstGeom prst="rect">
            <a:avLst/>
          </a:prstGeom>
          <a:noFill/>
        </p:spPr>
      </p:pic>
      <p:pic>
        <p:nvPicPr>
          <p:cNvPr id="7" name="Picture 2" descr="C:\Users\HP\Desktop\грамоты\IMG_20200114_1927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3571876"/>
            <a:ext cx="2677716" cy="3117847"/>
          </a:xfrm>
          <a:prstGeom prst="rect">
            <a:avLst/>
          </a:prstGeom>
          <a:noFill/>
        </p:spPr>
      </p:pic>
      <p:pic>
        <p:nvPicPr>
          <p:cNvPr id="8" name="Picture 2" descr="C:\Windows\TEMP\Rar$DIa0.246\IMG_20200127_1802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4491014"/>
            <a:ext cx="3346450" cy="2224134"/>
          </a:xfrm>
          <a:prstGeom prst="rect">
            <a:avLst/>
          </a:prstGeom>
          <a:noFill/>
        </p:spPr>
      </p:pic>
      <p:pic>
        <p:nvPicPr>
          <p:cNvPr id="9" name="Picture 2" descr="F:\6 кл содержание\фото 6кл\IMG_20191001_1508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1"/>
            <a:ext cx="2606278" cy="3071810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3929058" y="2500306"/>
            <a:ext cx="4071966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Активные участники школьных акций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HP\Desktop\глина\IMG_20200311_1513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28617"/>
            <a:ext cx="8143932" cy="547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Текст 8"/>
          <p:cNvSpPr txBox="1">
            <a:spLocks/>
          </p:cNvSpPr>
          <p:nvPr/>
        </p:nvSpPr>
        <p:spPr>
          <a:xfrm>
            <a:off x="285720" y="5929330"/>
            <a:ext cx="8286808" cy="7143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tum" pitchFamily="34" charset="-127"/>
                <a:ea typeface="Dotum" pitchFamily="34" charset="-127"/>
                <a:cs typeface="Narkisim" pitchFamily="34" charset="-79"/>
              </a:rPr>
              <a:t>Знакомимся с историей и промышленностью  города Сланцы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tum" pitchFamily="34" charset="-127"/>
              <a:ea typeface="Dotum" pitchFamily="34" charset="-127"/>
              <a:cs typeface="Narkisim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0.804\IMG_20190404_141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3643338" cy="3714752"/>
          </a:xfrm>
          <a:prstGeom prst="rect">
            <a:avLst/>
          </a:prstGeom>
          <a:noFill/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9" name="Picture 5" descr="C:\Windows\TEMP\Rar$DIa0.640\IMG_20190404_14215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4876" y="214290"/>
            <a:ext cx="4071966" cy="3071810"/>
          </a:xfrm>
          <a:prstGeom prst="rect">
            <a:avLst/>
          </a:prstGeom>
          <a:noFill/>
        </p:spPr>
      </p:pic>
      <p:pic>
        <p:nvPicPr>
          <p:cNvPr id="1030" name="Picture 6" descr="C:\Windows\TEMP\Rar$DIa0.467\IMG_20190404_141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786058"/>
            <a:ext cx="3857652" cy="3786214"/>
          </a:xfrm>
          <a:prstGeom prst="rect">
            <a:avLst/>
          </a:prstGeom>
          <a:noFill/>
        </p:spPr>
      </p:pic>
      <p:pic>
        <p:nvPicPr>
          <p:cNvPr id="8" name="Picture 2" descr="C:\Users\HP\Desktop\глина\IMG_20200311_15175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7158" y="3429000"/>
            <a:ext cx="4643470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C:\Users\1\Desktop\декабрь экскурсия в музей\IMG_20191203_15470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2" y="285728"/>
            <a:ext cx="4038600" cy="3028950"/>
          </a:xfrm>
          <a:prstGeom prst="rect">
            <a:avLst/>
          </a:prstGeom>
          <a:noFill/>
        </p:spPr>
      </p:pic>
      <p:pic>
        <p:nvPicPr>
          <p:cNvPr id="8196" name="Picture 2" descr="C:\Users\1\Desktop\декабрь экскурсия в музей\IMG_20191203_15504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72132" y="214290"/>
            <a:ext cx="3252782" cy="2386032"/>
          </a:xfrm>
          <a:prstGeom prst="rect">
            <a:avLst/>
          </a:prstGeom>
          <a:noFill/>
        </p:spPr>
      </p:pic>
      <p:pic>
        <p:nvPicPr>
          <p:cNvPr id="8197" name="Picture 3" descr="C:\Users\1\Desktop\декабрь экскурсия в музей\IMG_20191203_154837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429000"/>
            <a:ext cx="385765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2643174" cy="428604"/>
          </a:xfrm>
          <a:prstGeom prst="rect">
            <a:avLst/>
          </a:prstGeom>
          <a:solidFill>
            <a:srgbClr val="FFFF00"/>
          </a:solidFill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Игра «Археолог»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1\Desktop\декабрь экскурсия в музей\IMG_20191203_15462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86314" y="3214686"/>
            <a:ext cx="4000498" cy="3000396"/>
          </a:xfrm>
          <a:prstGeom prst="rect">
            <a:avLst/>
          </a:prstGeom>
          <a:noFill/>
        </p:spPr>
      </p:pic>
      <p:pic>
        <p:nvPicPr>
          <p:cNvPr id="9" name="Picture 3" descr="C:\Users\1\Desktop\декабрь экскурсия в музей\IMG_20191203_15424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857620" y="214290"/>
            <a:ext cx="2299588" cy="2341882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429124" y="6215082"/>
            <a:ext cx="442915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tabLst/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Мы узнали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, как ведутся раскопки……..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000496" y="2500306"/>
            <a:ext cx="4857784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 2" pitchFamily="18" charset="2"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Тематическое занятие </a:t>
            </a:r>
            <a:r>
              <a:rPr lang="ru-RU" b="1" dirty="0" smtClean="0">
                <a:solidFill>
                  <a:schemeClr val="bg1"/>
                </a:solidFill>
              </a:rPr>
              <a:t>в историко-краеведческом музее</a:t>
            </a:r>
          </a:p>
          <a:p>
            <a:pPr algn="ctr">
              <a:buFont typeface="Wingdings 2" pitchFamily="18" charset="2"/>
              <a:buNone/>
              <a:defRPr/>
            </a:pPr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«Археология родного  края»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5720" y="214290"/>
            <a:ext cx="8572560" cy="6500858"/>
          </a:xfrm>
          <a:prstGeom prst="rect">
            <a:avLst/>
          </a:prstGeom>
          <a:solidFill>
            <a:srgbClr val="0070C0"/>
          </a:solidFill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sz="48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r">
              <a:buNone/>
            </a:pPr>
            <a:r>
              <a:rPr lang="ru-RU" sz="13500" dirty="0" smtClean="0">
                <a:solidFill>
                  <a:srgbClr val="FFFF00"/>
                </a:solidFill>
                <a:latin typeface="Arial Black" pitchFamily="34" charset="0"/>
              </a:rPr>
              <a:t>ЭКСКУРСИЯ НА</a:t>
            </a:r>
          </a:p>
          <a:p>
            <a:pPr algn="r">
              <a:buNone/>
            </a:pPr>
            <a:r>
              <a:rPr lang="ru-RU" sz="13500" dirty="0" smtClean="0">
                <a:solidFill>
                  <a:srgbClr val="FFFF00"/>
                </a:solidFill>
                <a:latin typeface="Arial Black" pitchFamily="34" charset="0"/>
              </a:rPr>
              <a:t>ООО «ПЕРСПЕКТИВА»</a:t>
            </a:r>
          </a:p>
          <a:p>
            <a:pPr algn="r">
              <a:buNone/>
            </a:pPr>
            <a:endParaRPr lang="ru-RU" sz="87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r">
              <a:buNone/>
            </a:pPr>
            <a:endParaRPr lang="ru-RU" sz="8700" dirty="0" smtClean="0">
              <a:latin typeface="Arial Black" pitchFamily="34" charset="0"/>
            </a:endParaRPr>
          </a:p>
          <a:p>
            <a:pPr algn="r">
              <a:buNone/>
            </a:pPr>
            <a:endParaRPr lang="ru-RU" sz="1400" dirty="0" smtClean="0">
              <a:latin typeface="Arial Black" pitchFamily="34" charset="0"/>
            </a:endParaRPr>
          </a:p>
          <a:p>
            <a:pPr algn="r">
              <a:buNone/>
            </a:pPr>
            <a:endParaRPr lang="ru-RU" sz="1400" dirty="0" smtClean="0">
              <a:latin typeface="Arial Black" pitchFamily="34" charset="0"/>
            </a:endParaRPr>
          </a:p>
          <a:p>
            <a:pPr algn="r">
              <a:buNone/>
            </a:pPr>
            <a:endParaRPr lang="ru-RU" sz="1400" dirty="0" smtClean="0">
              <a:latin typeface="Arial Black" pitchFamily="34" charset="0"/>
            </a:endParaRPr>
          </a:p>
          <a:p>
            <a:pPr algn="r">
              <a:buNone/>
            </a:pPr>
            <a:endParaRPr lang="ru-RU" sz="1400" dirty="0" smtClean="0">
              <a:latin typeface="Arial Black" pitchFamily="34" charset="0"/>
            </a:endParaRPr>
          </a:p>
          <a:p>
            <a:pPr algn="r">
              <a:buNone/>
            </a:pPr>
            <a:endParaRPr lang="ru-RU" sz="1400" dirty="0" smtClean="0">
              <a:latin typeface="Arial Black" pitchFamily="34" charset="0"/>
            </a:endParaRPr>
          </a:p>
          <a:p>
            <a:pPr algn="r">
              <a:buNone/>
            </a:pPr>
            <a:endParaRPr lang="ru-RU" sz="1400" dirty="0" smtClean="0">
              <a:latin typeface="Arial Black" pitchFamily="34" charset="0"/>
            </a:endParaRPr>
          </a:p>
          <a:p>
            <a:pPr algn="r">
              <a:buNone/>
            </a:pPr>
            <a:endParaRPr lang="ru-RU" sz="1400" dirty="0" smtClean="0">
              <a:latin typeface="Arial Black" pitchFamily="34" charset="0"/>
            </a:endParaRPr>
          </a:p>
          <a:p>
            <a:pPr algn="r">
              <a:buNone/>
            </a:pPr>
            <a:endParaRPr lang="ru-RU" sz="1400" dirty="0" smtClean="0">
              <a:latin typeface="Arial Black" pitchFamily="34" charset="0"/>
            </a:endParaRPr>
          </a:p>
          <a:p>
            <a:pPr algn="r">
              <a:buNone/>
            </a:pPr>
            <a:endParaRPr lang="ru-RU" sz="1400" dirty="0" smtClean="0">
              <a:latin typeface="Arial Black" pitchFamily="34" charset="0"/>
            </a:endParaRPr>
          </a:p>
          <a:p>
            <a:pPr algn="r">
              <a:buNone/>
            </a:pPr>
            <a:endParaRPr lang="ru-RU" sz="5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5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5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5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5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8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  <a:endParaRPr lang="ru-RU" sz="6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yt3.ggpht.com/a/AGF-l7_bAvfM36uxz5Svzx6ot_ma_rfwBlWbm_uHJQ=s900-c-k-c0xffffffff-no-rj-m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242889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1\Desktop\Новая папка\IMG_20191016_15473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428860" y="1571612"/>
            <a:ext cx="6286544" cy="50466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Новая папка\IMG_20191016_15292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4490475" cy="5072098"/>
          </a:xfrm>
          <a:prstGeom prst="rect">
            <a:avLst/>
          </a:prstGeom>
          <a:noFill/>
        </p:spPr>
      </p:pic>
      <p:pic>
        <p:nvPicPr>
          <p:cNvPr id="5" name="Picture 5" descr="C:\Users\1\Desktop\Новая папка\IMG_20191016_153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2477" y="785794"/>
            <a:ext cx="4341523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Новая папка\IMG_20191217_15595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8286807" cy="4429156"/>
          </a:xfrm>
          <a:prstGeom prst="rect">
            <a:avLst/>
          </a:prstGeom>
          <a:noFill/>
        </p:spPr>
      </p:pic>
      <p:pic>
        <p:nvPicPr>
          <p:cNvPr id="3" name="Picture 6" descr="C:\Users\школа\Desktop\6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8286808" cy="1143008"/>
          </a:xfrm>
          <a:prstGeom prst="rect">
            <a:avLst/>
          </a:prstGeom>
          <a:noFill/>
        </p:spPr>
      </p:pic>
      <p:sp>
        <p:nvSpPr>
          <p:cNvPr id="4" name="6-конечная звезда 3"/>
          <p:cNvSpPr/>
          <p:nvPr/>
        </p:nvSpPr>
        <p:spPr>
          <a:xfrm>
            <a:off x="214282" y="4572008"/>
            <a:ext cx="8715436" cy="228599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ru-RU" sz="1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ЭКСКУРСИЯ  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В ГОРОД  КИНГИСЕПП</a:t>
            </a:r>
          </a:p>
          <a:p>
            <a:pPr algn="just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Цель</a:t>
            </a: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: </a:t>
            </a: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приобщение обучающихся с интеллектуальными нарушениями  к истории и культуре Ленинградской области,  местным достопримечательностям города Кингисеппа.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Users\1\Desktop\Новая папка\IMG_20191217_16263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4214842" cy="3214710"/>
          </a:xfrm>
          <a:prstGeom prst="rect">
            <a:avLst/>
          </a:prstGeom>
          <a:noFill/>
        </p:spPr>
      </p:pic>
      <p:pic>
        <p:nvPicPr>
          <p:cNvPr id="6148" name="Picture 4" descr="C:\Users\1\Desktop\Новая папка\IMG_20191217_162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357562"/>
            <a:ext cx="4143404" cy="3268265"/>
          </a:xfrm>
          <a:prstGeom prst="rect">
            <a:avLst/>
          </a:prstGeom>
          <a:noFill/>
        </p:spPr>
      </p:pic>
      <p:pic>
        <p:nvPicPr>
          <p:cNvPr id="9" name="Picture 2" descr="C:\Users\1\Desktop\Новая папка\IMG_20191217_16170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21" y="3469520"/>
            <a:ext cx="4286280" cy="3174189"/>
          </a:xfrm>
          <a:prstGeom prst="rect">
            <a:avLst/>
          </a:prstGeom>
          <a:noFill/>
        </p:spPr>
      </p:pic>
      <p:pic>
        <p:nvPicPr>
          <p:cNvPr id="11" name="Picture 2" descr="C:\Users\1\Desktop\Новая папка\IMG_20191217_16012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14290"/>
            <a:ext cx="4038600" cy="3485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071199" cy="1000132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Историческая справка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214282" y="1571612"/>
            <a:ext cx="8643998" cy="5072098"/>
          </a:xfrm>
        </p:spPr>
        <p:txBody>
          <a:bodyPr>
            <a:noAutofit/>
          </a:bodyPr>
          <a:lstStyle/>
          <a:p>
            <a:pPr algn="l" fontAlgn="t"/>
            <a:r>
              <a:rPr lang="ru-RU" sz="1800" b="1" dirty="0" smtClean="0">
                <a:cs typeface="Aharoni" pitchFamily="2" charset="-79"/>
              </a:rPr>
              <a:t>2 февраля особая дата в истории </a:t>
            </a:r>
            <a:r>
              <a:rPr lang="ru-RU" sz="1800" b="1" dirty="0" err="1" smtClean="0">
                <a:cs typeface="Aharoni" pitchFamily="2" charset="-79"/>
              </a:rPr>
              <a:t>Сланцевского</a:t>
            </a:r>
            <a:r>
              <a:rPr lang="ru-RU" sz="1800" b="1" dirty="0" smtClean="0">
                <a:cs typeface="Aharoni" pitchFamily="2" charset="-79"/>
              </a:rPr>
              <a:t> района. В этот день, в 1944 году, партизаны 9-й бригады и части 2-й Ударной армии освободили район и тогда рабочий посёлок Сланцы от немецко-фашистских захватчиков. </a:t>
            </a:r>
          </a:p>
          <a:p>
            <a:pPr algn="l" fontAlgn="t"/>
            <a:r>
              <a:rPr lang="ru-RU" sz="1800" b="1" dirty="0" smtClean="0">
                <a:cs typeface="Aharoni" pitchFamily="2" charset="-79"/>
              </a:rPr>
              <a:t> Масштаб уничтожения людей, населённых пунктов в </a:t>
            </a:r>
            <a:r>
              <a:rPr lang="ru-RU" sz="1800" b="1" dirty="0" err="1" smtClean="0">
                <a:cs typeface="Aharoni" pitchFamily="2" charset="-79"/>
              </a:rPr>
              <a:t>Сланцевском</a:t>
            </a:r>
            <a:r>
              <a:rPr lang="ru-RU" sz="1800" b="1" dirty="0" smtClean="0">
                <a:cs typeface="Aharoni" pitchFamily="2" charset="-79"/>
              </a:rPr>
              <a:t> районе поражает. До оккупации население района составляло 18 тысяч человек. После войны осталось всего 5 581 человек, в т.ч. 3 823 взрослых (750 мужчин, 3073 женщин) и 1758 детей. Коренных жителей среди них насчитывалось 4381 чел.</a:t>
            </a:r>
          </a:p>
          <a:p>
            <a:pPr algn="l" fontAlgn="t"/>
            <a:r>
              <a:rPr lang="ru-RU" sz="1800" b="1" dirty="0" smtClean="0">
                <a:cs typeface="Aharoni" pitchFamily="2" charset="-79"/>
              </a:rPr>
              <a:t> Гитлеровцы расстреляли, повесили и замучили более 230 мирных </a:t>
            </a:r>
            <a:r>
              <a:rPr lang="ru-RU" sz="1800" b="1" dirty="0" err="1" smtClean="0">
                <a:cs typeface="Aharoni" pitchFamily="2" charset="-79"/>
              </a:rPr>
              <a:t>сланцевских</a:t>
            </a:r>
            <a:r>
              <a:rPr lang="ru-RU" sz="1800" b="1" dirty="0" smtClean="0">
                <a:cs typeface="Aharoni" pitchFamily="2" charset="-79"/>
              </a:rPr>
              <a:t> граждан, 656 человек угнали в Германию. </a:t>
            </a:r>
            <a:br>
              <a:rPr lang="ru-RU" sz="1800" b="1" dirty="0" smtClean="0">
                <a:cs typeface="Aharoni" pitchFamily="2" charset="-79"/>
              </a:rPr>
            </a:br>
            <a:r>
              <a:rPr lang="ru-RU" sz="1800" b="1" dirty="0" smtClean="0">
                <a:cs typeface="Aharoni" pitchFamily="2" charset="-79"/>
              </a:rPr>
              <a:t>Из 103 населенных пунктов района во время войны сожжены и полностью уничтожены 78 деревень, уцелело лишь 25, из них 9 были разрушены частично.</a:t>
            </a:r>
          </a:p>
          <a:p>
            <a:pPr algn="l" fontAlgn="t"/>
            <a:r>
              <a:rPr lang="ru-RU" sz="1800" b="1" dirty="0" smtClean="0">
                <a:cs typeface="Aharoni" pitchFamily="2" charset="-79"/>
              </a:rPr>
              <a:t> Были разрушены, разгромлены, уничтожены предприятия, техника и сооружения всех 66 колхозов района. Из 26 школ района уцелело только 3.</a:t>
            </a:r>
          </a:p>
          <a:p>
            <a:pPr fontAlgn="t"/>
            <a:endParaRPr lang="ru-RU" sz="1800" b="1" dirty="0" smtClean="0">
              <a:cs typeface="Aharoni" pitchFamily="2" charset="-79"/>
            </a:endParaRPr>
          </a:p>
          <a:p>
            <a:pPr fontAlgn="t"/>
            <a:endParaRPr lang="ru-RU" sz="1800" b="1" dirty="0" smtClean="0">
              <a:cs typeface="Aharoni" pitchFamily="2" charset="-79"/>
            </a:endParaRPr>
          </a:p>
          <a:p>
            <a:pPr fontAlgn="t"/>
            <a:endParaRPr lang="ru-RU" sz="1800" b="1" dirty="0" smtClean="0">
              <a:cs typeface="Aharoni" pitchFamily="2" charset="-79"/>
            </a:endParaRPr>
          </a:p>
          <a:p>
            <a:pPr fontAlgn="t"/>
            <a:endParaRPr lang="ru-RU" sz="1800" b="1" dirty="0" smtClean="0">
              <a:cs typeface="Aharoni" pitchFamily="2" charset="-79"/>
            </a:endParaRPr>
          </a:p>
          <a:p>
            <a:pPr fontAlgn="t"/>
            <a:endParaRPr lang="ru-RU" sz="1800" b="1" dirty="0" smtClean="0">
              <a:cs typeface="Aharoni" pitchFamily="2" charset="-79"/>
            </a:endParaRPr>
          </a:p>
          <a:p>
            <a:pPr fontAlgn="t"/>
            <a:endParaRPr lang="ru-RU" sz="1800" b="1" dirty="0" smtClean="0">
              <a:cs typeface="Aharoni" pitchFamily="2" charset="-79"/>
            </a:endParaRPr>
          </a:p>
          <a:p>
            <a:pPr fontAlgn="t"/>
            <a:endParaRPr lang="ru-RU" sz="1800" b="1" dirty="0" smtClean="0">
              <a:cs typeface="Aharoni" pitchFamily="2" charset="-79"/>
            </a:endParaRPr>
          </a:p>
          <a:p>
            <a:pPr fontAlgn="t"/>
            <a:endParaRPr lang="ru-RU" sz="1800" b="1" dirty="0" smtClean="0">
              <a:cs typeface="Aharoni" pitchFamily="2" charset="-79"/>
            </a:endParaRPr>
          </a:p>
          <a:p>
            <a:pPr fontAlgn="t"/>
            <a:endParaRPr lang="ru-RU" sz="1800" b="1" dirty="0" smtClean="0">
              <a:cs typeface="Aharoni" pitchFamily="2" charset="-79"/>
            </a:endParaRPr>
          </a:p>
          <a:p>
            <a:pPr fontAlgn="t">
              <a:buNone/>
            </a:pPr>
            <a:endParaRPr lang="ru-RU" sz="1800" b="1" dirty="0" smtClean="0">
              <a:cs typeface="Aharoni" pitchFamily="2" charset="-79"/>
            </a:endParaRPr>
          </a:p>
          <a:p>
            <a:pPr>
              <a:buNone/>
            </a:pPr>
            <a:r>
              <a:rPr lang="ru-RU" sz="1800" b="1" dirty="0" smtClean="0">
                <a:cs typeface="Aharoni" pitchFamily="2" charset="-79"/>
              </a:rPr>
              <a:t> </a:t>
            </a:r>
            <a:endParaRPr lang="ru-RU" sz="1800" b="1" dirty="0"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4"/>
          <p:cNvSpPr>
            <a:spLocks noGrp="1"/>
          </p:cNvSpPr>
          <p:nvPr>
            <p:ph type="title"/>
          </p:nvPr>
        </p:nvSpPr>
        <p:spPr>
          <a:xfrm>
            <a:off x="428596" y="4929198"/>
            <a:ext cx="8215369" cy="1571636"/>
          </a:xfrm>
        </p:spPr>
        <p:txBody>
          <a:bodyPr/>
          <a:lstStyle/>
          <a:p>
            <a:pPr algn="ctr">
              <a:buNone/>
              <a:defRPr/>
            </a:pPr>
            <a:r>
              <a:rPr lang="ru-RU" sz="3200" dirty="0" smtClean="0"/>
              <a:t>ЭКСКУРСИЯ</a:t>
            </a:r>
            <a:br>
              <a:rPr lang="ru-RU" sz="3200" dirty="0" smtClean="0"/>
            </a:br>
            <a:r>
              <a:rPr lang="ru-RU" sz="3200" dirty="0" smtClean="0">
                <a:solidFill>
                  <a:srgbClr val="C00000"/>
                </a:solidFill>
              </a:rPr>
              <a:t>«ЗЕЛЕНАЯ РОЩА» –тридцать месяцев оккупации»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2" descr="C:\Users\HP\Desktop\6кл зеленая роща и рисунок\IMG_20200204_15164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275168" cy="40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HP\Desktop\6кл зеленая роща и рисунок\IMG_20200204_15114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500042"/>
            <a:ext cx="4284693" cy="4143404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457200" y="428604"/>
            <a:ext cx="8229600" cy="58807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ЦЕЛЬ ПРОЕКТА: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1828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Формирование представлений у обучающихся с интеллектуальными нарушениями  об истории и культуре родного края, ее достопримечательностях  на основе краеведения.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ЗАДАЧИ: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Ознакомление обучающихся  с интеллектуальными нарушениями с историческим прошлым и современной  жизнью населения  Ленинградской области.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Расширение историко-краеведческих знаний о малой Родине и Ленинградской области;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Развитие  наблюдательности, интереса к исследовательской деятельности;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Повышение  познавательной активности детей;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Воспитание патриотических чувств посредством изучения природы родного края.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Воспитание позитивного отношения к истории малой Родины и бережного отношения к историко-культурному наследию края;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Вовлечение родителей обучающихся  в образовательный процесс.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2200104"/>
          </a:xfrm>
          <a:solidFill>
            <a:schemeClr val="bg2"/>
          </a:solidFill>
        </p:spPr>
        <p:txBody>
          <a:bodyPr/>
          <a:lstStyle/>
          <a:p>
            <a:endParaRPr lang="ru-RU" sz="2800" b="1" u="sng" dirty="0" smtClean="0"/>
          </a:p>
        </p:txBody>
      </p:sp>
      <p:sp>
        <p:nvSpPr>
          <p:cNvPr id="3075" name="Содержимое 2"/>
          <p:cNvSpPr>
            <a:spLocks noGrp="1"/>
          </p:cNvSpPr>
          <p:nvPr>
            <p:ph idx="4294967295"/>
          </p:nvPr>
        </p:nvSpPr>
        <p:spPr>
          <a:xfrm>
            <a:off x="457200" y="0"/>
            <a:ext cx="8472488" cy="385762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Font typeface="Arial" charset="0"/>
              <a:buNone/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Экскурсия  на Северную окраину в рамках проекта </a:t>
            </a:r>
          </a:p>
          <a:p>
            <a:pPr algn="ctr">
              <a:buFont typeface="Arial" charset="0"/>
              <a:buNone/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«Светлый огонек родного края»</a:t>
            </a:r>
          </a:p>
        </p:txBody>
      </p:sp>
      <p:pic>
        <p:nvPicPr>
          <p:cNvPr id="2052" name="Picture 2" descr="D:\Афганистан - ты боль моей души\25a2bc0615b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21431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HP\Desktop\экскурсия афганистан\IMG_20200317_15173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85720" y="3643314"/>
            <a:ext cx="3071834" cy="3000396"/>
          </a:xfrm>
          <a:prstGeom prst="rect">
            <a:avLst/>
          </a:prstGeom>
          <a:noFill/>
        </p:spPr>
      </p:pic>
      <p:pic>
        <p:nvPicPr>
          <p:cNvPr id="6" name="Picture 2" descr="C:\Users\HP\Desktop\экскурсия афганистан\IMG_20200317_15175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15008" y="4071942"/>
            <a:ext cx="3143272" cy="2571768"/>
          </a:xfrm>
          <a:noFill/>
        </p:spPr>
      </p:pic>
      <p:pic>
        <p:nvPicPr>
          <p:cNvPr id="7" name="Picture 4" descr="C:\Users\HP\Desktop\экскурсия афганистан\IMG_20200317_1516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786578" y="1142984"/>
            <a:ext cx="2214578" cy="2957514"/>
          </a:xfrm>
          <a:prstGeom prst="rect">
            <a:avLst/>
          </a:prstGeom>
          <a:noFill/>
        </p:spPr>
      </p:pic>
      <p:pic>
        <p:nvPicPr>
          <p:cNvPr id="8" name="Picture 2" descr="C:\Users\HP\Desktop\экскурсия афганистан\IMG_20200317_1525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43174" y="1428736"/>
            <a:ext cx="4039985" cy="345809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HP\Desktop\экскурсия афганистан\IMG_20200317_15284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2643182"/>
            <a:ext cx="3929090" cy="3903665"/>
          </a:xfrm>
          <a:noFill/>
        </p:spPr>
      </p:pic>
      <p:sp>
        <p:nvSpPr>
          <p:cNvPr id="5" name="5-конечная звезда 4"/>
          <p:cNvSpPr/>
          <p:nvPr/>
        </p:nvSpPr>
        <p:spPr>
          <a:xfrm>
            <a:off x="214313" y="1"/>
            <a:ext cx="4500563" cy="307181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atin typeface="Arial Black" pitchFamily="34" charset="0"/>
              </a:rPr>
              <a:t>Вечная память героям!</a:t>
            </a:r>
          </a:p>
        </p:txBody>
      </p:sp>
      <p:pic>
        <p:nvPicPr>
          <p:cNvPr id="6" name="Picture 2" descr="C:\Users\HP\Desktop\экскурсия афганистан\IMG_20200317_1529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00624" y="785794"/>
            <a:ext cx="3786217" cy="5500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85720" y="642918"/>
            <a:ext cx="8286808" cy="564360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5400" dirty="0" smtClean="0">
                <a:solidFill>
                  <a:srgbClr val="C00000"/>
                </a:solidFill>
              </a:rPr>
              <a:t>ВОСПИТАТЕЛЬНАЯ РАБОТА </a:t>
            </a:r>
          </a:p>
          <a:p>
            <a:pPr algn="ctr">
              <a:buNone/>
            </a:pPr>
            <a:r>
              <a:rPr lang="ru-RU" sz="5400" dirty="0" smtClean="0">
                <a:solidFill>
                  <a:srgbClr val="C00000"/>
                </a:solidFill>
              </a:rPr>
              <a:t>В ПЕРИОД</a:t>
            </a:r>
          </a:p>
          <a:p>
            <a:pPr algn="ctr">
              <a:buNone/>
            </a:pPr>
            <a:r>
              <a:rPr lang="ru-RU" sz="5400" dirty="0" smtClean="0">
                <a:solidFill>
                  <a:srgbClr val="C00000"/>
                </a:solidFill>
              </a:rPr>
              <a:t>ДИСТАННЦИОННОГО ОБУЧЕНИЯ</a:t>
            </a:r>
            <a:endParaRPr lang="ru-RU" sz="5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4" descr="C:\Users\HP\Desktop\IMG_20200506_1927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3571876"/>
            <a:ext cx="2428892" cy="2928958"/>
          </a:xfrm>
          <a:prstGeom prst="rect">
            <a:avLst/>
          </a:prstGeom>
          <a:noFill/>
        </p:spPr>
      </p:pic>
      <p:pic>
        <p:nvPicPr>
          <p:cNvPr id="5122" name="Picture 2" descr="C:\Users\HP\Desktop\IMG_20200502_1823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857232"/>
            <a:ext cx="2557466" cy="3028952"/>
          </a:xfrm>
          <a:prstGeom prst="rect">
            <a:avLst/>
          </a:prstGeom>
          <a:noFill/>
        </p:spPr>
      </p:pic>
      <p:pic>
        <p:nvPicPr>
          <p:cNvPr id="5123" name="Picture 3" descr="C:\Users\HP\Desktop\шишкин максим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14290"/>
            <a:ext cx="2643206" cy="3143272"/>
          </a:xfrm>
          <a:prstGeom prst="rect">
            <a:avLst/>
          </a:prstGeom>
          <a:noFill/>
        </p:spPr>
      </p:pic>
      <p:pic>
        <p:nvPicPr>
          <p:cNvPr id="10" name="Picture 2" descr="C:\Users\HP\Desktop\IMG-20200506-WA0006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00034" y="3643314"/>
            <a:ext cx="2271714" cy="2743200"/>
          </a:xfrm>
          <a:prstGeom prst="rect">
            <a:avLst/>
          </a:prstGeom>
          <a:noFill/>
        </p:spPr>
      </p:pic>
      <p:pic>
        <p:nvPicPr>
          <p:cNvPr id="11" name="Picture 3" descr="C:\Users\HP\Desktop\IMG_20200502_1824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28604"/>
            <a:ext cx="2343152" cy="2928958"/>
          </a:xfrm>
          <a:prstGeom prst="rect">
            <a:avLst/>
          </a:prstGeom>
          <a:noFill/>
        </p:spPr>
      </p:pic>
      <p:sp>
        <p:nvSpPr>
          <p:cNvPr id="12" name="5-конечная звезда 11"/>
          <p:cNvSpPr/>
          <p:nvPr/>
        </p:nvSpPr>
        <p:spPr>
          <a:xfrm>
            <a:off x="5929322" y="3786190"/>
            <a:ext cx="3214678" cy="2643206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Акция</a:t>
            </a:r>
          </a:p>
          <a:p>
            <a:pPr algn="ctr"/>
            <a:r>
              <a:rPr lang="ru-RU" sz="2000" b="1" dirty="0" smtClean="0"/>
              <a:t>»Окна Победы»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2" descr="C:\Users\HP\Desktop\мешко наш школьный двор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52"/>
            <a:ext cx="7358114" cy="5500726"/>
          </a:xfrm>
          <a:prstGeom prst="rect">
            <a:avLst/>
          </a:prstGeom>
          <a:noFill/>
        </p:spPr>
      </p:pic>
      <p:sp>
        <p:nvSpPr>
          <p:cNvPr id="12" name="Овал 11"/>
          <p:cNvSpPr/>
          <p:nvPr/>
        </p:nvSpPr>
        <p:spPr>
          <a:xfrm>
            <a:off x="1500166" y="5715016"/>
            <a:ext cx="6072230" cy="9858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Дистанционный конкурс творчества «Мой уютный школьный двор»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14282" y="214290"/>
            <a:ext cx="5286412" cy="1156992"/>
          </a:xfrm>
          <a:solidFill>
            <a:srgbClr val="FFC000"/>
          </a:solidFill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Дистанционный творческий конкурс </a:t>
            </a:r>
          </a:p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«НЕТ-НАРКОТИКАМ»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HP\Desktop\6 класс\нет наркотикам\Фёдоро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43174" y="1714488"/>
            <a:ext cx="2857520" cy="1998922"/>
          </a:xfrm>
          <a:prstGeom prst="rect">
            <a:avLst/>
          </a:prstGeom>
          <a:noFill/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HP\Desktop\6 класс\нет наркотикам\шишки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428604"/>
            <a:ext cx="2933700" cy="6096000"/>
          </a:xfrm>
          <a:prstGeom prst="rect">
            <a:avLst/>
          </a:prstGeom>
          <a:noFill/>
        </p:spPr>
      </p:pic>
      <p:pic>
        <p:nvPicPr>
          <p:cNvPr id="11" name="Picture 2" descr="C:\Users\HP\Desktop\IMG-20200426-WA0017[1]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158" y="3857628"/>
            <a:ext cx="2286016" cy="2743200"/>
          </a:xfrm>
          <a:prstGeom prst="rect">
            <a:avLst/>
          </a:prstGeom>
          <a:noFill/>
        </p:spPr>
      </p:pic>
      <p:pic>
        <p:nvPicPr>
          <p:cNvPr id="12" name="Picture 2" descr="C:\Users\HP\Desktop\6 класс\Новая папка\мешко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857628"/>
            <a:ext cx="2500330" cy="2743200"/>
          </a:xfrm>
          <a:prstGeom prst="rect">
            <a:avLst/>
          </a:prstGeom>
          <a:noFill/>
        </p:spPr>
      </p:pic>
      <p:pic>
        <p:nvPicPr>
          <p:cNvPr id="13" name="Picture 4" descr="C:\Users\HP\Desktop\6 класс\Новая папка\выжигание мешко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7158" y="1500174"/>
            <a:ext cx="20574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3000" y="214290"/>
            <a:ext cx="7072338" cy="42862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Дистанционная галерея «Вечный Огонь»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филиппова вечный огонь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71934" y="4143380"/>
            <a:ext cx="3500462" cy="2428892"/>
          </a:xfrm>
          <a:prstGeom prst="rect">
            <a:avLst/>
          </a:prstGeom>
          <a:noFill/>
        </p:spPr>
      </p:pic>
      <p:pic>
        <p:nvPicPr>
          <p:cNvPr id="1027" name="Picture 3" descr="E:\IMG_20200507_1758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642918"/>
            <a:ext cx="3275365" cy="3214710"/>
          </a:xfrm>
          <a:prstGeom prst="rect">
            <a:avLst/>
          </a:prstGeom>
          <a:noFill/>
        </p:spPr>
      </p:pic>
      <p:pic>
        <p:nvPicPr>
          <p:cNvPr id="1029" name="Picture 5" descr="E:\IMG-20200506-WA0012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786190"/>
            <a:ext cx="3833840" cy="2786082"/>
          </a:xfrm>
          <a:prstGeom prst="rect">
            <a:avLst/>
          </a:prstGeom>
          <a:noFill/>
        </p:spPr>
      </p:pic>
      <p:pic>
        <p:nvPicPr>
          <p:cNvPr id="11" name="Picture 2" descr="E:\IMG-20200507-WA0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000100" y="714356"/>
            <a:ext cx="2428892" cy="2957514"/>
          </a:xfrm>
          <a:prstGeom prst="rect">
            <a:avLst/>
          </a:prstGeom>
          <a:noFill/>
        </p:spPr>
      </p:pic>
      <p:pic>
        <p:nvPicPr>
          <p:cNvPr id="9" name="Picture 3" descr="C:\Users\HP\Desktop\IMG-20200426-WA0016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7" y="2214554"/>
            <a:ext cx="1714511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Users\HP\Desktop\грамоты\IMG_20191216_09480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606278" cy="3475037"/>
          </a:xfrm>
          <a:prstGeom prst="rect">
            <a:avLst/>
          </a:prstGeom>
          <a:noFill/>
        </p:spPr>
      </p:pic>
      <p:pic>
        <p:nvPicPr>
          <p:cNvPr id="2052" name="Picture 4" descr="C:\Users\HP\Desktop\грамоты\IMG_20191216_09483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357166"/>
            <a:ext cx="2606278" cy="3475037"/>
          </a:xfrm>
          <a:prstGeom prst="rect">
            <a:avLst/>
          </a:prstGeom>
          <a:noFill/>
        </p:spPr>
      </p:pic>
      <p:pic>
        <p:nvPicPr>
          <p:cNvPr id="9" name="Picture 2" descr="C:\Users\HP\Desktop\грамоты\IMG_20191216_09473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357686" y="214290"/>
            <a:ext cx="2057400" cy="2743200"/>
          </a:xfrm>
          <a:prstGeom prst="rect">
            <a:avLst/>
          </a:prstGeom>
          <a:noFill/>
        </p:spPr>
      </p:pic>
      <p:pic>
        <p:nvPicPr>
          <p:cNvPr id="10" name="Picture 2" descr="C:\Users\HP\Desktop\грамоты\IMG_20191216_09475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643174" y="0"/>
            <a:ext cx="2057400" cy="2743200"/>
          </a:xfrm>
          <a:prstGeom prst="rect">
            <a:avLst/>
          </a:prstGeom>
          <a:noFill/>
        </p:spPr>
      </p:pic>
      <p:pic>
        <p:nvPicPr>
          <p:cNvPr id="14" name="Picture 2" descr="C:\Users\HP\Desktop\грамоты\IMG_20191216_0948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143248"/>
            <a:ext cx="2606278" cy="3475037"/>
          </a:xfrm>
          <a:prstGeom prst="rect">
            <a:avLst/>
          </a:prstGeom>
          <a:noFill/>
        </p:spPr>
      </p:pic>
      <p:pic>
        <p:nvPicPr>
          <p:cNvPr id="15" name="Picture 6" descr="C:\Users\HP\Desktop\грамоты\IMG_20191216_0948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2643183"/>
            <a:ext cx="2035983" cy="2714644"/>
          </a:xfrm>
          <a:prstGeom prst="rect">
            <a:avLst/>
          </a:prstGeom>
          <a:noFill/>
        </p:spPr>
      </p:pic>
      <p:pic>
        <p:nvPicPr>
          <p:cNvPr id="16" name="Picture 2" descr="C:\Users\HP\Desktop\грамоты\IMG_20191216_0948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214686"/>
            <a:ext cx="2606278" cy="3475037"/>
          </a:xfrm>
          <a:prstGeom prst="rect">
            <a:avLst/>
          </a:prstGeom>
          <a:noFill/>
        </p:spPr>
      </p:pic>
      <p:pic>
        <p:nvPicPr>
          <p:cNvPr id="20" name="Picture 3" descr="C:\Users\HP\Desktop\грамоты\IMG_20200113_1400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4810" y="2857496"/>
            <a:ext cx="2606278" cy="3475037"/>
          </a:xfrm>
          <a:prstGeom prst="rect">
            <a:avLst/>
          </a:prstGeom>
          <a:noFill/>
        </p:spPr>
      </p:pic>
      <p:sp>
        <p:nvSpPr>
          <p:cNvPr id="11" name="Пятно 2 10"/>
          <p:cNvSpPr/>
          <p:nvPr/>
        </p:nvSpPr>
        <p:spPr>
          <a:xfrm>
            <a:off x="2285984" y="4714884"/>
            <a:ext cx="4214842" cy="2000264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Наши достижения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/>
          <p:cNvGraphicFramePr>
            <a:graphicFrameLocks/>
          </p:cNvGraphicFramePr>
          <p:nvPr/>
        </p:nvGraphicFramePr>
        <p:xfrm>
          <a:off x="357157" y="-40934"/>
          <a:ext cx="8501122" cy="682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942"/>
                <a:gridCol w="2509029"/>
                <a:gridCol w="2272871"/>
                <a:gridCol w="2125280"/>
              </a:tblGrid>
              <a:tr h="2275454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Этапы проекта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u="sng" dirty="0" smtClean="0">
                          <a:solidFill>
                            <a:schemeClr val="bg1"/>
                          </a:solidFill>
                        </a:rPr>
                        <a:t>1 этап – подготовительный:</a:t>
                      </a:r>
                      <a:endParaRPr lang="ru-RU" sz="1100" dirty="0" smtClean="0">
                        <a:solidFill>
                          <a:schemeClr val="bg1"/>
                        </a:solidFill>
                      </a:endParaRPr>
                    </a:p>
                    <a:p>
                      <a:pPr lvl="0"/>
                      <a:r>
                        <a:rPr lang="ru-RU" sz="1100" b="0" dirty="0" smtClean="0">
                          <a:solidFill>
                            <a:schemeClr val="bg1"/>
                          </a:solidFill>
                        </a:rPr>
                        <a:t>Проанализировать знания детей и родителей по теме проекта.</a:t>
                      </a:r>
                    </a:p>
                    <a:p>
                      <a:pPr lvl="0"/>
                      <a:r>
                        <a:rPr lang="ru-RU" sz="1100" b="0" dirty="0" smtClean="0">
                          <a:solidFill>
                            <a:schemeClr val="bg1"/>
                          </a:solidFill>
                        </a:rPr>
                        <a:t>Сформулировать проблему, определить цель и задачи.</a:t>
                      </a:r>
                    </a:p>
                    <a:p>
                      <a:pPr lvl="0"/>
                      <a:r>
                        <a:rPr lang="ru-RU" sz="1100" b="0" dirty="0" smtClean="0">
                          <a:solidFill>
                            <a:schemeClr val="bg1"/>
                          </a:solidFill>
                        </a:rPr>
                        <a:t>Выработать план деятельности по достижению цели. </a:t>
                      </a:r>
                    </a:p>
                    <a:p>
                      <a:pPr lvl="0"/>
                      <a:r>
                        <a:rPr lang="ru-RU" sz="1100" b="0" dirty="0" smtClean="0">
                          <a:solidFill>
                            <a:schemeClr val="bg1"/>
                          </a:solidFill>
                        </a:rPr>
                        <a:t>Подбор литературы, наглядного, дидактического материала.</a:t>
                      </a:r>
                      <a:endParaRPr lang="ru-RU" sz="11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sng" dirty="0" smtClean="0">
                          <a:solidFill>
                            <a:schemeClr val="bg1"/>
                          </a:solidFill>
                        </a:rPr>
                        <a:t>2 этап– основной  - реализация</a:t>
                      </a:r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pPr lvl="0"/>
                      <a:r>
                        <a:rPr lang="ru-RU" sz="1200" b="0" dirty="0" smtClean="0">
                          <a:solidFill>
                            <a:schemeClr val="bg1"/>
                          </a:solidFill>
                        </a:rPr>
                        <a:t>Вовлечение обучающихся и родителей в процесс активного  получения знаний о  родном крае;</a:t>
                      </a:r>
                    </a:p>
                    <a:p>
                      <a:pPr lvl="0"/>
                      <a:r>
                        <a:rPr lang="ru-RU" sz="1200" b="0" dirty="0" smtClean="0">
                          <a:solidFill>
                            <a:schemeClr val="bg1"/>
                          </a:solidFill>
                        </a:rPr>
                        <a:t>Развитие познавательной  активности, любознательности в процессе  исследовательской деятельности.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sng" dirty="0" smtClean="0">
                          <a:solidFill>
                            <a:schemeClr val="bg1"/>
                          </a:solidFill>
                        </a:rPr>
                        <a:t>3 этап– заключительный -подведение итогов.</a:t>
                      </a:r>
                      <a:endParaRPr lang="ru-RU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just"/>
                      <a:r>
                        <a:rPr lang="ru-RU" sz="1200" b="0" dirty="0" smtClean="0">
                          <a:solidFill>
                            <a:schemeClr val="bg1"/>
                          </a:solidFill>
                        </a:rPr>
                        <a:t>Фотоматериалы  по теме проекта.</a:t>
                      </a:r>
                    </a:p>
                    <a:p>
                      <a:pPr lvl="0" algn="just"/>
                      <a:r>
                        <a:rPr lang="ru-RU" sz="1200" b="0" dirty="0" smtClean="0">
                          <a:solidFill>
                            <a:schemeClr val="bg1"/>
                          </a:solidFill>
                        </a:rPr>
                        <a:t>Презентация проекта « Светлый огонек родного края»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1684023"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Формы и методы реализации проекта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 algn="just"/>
                      <a:r>
                        <a:rPr lang="ru-RU" sz="1100" dirty="0" smtClean="0"/>
                        <a:t>Тематические воспитательные  часы;</a:t>
                      </a:r>
                    </a:p>
                    <a:p>
                      <a:pPr lvl="0" algn="just"/>
                      <a:r>
                        <a:rPr lang="ru-RU" sz="1100" dirty="0" smtClean="0"/>
                        <a:t>просмотр кинофильмов;</a:t>
                      </a:r>
                    </a:p>
                    <a:p>
                      <a:pPr lvl="0" algn="just"/>
                      <a:r>
                        <a:rPr lang="ru-RU" sz="1100" dirty="0" smtClean="0"/>
                        <a:t>краеведческая работа;</a:t>
                      </a:r>
                    </a:p>
                    <a:p>
                      <a:pPr lvl="0" algn="just"/>
                      <a:r>
                        <a:rPr lang="ru-RU" sz="1100" dirty="0" smtClean="0"/>
                        <a:t>просмотр виртуальных экскурсий по Ленинградской области;</a:t>
                      </a:r>
                    </a:p>
                    <a:p>
                      <a:pPr lvl="0" algn="just"/>
                      <a:r>
                        <a:rPr lang="ru-RU" sz="1100" dirty="0" smtClean="0"/>
                        <a:t>познавательные беседы;</a:t>
                      </a:r>
                    </a:p>
                    <a:p>
                      <a:pPr lvl="0" algn="just"/>
                      <a:r>
                        <a:rPr lang="ru-RU" sz="1100" dirty="0" smtClean="0"/>
                        <a:t>чтение художественной литературы;</a:t>
                      </a:r>
                    </a:p>
                    <a:p>
                      <a:pPr lvl="0" algn="just"/>
                      <a:r>
                        <a:rPr lang="ru-RU" sz="1100" dirty="0" smtClean="0"/>
                        <a:t>дидактические,  подвижные игры;</a:t>
                      </a:r>
                    </a:p>
                    <a:p>
                      <a:pPr lvl="0" algn="just"/>
                      <a:r>
                        <a:rPr lang="ru-RU" sz="1100" dirty="0" smtClean="0"/>
                        <a:t>творческая деятельность;</a:t>
                      </a:r>
                    </a:p>
                    <a:p>
                      <a:pPr lvl="0" algn="just"/>
                      <a:r>
                        <a:rPr lang="ru-RU" sz="1100" dirty="0" smtClean="0"/>
                        <a:t>исследовательская деятельность;</a:t>
                      </a:r>
                    </a:p>
                    <a:p>
                      <a:pPr lvl="0" algn="just"/>
                      <a:r>
                        <a:rPr lang="ru-RU" sz="1100" dirty="0" smtClean="0"/>
                        <a:t>экскурсии.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2265"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Ожидаемые личностные результаты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100" b="1" u="sng" dirty="0" smtClean="0">
                          <a:solidFill>
                            <a:schemeClr val="bg1"/>
                          </a:solidFill>
                        </a:rPr>
                        <a:t>Минимальные: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Владеют доступными знаниями  о  своем городе, Ленинградской области,  достопримечательностях,  климате, флоре и фауне и т д.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Владеют доступными знаниями об истории родного Отечества. 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Выражают эстетическое отношение к природе.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Имеют знания традиций своей семьи и бережное отношение к ней;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Имеют представления о труде людей родного края.</a:t>
                      </a:r>
                    </a:p>
                    <a:p>
                      <a:r>
                        <a:rPr lang="ru-RU" sz="1100" b="1" u="sng" dirty="0" smtClean="0">
                          <a:solidFill>
                            <a:schemeClr val="bg1"/>
                          </a:solidFill>
                        </a:rPr>
                        <a:t>Достаточные: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Сформированы представления о родном крае,  родном городе, об исторических усадьбах - музеев,   памятниках и т д.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 Развиты  познавательные умения через краеведческую  деятельность. 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 Сформированы навыки бережного отношения к природе края. 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 Знают названия улиц города Сланцы и значение этих названий. 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Знают названия городов Ленинградской области.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Умение видеть красоту родного края и города, радоваться ей.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Приобретение  навыков социального общения со взрослыми.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85728"/>
            <a:ext cx="78581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Ничто на земле не может быть ближе, милее, чем малая родина.</a:t>
            </a: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 каждого человека есть своя родина. </a:t>
            </a: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одних - это большой город</a:t>
            </a: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 других – маленькая деревенька, но все люди любят её одинаково.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ольга\Desktop\О.А\ФОТКИ НАШИ\Фото1003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286124"/>
            <a:ext cx="3127870" cy="3071834"/>
          </a:xfrm>
          <a:prstGeom prst="rect">
            <a:avLst/>
          </a:prstGeom>
          <a:noFill/>
        </p:spPr>
      </p:pic>
      <p:pic>
        <p:nvPicPr>
          <p:cNvPr id="5" name="Picture 5" descr="https://regnum.ru/uploads/pictures/news/2016/11/19/regnum_picture_1479506594163025_norma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29058" y="2643182"/>
            <a:ext cx="4857784" cy="36258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85728"/>
            <a:ext cx="7786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Природа Ленинградской области очень разнообразна:  озера и болота, реки и моря, скалы и холмы, торфяники и луга, поля и леса, поражающие своей мощью и красотой</a:t>
            </a:r>
            <a:r>
              <a:rPr lang="ru-RU" sz="1200" b="1" dirty="0" smtClean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357298"/>
            <a:ext cx="3306555" cy="257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1\Desktop\Новая папка\IMG_20191001_151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3022">
            <a:off x="285720" y="1214422"/>
            <a:ext cx="3289471" cy="4286280"/>
          </a:xfrm>
          <a:prstGeom prst="rect">
            <a:avLst/>
          </a:prstGeom>
          <a:noFill/>
        </p:spPr>
      </p:pic>
      <p:pic>
        <p:nvPicPr>
          <p:cNvPr id="5" name="Picture 3" descr="C:\Windows\TEMP\Rar$DIa0.282\IMG_20200204_150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714752"/>
            <a:ext cx="3714776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72074"/>
            <a:ext cx="8215369" cy="1571636"/>
          </a:xfrm>
        </p:spPr>
        <p:txBody>
          <a:bodyPr/>
          <a:lstStyle/>
          <a:p>
            <a:pPr algn="l">
              <a:buNone/>
            </a:pPr>
            <a:r>
              <a:rPr lang="ru-RU" sz="3600" dirty="0" smtClean="0">
                <a:solidFill>
                  <a:srgbClr val="C00000"/>
                </a:solidFill>
                <a:latin typeface="Monotype Corsiva" pitchFamily="66" charset="0"/>
              </a:rPr>
              <a:t>По страницам книги </a:t>
            </a:r>
            <a:br>
              <a:rPr lang="ru-RU" sz="36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Monotype Corsiva" pitchFamily="66" charset="0"/>
              </a:rPr>
              <a:t>«Бабочка над заливом»</a:t>
            </a:r>
            <a:br>
              <a:rPr lang="ru-RU" sz="36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Monotype Corsiva" pitchFamily="66" charset="0"/>
              </a:rPr>
              <a:t>(изучаем природу Ленинградской области)</a:t>
            </a:r>
            <a:endParaRPr lang="ru-RU" sz="3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Windows\TEMP\Rar$DIa0.723\IMG_20190405_16424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500594" cy="4625988"/>
          </a:xfrm>
          <a:prstGeom prst="rect">
            <a:avLst/>
          </a:prstGeom>
          <a:noFill/>
        </p:spPr>
      </p:pic>
      <p:pic>
        <p:nvPicPr>
          <p:cNvPr id="1027" name="Picture 3" descr="C:\Windows\TEMP\Rar$DIa0.622\IMG_20190405_16422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110" y="731838"/>
            <a:ext cx="3700294" cy="4625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Windows\TEMP\Rar$DIa0.312\IMG_20190313_150232 (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2606278" cy="3475037"/>
          </a:xfrm>
          <a:prstGeom prst="rect">
            <a:avLst/>
          </a:prstGeom>
          <a:noFill/>
        </p:spPr>
      </p:pic>
      <p:pic>
        <p:nvPicPr>
          <p:cNvPr id="6147" name="Picture 3" descr="C:\Windows\TEMP\Rar$DIa0.890\IMG_20190313_15393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000504"/>
            <a:ext cx="3703640" cy="2571768"/>
          </a:xfrm>
          <a:prstGeom prst="rect">
            <a:avLst/>
          </a:prstGeom>
          <a:noFill/>
        </p:spPr>
      </p:pic>
      <p:pic>
        <p:nvPicPr>
          <p:cNvPr id="6148" name="Picture 4" descr="C:\Windows\TEMP\Rar$DIa0.811\IMG_20191010_1455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85728"/>
            <a:ext cx="3809995" cy="2857496"/>
          </a:xfrm>
          <a:prstGeom prst="rect">
            <a:avLst/>
          </a:prstGeom>
          <a:noFill/>
        </p:spPr>
      </p:pic>
      <p:pic>
        <p:nvPicPr>
          <p:cNvPr id="6149" name="Picture 5" descr="C:\Windows\TEMP\Rar$DIa0.988\IMG_20200206_1426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786166"/>
            <a:ext cx="4000496" cy="2857544"/>
          </a:xfrm>
          <a:prstGeom prst="rect">
            <a:avLst/>
          </a:prstGeom>
          <a:noFill/>
        </p:spPr>
      </p:pic>
      <p:pic>
        <p:nvPicPr>
          <p:cNvPr id="6150" name="Picture 6" descr="C:\Windows\TEMP\Rar$DIa0.336\IMG_20191010_1451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357167"/>
            <a:ext cx="3429024" cy="2571768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428596" y="2714620"/>
            <a:ext cx="8572560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Реализация проекта в городской библиотеке 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Ребята активно включились в творческую деятельность.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0" y="4143380"/>
            <a:ext cx="4286280" cy="2500330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Заняли 3 место в общешкольном  конкурсе театрального искусства и </a:t>
            </a:r>
            <a:r>
              <a:rPr lang="ru-RU" sz="2400" dirty="0" err="1" smtClean="0">
                <a:solidFill>
                  <a:srgbClr val="C00000"/>
                </a:solidFill>
              </a:rPr>
              <a:t>инсценирования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«Талант,- раскройся»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31" name="Picture 7" descr="C:\Users\HP\Desktop\6 класс\масленица\Новая папка\IMG_20200220_14243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3846516" cy="3071834"/>
          </a:xfrm>
          <a:prstGeom prst="rect">
            <a:avLst/>
          </a:prstGeom>
          <a:noFill/>
        </p:spPr>
      </p:pic>
      <p:pic>
        <p:nvPicPr>
          <p:cNvPr id="1032" name="Picture 8" descr="C:\Users\HP\Desktop\6 класс\масленица\Новая папка\IMG_20200220_16090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642918"/>
            <a:ext cx="3857652" cy="3143272"/>
          </a:xfrm>
          <a:prstGeom prst="rect">
            <a:avLst/>
          </a:prstGeom>
          <a:noFill/>
        </p:spPr>
      </p:pic>
      <p:pic>
        <p:nvPicPr>
          <p:cNvPr id="5" name="Picture 9" descr="C:\Users\HP\Desktop\6 класс\масленица\Новая папка\IMG_20200220_16095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86190"/>
            <a:ext cx="3917954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Рисуем открытки к «Дню пожилого человека»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1\Desktop\IMG_20190930_17283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8215370" cy="50006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0" y="214291"/>
            <a:ext cx="77867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Рисуем открытки к «Дню пожилого человека»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1340</TotalTime>
  <Words>642</Words>
  <Application>Microsoft Office PowerPoint</Application>
  <PresentationFormat>Экран (4:3)</PresentationFormat>
  <Paragraphs>148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По страницам книги  «Бабочка над заливом» (изучаем природу Ленинградской области)</vt:lpstr>
      <vt:lpstr>Слайд 7</vt:lpstr>
      <vt:lpstr>Заняли 3 место в общешкольном  конкурсе театрального искусства и инсценирования  «Талант,- раскройся»</vt:lpstr>
      <vt:lpstr>Рисуем открытки к «Дню пожилого человека»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 </vt:lpstr>
      <vt:lpstr>Историческая справка</vt:lpstr>
      <vt:lpstr>ЭКСКУРСИЯ «ЗЕЛЕНАЯ РОЩА» –тридцать месяцев оккупации» 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HP</cp:lastModifiedBy>
  <cp:revision>271</cp:revision>
  <dcterms:created xsi:type="dcterms:W3CDTF">2019-04-22T13:13:45Z</dcterms:created>
  <dcterms:modified xsi:type="dcterms:W3CDTF">2020-05-11T05:26:07Z</dcterms:modified>
</cp:coreProperties>
</file>