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9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Личн. УД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Елизаров А.</c:v>
                </c:pt>
                <c:pt idx="1">
                  <c:v>Лыткин С.</c:v>
                </c:pt>
                <c:pt idx="2">
                  <c:v>Маркин А.</c:v>
                </c:pt>
                <c:pt idx="3">
                  <c:v>Степкин Я.</c:v>
                </c:pt>
                <c:pt idx="4">
                  <c:v>Чуриков Д.</c:v>
                </c:pt>
                <c:pt idx="5">
                  <c:v>Шушпанников Д.</c:v>
                </c:pt>
                <c:pt idx="6">
                  <c:v>Клименко В.</c:v>
                </c:pt>
                <c:pt idx="7">
                  <c:v>Белов Н.</c:v>
                </c:pt>
                <c:pt idx="8">
                  <c:v>Березина Н.</c:v>
                </c:pt>
                <c:pt idx="9">
                  <c:v>Васильева А.</c:v>
                </c:pt>
                <c:pt idx="10">
                  <c:v>Максимов И.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3-497A-8670-D00DCFA583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Комм.УД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Елизаров А.</c:v>
                </c:pt>
                <c:pt idx="1">
                  <c:v>Лыткин С.</c:v>
                </c:pt>
                <c:pt idx="2">
                  <c:v>Маркин А.</c:v>
                </c:pt>
                <c:pt idx="3">
                  <c:v>Степкин Я.</c:v>
                </c:pt>
                <c:pt idx="4">
                  <c:v>Чуриков Д.</c:v>
                </c:pt>
                <c:pt idx="5">
                  <c:v>Шушпанников Д.</c:v>
                </c:pt>
                <c:pt idx="6">
                  <c:v>Клименко В.</c:v>
                </c:pt>
                <c:pt idx="7">
                  <c:v>Белов Н.</c:v>
                </c:pt>
                <c:pt idx="8">
                  <c:v>Березина Н.</c:v>
                </c:pt>
                <c:pt idx="9">
                  <c:v>Васильева А.</c:v>
                </c:pt>
                <c:pt idx="10">
                  <c:v>Максимов И.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3-497A-8670-D00DCFA583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Рег. УД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Елизаров А.</c:v>
                </c:pt>
                <c:pt idx="1">
                  <c:v>Лыткин С.</c:v>
                </c:pt>
                <c:pt idx="2">
                  <c:v>Маркин А.</c:v>
                </c:pt>
                <c:pt idx="3">
                  <c:v>Степкин Я.</c:v>
                </c:pt>
                <c:pt idx="4">
                  <c:v>Чуриков Д.</c:v>
                </c:pt>
                <c:pt idx="5">
                  <c:v>Шушпанников Д.</c:v>
                </c:pt>
                <c:pt idx="6">
                  <c:v>Клименко В.</c:v>
                </c:pt>
                <c:pt idx="7">
                  <c:v>Белов Н.</c:v>
                </c:pt>
                <c:pt idx="8">
                  <c:v>Березина Н.</c:v>
                </c:pt>
                <c:pt idx="9">
                  <c:v>Васильева А.</c:v>
                </c:pt>
                <c:pt idx="10">
                  <c:v>Максимов И.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3-497A-8670-D00DCFA583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Позн.УД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Елизаров А.</c:v>
                </c:pt>
                <c:pt idx="1">
                  <c:v>Лыткин С.</c:v>
                </c:pt>
                <c:pt idx="2">
                  <c:v>Маркин А.</c:v>
                </c:pt>
                <c:pt idx="3">
                  <c:v>Степкин Я.</c:v>
                </c:pt>
                <c:pt idx="4">
                  <c:v>Чуриков Д.</c:v>
                </c:pt>
                <c:pt idx="5">
                  <c:v>Шушпанников Д.</c:v>
                </c:pt>
                <c:pt idx="6">
                  <c:v>Клименко В.</c:v>
                </c:pt>
                <c:pt idx="7">
                  <c:v>Белов Н.</c:v>
                </c:pt>
                <c:pt idx="8">
                  <c:v>Березина Н.</c:v>
                </c:pt>
                <c:pt idx="9">
                  <c:v>Васильева А.</c:v>
                </c:pt>
                <c:pt idx="10">
                  <c:v>Максимов И.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43-497A-8670-D00DCFA58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545344"/>
        <c:axId val="225735744"/>
      </c:barChart>
      <c:catAx>
        <c:axId val="23954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25735744"/>
        <c:crosses val="autoZero"/>
        <c:auto val="1"/>
        <c:lblAlgn val="ctr"/>
        <c:lblOffset val="100"/>
        <c:noMultiLvlLbl val="0"/>
      </c:catAx>
      <c:valAx>
        <c:axId val="225735744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545344"/>
        <c:crosses val="autoZero"/>
        <c:crossBetween val="between"/>
        <c:majorUnit val="1"/>
        <c:minorUnit val="0.4"/>
      </c:valAx>
      <c:spPr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ant.ru/products/ipo/prime/doc/70760670/#ixzz5dhTWUBCK" TargetMode="External"/><Relationship Id="rId2" Type="http://schemas.openxmlformats.org/officeDocument/2006/relationships/hyperlink" Target="http://www.garant.ru/products/ipo/prime/doc/70760670/#ixzz5dhTNWaGr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430" y="1807104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Личностные результаты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993086" cy="127943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базовых учебных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(БУД):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497" y="6244045"/>
            <a:ext cx="362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 Михайлова Е.В.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430" y="1807104"/>
            <a:ext cx="9448800" cy="1825096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/>
              <a:t> Личностные </a:t>
            </a:r>
            <a:r>
              <a:rPr lang="ru-RU" sz="5400" dirty="0" smtClean="0"/>
              <a:t>результаты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993086" cy="127943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базовых учебных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(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1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726" y="1367488"/>
            <a:ext cx="9221410" cy="121895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700" i="1" cap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масштабу: </a:t>
            </a:r>
            <a:r>
              <a:rPr lang="ru-RU" sz="27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 соотносятся не с отдельным учебным предметом, не с учебной деятельностью, а с жизнедеятельностью ребенка с УО в целом, обеспечивают успешность его социализации.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726" y="1754899"/>
            <a:ext cx="9221409" cy="95567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природе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 представляет собой понятный ребенку с УО порядок, алгоритм осуществления деятельности.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397726" y="3327565"/>
            <a:ext cx="9221410" cy="95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БУД: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научить ребенка с УО использовать различные способы действия личностного, коммуникативного, регулятивного и познавательного характера.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Требования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ФГОС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ноо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к АООП обучающихся с умственной отсталостью (интеллектуальными нарушениями)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.2.9.4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685798" y="2904565"/>
            <a:ext cx="4630785" cy="331413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Программа формирования базовых учебных действий должна обеспечивать: связь базовых учебных действий с содержанием учебных предметов; решение задач формирования личностных, регулятивных, познавательных, коммуникативных базовых учебных действий. </a:t>
            </a:r>
            <a:r>
              <a:rPr lang="ru-RU" u="sng" dirty="0"/>
              <a:t>Результативность овладения базовыми учебными действиями у обучающихся с умственной отсталостью (интеллектуальными нарушениями) определяется на завершающем этапе обучения (IX-XII (XIII) класс). </a:t>
            </a:r>
            <a:r>
              <a:rPr lang="ru-RU" dirty="0"/>
              <a:t>Организация самостоятельно разрабатывает процедуру и содержание итоговой комплексной оценки базовых учебных действий.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ГАРАНТ.РУ: 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http://www.garant.ru/products/ipo/prime/doc/70760670/#ixzz5dhTNWaGr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48995" y="2197473"/>
            <a:ext cx="3456432" cy="626534"/>
          </a:xfrm>
        </p:spPr>
        <p:txBody>
          <a:bodyPr/>
          <a:lstStyle/>
          <a:p>
            <a:r>
              <a:rPr lang="ru-RU" dirty="0" smtClean="0"/>
              <a:t>Вариант 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6648995" y="2904322"/>
            <a:ext cx="4676502" cy="3314618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dirty="0"/>
              <a:t>Программа формирования базовых учебных действий должна содержать: задачи подготовки ребенка к нахождению и обучению в среде сверстников, к эмоциональному, коммуникативному взаимодействию с группой обучающихся; формирование учебного поведения, умения выполнять задания от начала до конца в течение определенного периода времени, умения самостоятельно переходить от одного действия (операции) к другому в соответствии с расписанием занятий, алгоритмом действий.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ГАРАНТ.РУ: </a:t>
            </a:r>
            <a:r>
              <a:rPr lang="ru-RU" dirty="0">
                <a:hlinkClick r:id="rId3"/>
              </a:rPr>
              <a:t>http://www.garant.ru/products/ipo/prime/doc/70760670/#ixzz5dhTWUBCK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59" y="1905373"/>
            <a:ext cx="2018211" cy="1108408"/>
          </a:xfrm>
        </p:spPr>
        <p:txBody>
          <a:bodyPr/>
          <a:lstStyle/>
          <a:p>
            <a:pPr lvl="0" algn="ctr"/>
            <a:endParaRPr lang="ru-RU" sz="1600" b="1" dirty="0" smtClean="0"/>
          </a:p>
          <a:p>
            <a:pPr lvl="0" algn="ctr"/>
            <a:endParaRPr lang="ru-RU" sz="1600" b="1" dirty="0"/>
          </a:p>
          <a:p>
            <a:pPr lvl="0" algn="ctr"/>
            <a:endParaRPr lang="ru-RU" sz="1600" b="1" dirty="0" smtClean="0"/>
          </a:p>
          <a:p>
            <a:pPr lvl="0" algn="ctr"/>
            <a:endParaRPr lang="ru-RU" sz="1600" b="1" dirty="0" smtClean="0"/>
          </a:p>
          <a:p>
            <a:pPr lvl="0" algn="ctr"/>
            <a:endParaRPr lang="ru-RU" sz="1600" b="1" dirty="0"/>
          </a:p>
          <a:p>
            <a:pPr lvl="0" algn="ctr"/>
            <a:r>
              <a:rPr lang="ru-RU" sz="1600" b="1" dirty="0" smtClean="0"/>
              <a:t>Личностные      УД</a:t>
            </a:r>
            <a:endParaRPr lang="ru-RU" sz="1600" b="1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104503" y="2524891"/>
            <a:ext cx="3233963" cy="3314132"/>
          </a:xfrm>
        </p:spPr>
        <p:txBody>
          <a:bodyPr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000" dirty="0"/>
              <a:t>осознание себя как ученика, заинтересованного посещением школы, обучением, занятиями, как члена семьи, одноклассника, друга;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000" dirty="0"/>
              <a:t>способность к осмыслению социального окружения, своего места в нем, принятие соответствующих возрасту ценностей и социальных ролей;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000" dirty="0"/>
              <a:t>положительное отношение к окружающей действительности, готовность к организации взаимодействия с ней и эстетическому ее восприятию;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000" dirty="0"/>
              <a:t>целостный, социально ориентированный взгляд на мир в единстве его природной и социальной частей;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000" dirty="0"/>
              <a:t>самостоятельность в выполнении учебных заданий, поручений, договоренностей;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000" dirty="0"/>
              <a:t>понимание личной ответственности за свои поступки на основе представлений об этических нормах и правилах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000" dirty="0"/>
              <a:t>поведения в современном обществе;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000" dirty="0"/>
              <a:t>готовность к безопасному и бережному поведению в природе и обществе.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01835" y="2037882"/>
            <a:ext cx="2127196" cy="514994"/>
          </a:xfrm>
        </p:spPr>
        <p:txBody>
          <a:bodyPr/>
          <a:lstStyle/>
          <a:p>
            <a:pPr algn="ctr"/>
            <a:r>
              <a:rPr lang="ru-RU" sz="1600" b="1" dirty="0"/>
              <a:t>Коммуникативные </a:t>
            </a:r>
            <a:r>
              <a:rPr lang="ru-RU" sz="1600" b="1" dirty="0" smtClean="0"/>
              <a:t>УД</a:t>
            </a:r>
            <a:endParaRPr lang="ru-RU" sz="1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442607" y="2671385"/>
            <a:ext cx="2964181" cy="3314618"/>
          </a:xfrm>
        </p:spPr>
        <p:txBody>
          <a:bodyPr>
            <a:noAutofit/>
          </a:bodyPr>
          <a:lstStyle/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вступать в контакт и работать в коллективе (учитель-ученик, ученик- ученик, ученик-класс, учитель-класс);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использовать принятые ритуалы социального взаимодействия с одноклассниками и учителем;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обращаться за помощью и принимать помощь;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слушать и понимать инструкцию к учебному заданию в разных видах деятельности и быту;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сотрудничать с взрослыми и сверстниками в разных социальных ситуациях;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доброжелательно относиться, сопереживать, конструктивно взаимодействовать с людьми;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договариваться и изменять свое поведение в соответствии с объективным мнением большинства в конфликтных или иных ситуациях взаимодействия с окружающими.</a:t>
            </a:r>
          </a:p>
          <a:p>
            <a:endParaRPr lang="ru-RU" sz="1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470104" y="1947826"/>
            <a:ext cx="1954349" cy="626534"/>
          </a:xfrm>
        </p:spPr>
        <p:txBody>
          <a:bodyPr/>
          <a:lstStyle/>
          <a:p>
            <a:pPr algn="ctr"/>
            <a:r>
              <a:rPr lang="ru-RU" sz="1600" b="1" dirty="0" smtClean="0"/>
              <a:t>Регулятивные  УД</a:t>
            </a:r>
            <a:endParaRPr lang="ru-RU" sz="1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283233" y="2620111"/>
            <a:ext cx="2717074" cy="3314132"/>
          </a:xfrm>
        </p:spPr>
        <p:txBody>
          <a:bodyPr>
            <a:noAutofit/>
          </a:bodyPr>
          <a:lstStyle/>
          <a:p>
            <a:pPr marL="171450" lvl="0" indent="-1714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000" dirty="0"/>
              <a:t>адекватно соблюдать ритуалы школьного поведения (поднимать руку, вставать и выходить из-за парты и т.д.);</a:t>
            </a:r>
          </a:p>
          <a:p>
            <a:pPr marL="171450" lvl="0" indent="-1714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000" dirty="0"/>
              <a:t>принимать цели и произвольно включаться в деятельность, следовать предложенному плану и работать в общем темпе;</a:t>
            </a:r>
          </a:p>
          <a:p>
            <a:pPr marL="171450" lvl="0" indent="-1714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000" dirty="0"/>
              <a:t>активно участвовать в деятельности, контролировать и оценивать свои действия и действия одноклассников;</a:t>
            </a:r>
          </a:p>
          <a:p>
            <a:pPr marL="171450" lvl="0" indent="-1714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000" dirty="0"/>
              <a:t>соотносить свои действия и их результаты с заданными образцами, принимать оценку деятельности, оценивать ее с учетом предложенных критериев, корректировать свою деятельность с учетом выявленных недочетов.</a:t>
            </a:r>
          </a:p>
          <a:p>
            <a:endParaRPr lang="ru-RU" sz="1000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9421882" y="2059366"/>
            <a:ext cx="2127196" cy="51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Познавательные УД</a:t>
            </a:r>
            <a:endParaRPr lang="ru-RU" sz="1600" b="1" dirty="0"/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9000309" y="2717560"/>
            <a:ext cx="2480423" cy="3314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000308" y="2609810"/>
            <a:ext cx="27718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выделять некоторые существенные, общие и отличительные свойства хорошо знакомых предметов;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Устанавливать </a:t>
            </a:r>
            <a:r>
              <a:rPr lang="ru-RU" sz="1000" dirty="0" err="1"/>
              <a:t>видо</a:t>
            </a:r>
            <a:r>
              <a:rPr lang="ru-RU" sz="1000" dirty="0"/>
              <a:t>-родовые 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отношения предметов;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делать простейшие обобщения, сравнивать, классифицировать на наглядном материале;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пользоваться знаками, символами, предметами-заместителями;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Читать, писать, выполнять 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арифметические действия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наблюдать под руководством взрослого за предметами и явлениями окружающей действительности;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000" dirty="0"/>
              <a:t>работать с несложной по содержанию и структуре информацией (понимать изображение, текст, устное высказывание, элементарное схематическое изображение, таблицу, предъявленных на бумажных и электронных и других носителях).</a:t>
            </a:r>
          </a:p>
          <a:p>
            <a:r>
              <a:rPr lang="ru-RU" sz="1000" dirty="0"/>
              <a:t> 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161571" y="334164"/>
            <a:ext cx="8610600" cy="14496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ahoma" panose="020B0604030504040204" pitchFamily="34" charset="0"/>
              </a:rPr>
              <a:t>Название образовательной программы:</a:t>
            </a:r>
            <a:r>
              <a:rPr lang="ru-RU" sz="1400" dirty="0">
                <a:latin typeface="Tahoma" panose="020B0604030504040204" pitchFamily="34" charset="0"/>
              </a:rPr>
              <a:t> АДАПТИРОВАННАЯ ОСНОВНАЯ ОБЩЕОБРАЗОВАТЕЛЬНАЯ ПРОГРАММА НАЧАЛЬНОГО ОБЩЕГО ОБРАЗОВАНИЯ ОБУЧАЮЩИХСЯ С УМСТВЕННОЙ ОТСТАЛОСТЬЮ (интеллектуальными </a:t>
            </a:r>
            <a:r>
              <a:rPr lang="ru-RU" sz="1400" dirty="0" smtClean="0">
                <a:latin typeface="Tahoma" panose="020B0604030504040204" pitchFamily="34" charset="0"/>
              </a:rPr>
              <a:t>нарушениями) - вариант </a:t>
            </a:r>
            <a:r>
              <a:rPr lang="ru-RU" sz="1400" dirty="0">
                <a:latin typeface="Tahoma" panose="020B0604030504040204" pitchFamily="34" charset="0"/>
              </a:rPr>
              <a:t>1   </a:t>
            </a:r>
            <a:br>
              <a:rPr lang="ru-RU" sz="1400" dirty="0">
                <a:latin typeface="Tahoma" panose="020B0604030504040204" pitchFamily="34" charset="0"/>
              </a:rPr>
            </a:br>
            <a:endParaRPr lang="ru-RU" sz="1400" dirty="0">
              <a:latin typeface="Tahom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ahoma" panose="020B0604030504040204" pitchFamily="34" charset="0"/>
              </a:rPr>
              <a:t>Название образовательной программы:</a:t>
            </a:r>
            <a:r>
              <a:rPr lang="ru-RU" sz="1400" dirty="0">
                <a:latin typeface="Tahoma" panose="020B0604030504040204" pitchFamily="34" charset="0"/>
              </a:rPr>
              <a:t> АДАПТИРОВАННАЯ ОСНОВНАЯ ОБЩЕОБРАЗОВАТЕЛЬНАЯ ПРОГРАММА НАЧАЛЬНОГО ОБЩЕГО ОБРАЗОВАНИЯ ОБУЧАЮЩИХСЯ С УМСТВЕННОЙ ОТСТАЛОСТЬЮ (интеллектуальными </a:t>
            </a:r>
            <a:r>
              <a:rPr lang="ru-RU" sz="1400" dirty="0" smtClean="0">
                <a:latin typeface="Tahoma" panose="020B0604030504040204" pitchFamily="34" charset="0"/>
              </a:rPr>
              <a:t>нарушениями) - вариант 2</a:t>
            </a:r>
            <a:r>
              <a:rPr lang="ru-RU" sz="1400" dirty="0">
                <a:latin typeface="Tahoma" panose="020B0604030504040204" pitchFamily="34" charset="0"/>
              </a:rPr>
              <a:t> </a:t>
            </a:r>
            <a:endParaRPr lang="ru-RU" sz="1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59" y="1905373"/>
            <a:ext cx="2018211" cy="1108408"/>
          </a:xfrm>
        </p:spPr>
        <p:txBody>
          <a:bodyPr/>
          <a:lstStyle/>
          <a:p>
            <a:pPr lvl="0" algn="ctr"/>
            <a:endParaRPr lang="ru-RU" sz="1600" b="1" dirty="0" smtClean="0"/>
          </a:p>
          <a:p>
            <a:pPr lvl="0" algn="ctr"/>
            <a:endParaRPr lang="ru-RU" sz="1600" b="1" dirty="0"/>
          </a:p>
          <a:p>
            <a:pPr lvl="0" algn="ctr"/>
            <a:endParaRPr lang="ru-RU" sz="1600" b="1" dirty="0" smtClean="0"/>
          </a:p>
          <a:p>
            <a:pPr lvl="0" algn="ctr"/>
            <a:endParaRPr lang="ru-RU" sz="1600" b="1" dirty="0" smtClean="0"/>
          </a:p>
          <a:p>
            <a:pPr lvl="0" algn="ctr"/>
            <a:endParaRPr lang="ru-RU" sz="1600" b="1" dirty="0"/>
          </a:p>
          <a:p>
            <a:pPr lvl="0" algn="ctr"/>
            <a:r>
              <a:rPr lang="ru-RU" sz="1600" b="1" dirty="0" smtClean="0"/>
              <a:t>Личностные      УД</a:t>
            </a:r>
            <a:endParaRPr lang="ru-RU" sz="1600" b="1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104504" y="2524891"/>
            <a:ext cx="3046664" cy="3314132"/>
          </a:xfrm>
        </p:spPr>
        <p:txBody>
          <a:bodyPr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положительное отношение к школе, к урокам русского языка;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проявление интерес к языковой и речевой деятельности;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расширение представлений о многообразии окружающего мира;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доброжелательное отношение к одноклассникам, сочувствие, сопереживание, отзывчивость и др</a:t>
            </a:r>
            <a:r>
              <a:rPr lang="ru-RU" sz="1000" dirty="0" smtClean="0"/>
              <a:t>.</a:t>
            </a:r>
            <a:endParaRPr lang="ru-RU" sz="1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01835" y="2037882"/>
            <a:ext cx="2127196" cy="514994"/>
          </a:xfrm>
        </p:spPr>
        <p:txBody>
          <a:bodyPr/>
          <a:lstStyle/>
          <a:p>
            <a:pPr algn="ctr"/>
            <a:r>
              <a:rPr lang="ru-RU" sz="1600" b="1" dirty="0"/>
              <a:t>Коммуникативные </a:t>
            </a:r>
            <a:r>
              <a:rPr lang="ru-RU" sz="1600" b="1" dirty="0" smtClean="0"/>
              <a:t>УД</a:t>
            </a:r>
            <a:endParaRPr lang="ru-RU" sz="1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442608" y="2671385"/>
            <a:ext cx="2549185" cy="3314618"/>
          </a:xfrm>
        </p:spPr>
        <p:txBody>
          <a:bodyPr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первоначальные навыки сотрудничества со взрослыми и сверстниками в процессе выполнения совместной учебной деятельности на уроке;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умение проговаривать вслух последовательность производимых действий, опираясь на вопросы учителя;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совместно с учителем оценивать результаты своих действий и действий одноклассников;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принимать участие в диалоге;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принимать участие в работе парами и </a:t>
            </a:r>
            <a:r>
              <a:rPr lang="ru-RU" sz="1000" dirty="0" smtClean="0"/>
              <a:t>группами.</a:t>
            </a:r>
            <a:endParaRPr lang="ru-RU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lvl="0"/>
            <a:endParaRPr lang="ru-RU" dirty="0" smtClean="0"/>
          </a:p>
          <a:p>
            <a:endParaRPr lang="ru-RU" sz="1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470104" y="1947826"/>
            <a:ext cx="1954349" cy="626534"/>
          </a:xfrm>
        </p:spPr>
        <p:txBody>
          <a:bodyPr/>
          <a:lstStyle/>
          <a:p>
            <a:pPr algn="ctr"/>
            <a:r>
              <a:rPr lang="ru-RU" sz="1600" b="1" dirty="0" smtClean="0"/>
              <a:t>Регулятивные  УД</a:t>
            </a:r>
            <a:endParaRPr lang="ru-RU" sz="1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283234" y="2620111"/>
            <a:ext cx="2425636" cy="3314132"/>
          </a:xfrm>
        </p:spPr>
        <p:txBody>
          <a:bodyPr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понимать заданный вопрос, в соответствии с ним строить ответ в устной форме;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слушать собеседника и понимать речь других;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оформлять свои мысли в устной форме на уровне предложения (нескольких </a:t>
            </a:r>
            <a:r>
              <a:rPr lang="ru-RU" sz="1000" dirty="0" smtClean="0"/>
              <a:t>предложений);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оценивать собственное поведение и поведение окружающих, использовать в общении правила вежливости.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9421882" y="2059366"/>
            <a:ext cx="2127196" cy="514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Познавательные УД</a:t>
            </a:r>
            <a:endParaRPr lang="ru-RU" sz="1600" b="1" dirty="0"/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9000309" y="2717560"/>
            <a:ext cx="2480423" cy="3314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15400" y="2609810"/>
            <a:ext cx="28567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dirty="0"/>
              <a:t>слушать указания и инструкции учителя, решая познавательную задачу;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dirty="0"/>
              <a:t>ориентироваться на странице в тетрадях, Прописях, альбомах</a:t>
            </a:r>
            <a:r>
              <a:rPr lang="ru-RU" sz="1000" dirty="0" smtClean="0"/>
              <a:t>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ru-RU" sz="10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dirty="0"/>
              <a:t>с помощью учителя понимать знаки, символы, схемы, приведённые в Прописях, учебных пособиях, учебных материалах</a:t>
            </a:r>
            <a:r>
              <a:rPr lang="ru-RU" sz="1000" dirty="0" smtClean="0"/>
              <a:t>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ru-RU" sz="10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dirty="0"/>
              <a:t>под руководством учителя работать с информацией, представленной в разных формах (текст, рисунок, таблица, схема</a:t>
            </a:r>
            <a:r>
              <a:rPr lang="ru-RU" sz="1000" dirty="0" smtClean="0"/>
              <a:t>);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ru-RU" sz="10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000" dirty="0"/>
              <a:t>осуществлять под руководством учителя поиск нужной информации в Прописях, тетрадях и учебных </a:t>
            </a:r>
            <a:r>
              <a:rPr lang="ru-RU" sz="1000" dirty="0" smtClean="0"/>
              <a:t>пособиях.</a:t>
            </a:r>
            <a:endParaRPr lang="ru-RU" sz="1000" dirty="0"/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endParaRPr lang="ru-RU" sz="800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178665" y="195985"/>
            <a:ext cx="5302067" cy="1146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программа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учебному предмету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«Русский язык»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 (вариант 1)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0937" y="0"/>
            <a:ext cx="5815263" cy="12930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Календарно-тематическое планирование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 русскому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языку 2 класс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4118"/>
              </p:ext>
            </p:extLst>
          </p:nvPr>
        </p:nvGraphicFramePr>
        <p:xfrm>
          <a:off x="529389" y="1143003"/>
          <a:ext cx="11129210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517358">
                  <a:extLst>
                    <a:ext uri="{9D8B030D-6E8A-4147-A177-3AD203B41FA5}">
                      <a16:colId xmlns:a16="http://schemas.microsoft.com/office/drawing/2014/main" val="2261689991"/>
                    </a:ext>
                  </a:extLst>
                </a:gridCol>
                <a:gridCol w="4559969">
                  <a:extLst>
                    <a:ext uri="{9D8B030D-6E8A-4147-A177-3AD203B41FA5}">
                      <a16:colId xmlns:a16="http://schemas.microsoft.com/office/drawing/2014/main" val="3101513220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937942065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26653755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645974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44274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114925161"/>
                    </a:ext>
                  </a:extLst>
                </a:gridCol>
                <a:gridCol w="503339">
                  <a:extLst>
                    <a:ext uri="{9D8B030D-6E8A-4147-A177-3AD203B41FA5}">
                      <a16:colId xmlns:a16="http://schemas.microsoft.com/office/drawing/2014/main" val="1870741202"/>
                    </a:ext>
                  </a:extLst>
                </a:gridCol>
                <a:gridCol w="509999">
                  <a:extLst>
                    <a:ext uri="{9D8B030D-6E8A-4147-A177-3AD203B41FA5}">
                      <a16:colId xmlns:a16="http://schemas.microsoft.com/office/drawing/2014/main" val="4263164157"/>
                    </a:ext>
                  </a:extLst>
                </a:gridCol>
                <a:gridCol w="509999">
                  <a:extLst>
                    <a:ext uri="{9D8B030D-6E8A-4147-A177-3AD203B41FA5}">
                      <a16:colId xmlns:a16="http://schemas.microsoft.com/office/drawing/2014/main" val="2624711077"/>
                    </a:ext>
                  </a:extLst>
                </a:gridCol>
                <a:gridCol w="509999">
                  <a:extLst>
                    <a:ext uri="{9D8B030D-6E8A-4147-A177-3AD203B41FA5}">
                      <a16:colId xmlns:a16="http://schemas.microsoft.com/office/drawing/2014/main" val="740764956"/>
                    </a:ext>
                  </a:extLst>
                </a:gridCol>
              </a:tblGrid>
              <a:tr h="150791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sz="9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9366"/>
                  </a:ext>
                </a:extLst>
              </a:tr>
              <a:tr h="15079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956216"/>
                  </a:ext>
                </a:extLst>
              </a:tr>
              <a:tr h="1507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 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Словарь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10789"/>
                  </a:ext>
                </a:extLst>
              </a:tr>
              <a:tr h="150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</a:t>
                      </a:r>
                      <a:endParaRPr lang="en-US" sz="9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ЗУН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66865"/>
                  </a:ext>
                </a:extLst>
              </a:tr>
              <a:tr h="437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ностн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 </a:t>
                      </a: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лятив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 </a:t>
                      </a:r>
                      <a:r>
                        <a:rPr lang="ru-RU" sz="9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нават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7" marR="37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21142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20148"/>
              </p:ext>
            </p:extLst>
          </p:nvPr>
        </p:nvGraphicFramePr>
        <p:xfrm>
          <a:off x="529389" y="2183504"/>
          <a:ext cx="11129209" cy="4615950"/>
        </p:xfrm>
        <a:graphic>
          <a:graphicData uri="http://schemas.openxmlformats.org/drawingml/2006/table">
            <a:tbl>
              <a:tblPr firstRow="1" firstCol="1" bandRow="1"/>
              <a:tblGrid>
                <a:gridCol w="517358">
                  <a:extLst>
                    <a:ext uri="{9D8B030D-6E8A-4147-A177-3AD203B41FA5}">
                      <a16:colId xmlns:a16="http://schemas.microsoft.com/office/drawing/2014/main" val="752987332"/>
                    </a:ext>
                  </a:extLst>
                </a:gridCol>
                <a:gridCol w="4559969">
                  <a:extLst>
                    <a:ext uri="{9D8B030D-6E8A-4147-A177-3AD203B41FA5}">
                      <a16:colId xmlns:a16="http://schemas.microsoft.com/office/drawing/2014/main" val="2192633221"/>
                    </a:ext>
                  </a:extLst>
                </a:gridCol>
                <a:gridCol w="649705">
                  <a:extLst>
                    <a:ext uri="{9D8B030D-6E8A-4147-A177-3AD203B41FA5}">
                      <a16:colId xmlns:a16="http://schemas.microsoft.com/office/drawing/2014/main" val="1892788565"/>
                    </a:ext>
                  </a:extLst>
                </a:gridCol>
                <a:gridCol w="828107">
                  <a:extLst>
                    <a:ext uri="{9D8B030D-6E8A-4147-A177-3AD203B41FA5}">
                      <a16:colId xmlns:a16="http://schemas.microsoft.com/office/drawing/2014/main" val="1557599424"/>
                    </a:ext>
                  </a:extLst>
                </a:gridCol>
                <a:gridCol w="916472">
                  <a:extLst>
                    <a:ext uri="{9D8B030D-6E8A-4147-A177-3AD203B41FA5}">
                      <a16:colId xmlns:a16="http://schemas.microsoft.com/office/drawing/2014/main" val="286748016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41154272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283336731"/>
                    </a:ext>
                  </a:extLst>
                </a:gridCol>
                <a:gridCol w="493294">
                  <a:extLst>
                    <a:ext uri="{9D8B030D-6E8A-4147-A177-3AD203B41FA5}">
                      <a16:colId xmlns:a16="http://schemas.microsoft.com/office/drawing/2014/main" val="3757141682"/>
                    </a:ext>
                  </a:extLst>
                </a:gridCol>
                <a:gridCol w="529390">
                  <a:extLst>
                    <a:ext uri="{9D8B030D-6E8A-4147-A177-3AD203B41FA5}">
                      <a16:colId xmlns:a16="http://schemas.microsoft.com/office/drawing/2014/main" val="3995806731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3132570519"/>
                    </a:ext>
                  </a:extLst>
                </a:gridCol>
                <a:gridCol w="493293">
                  <a:extLst>
                    <a:ext uri="{9D8B030D-6E8A-4147-A177-3AD203B41FA5}">
                      <a16:colId xmlns:a16="http://schemas.microsoft.com/office/drawing/2014/main" val="2205661453"/>
                    </a:ext>
                  </a:extLst>
                </a:gridCol>
              </a:tblGrid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слов из слогов, данных вразбивку. Гласные в образовании слогов.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22. 01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Собака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различать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гласные и согласные звуки и буквы;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делить слова на слоги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ставить ударение;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понимать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окружение и свое место в нем «Я ученик»;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владеть начальными навыками коммуникации (использовать принятые нормы социального взаимодействия с одноклассниками и учителем);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адекватно соблюдать ритуалы школьного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поведения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(поднимать руку, вставать и выходить из-за парты и т.д.);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по назначению школьные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принадлежности;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стараться овладевать навыками грамотного письма                      </a:t>
                      </a: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20973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Перенос слов по слогам.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23. 01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Воробей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51314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Деление слов со звуками и-й на слоги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24. 01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70640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Различение согласных Л-Р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28. 01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Контрольное списывание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088439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Употребление слов с согласными  Л-Р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29. 01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935819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в распознавании звуков, букв, постановке ударения, деления на слоги.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30. 01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213192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Проверочная работа «Звук-буква, слог, слово»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383157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Парные звонкие и глухие согласные. Различение парных согласных Б — П.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И.Н.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Б-п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375253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парных согласных  В - Ф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871217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парных согласных  Г – 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Карандаш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89228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Правописание  парных согласных Д - 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Согласные звуки и буквы,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Согласные парные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38613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Различение при письме и произношении Ж – Ш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632413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Различение парных согласных З-С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206539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 в подборе парной согласной.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27696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Шипящие согласные. Упражнение в выделении шипящих согласных в слове.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179093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Свистящие согласные. Упражнение в выделении свистящих согласных в слове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86585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Различение шипящих и свистящих согласных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95009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закрепления написания букв, слогов, слов.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Уточнение словаря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0429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работа за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115346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над ошибками, допущенными учащимися в контрольной работе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692758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Буква Е в начале слова. Упражнение в составлении слов на букву Е.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Правило написания имен: имена пиши с большой (заглавной) буквы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15101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Буква Ё в начале слова или слога. Упражнение в составлении слов на букву Ё.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27. 02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88130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Буква Ю в начале слова или слога. Упражнение в составлении слов на букву Ю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159637"/>
                  </a:ext>
                </a:extLst>
              </a:tr>
              <a:tr h="22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Буква Я в начале слова или слога. Упражнение в составлении слов на букву 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Комб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21015"/>
                  </a:ext>
                </a:extLst>
              </a:tr>
              <a:tr h="154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Гласные буквы  е, ё, ю, я в начале слов или слога.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Закр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10" marR="37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8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449576"/>
              </p:ext>
            </p:extLst>
          </p:nvPr>
        </p:nvGraphicFramePr>
        <p:xfrm>
          <a:off x="2133601" y="1248227"/>
          <a:ext cx="8490856" cy="5500915"/>
        </p:xfrm>
        <a:graphic>
          <a:graphicData uri="http://schemas.openxmlformats.org/drawingml/2006/table">
            <a:tbl>
              <a:tblPr firstRow="1" firstCol="1" bandRow="1"/>
              <a:tblGrid>
                <a:gridCol w="675301">
                  <a:extLst>
                    <a:ext uri="{9D8B030D-6E8A-4147-A177-3AD203B41FA5}">
                      <a16:colId xmlns:a16="http://schemas.microsoft.com/office/drawing/2014/main" val="3244463728"/>
                    </a:ext>
                  </a:extLst>
                </a:gridCol>
                <a:gridCol w="1667986">
                  <a:extLst>
                    <a:ext uri="{9D8B030D-6E8A-4147-A177-3AD203B41FA5}">
                      <a16:colId xmlns:a16="http://schemas.microsoft.com/office/drawing/2014/main" val="775277765"/>
                    </a:ext>
                  </a:extLst>
                </a:gridCol>
                <a:gridCol w="675301">
                  <a:extLst>
                    <a:ext uri="{9D8B030D-6E8A-4147-A177-3AD203B41FA5}">
                      <a16:colId xmlns:a16="http://schemas.microsoft.com/office/drawing/2014/main" val="3017845521"/>
                    </a:ext>
                  </a:extLst>
                </a:gridCol>
                <a:gridCol w="676164">
                  <a:extLst>
                    <a:ext uri="{9D8B030D-6E8A-4147-A177-3AD203B41FA5}">
                      <a16:colId xmlns:a16="http://schemas.microsoft.com/office/drawing/2014/main" val="3188963047"/>
                    </a:ext>
                  </a:extLst>
                </a:gridCol>
                <a:gridCol w="676164">
                  <a:extLst>
                    <a:ext uri="{9D8B030D-6E8A-4147-A177-3AD203B41FA5}">
                      <a16:colId xmlns:a16="http://schemas.microsoft.com/office/drawing/2014/main" val="157352080"/>
                    </a:ext>
                  </a:extLst>
                </a:gridCol>
                <a:gridCol w="676164">
                  <a:extLst>
                    <a:ext uri="{9D8B030D-6E8A-4147-A177-3AD203B41FA5}">
                      <a16:colId xmlns:a16="http://schemas.microsoft.com/office/drawing/2014/main" val="1934049211"/>
                    </a:ext>
                  </a:extLst>
                </a:gridCol>
                <a:gridCol w="676164">
                  <a:extLst>
                    <a:ext uri="{9D8B030D-6E8A-4147-A177-3AD203B41FA5}">
                      <a16:colId xmlns:a16="http://schemas.microsoft.com/office/drawing/2014/main" val="3301014907"/>
                    </a:ext>
                  </a:extLst>
                </a:gridCol>
                <a:gridCol w="727910">
                  <a:extLst>
                    <a:ext uri="{9D8B030D-6E8A-4147-A177-3AD203B41FA5}">
                      <a16:colId xmlns:a16="http://schemas.microsoft.com/office/drawing/2014/main" val="1825241202"/>
                    </a:ext>
                  </a:extLst>
                </a:gridCol>
                <a:gridCol w="727910">
                  <a:extLst>
                    <a:ext uri="{9D8B030D-6E8A-4147-A177-3AD203B41FA5}">
                      <a16:colId xmlns:a16="http://schemas.microsoft.com/office/drawing/2014/main" val="873143753"/>
                    </a:ext>
                  </a:extLst>
                </a:gridCol>
                <a:gridCol w="727910">
                  <a:extLst>
                    <a:ext uri="{9D8B030D-6E8A-4147-A177-3AD203B41FA5}">
                      <a16:colId xmlns:a16="http://schemas.microsoft.com/office/drawing/2014/main" val="511668249"/>
                    </a:ext>
                  </a:extLst>
                </a:gridCol>
                <a:gridCol w="583882">
                  <a:extLst>
                    <a:ext uri="{9D8B030D-6E8A-4147-A177-3AD203B41FA5}">
                      <a16:colId xmlns:a16="http://schemas.microsoft.com/office/drawing/2014/main" val="3690674078"/>
                    </a:ext>
                  </a:extLst>
                </a:gridCol>
              </a:tblGrid>
              <a:tr h="223534"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урока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используемый </a:t>
                      </a:r>
                      <a:r>
                        <a:rPr lang="ru-RU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учеников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Сопровождение урока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051673"/>
                  </a:ext>
                </a:extLst>
              </a:tr>
              <a:tr h="447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Личностные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Регулятивные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Познавательные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142558"/>
                  </a:ext>
                </a:extLst>
              </a:tr>
              <a:tr h="1343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Осуществляемые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Формируемое УД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Осуществляемые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Формируемое УД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Осуществляемые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Формируемое УД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Осуществляемые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Формируемое УД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79945"/>
                  </a:ext>
                </a:extLst>
              </a:tr>
              <a:tr h="3486881"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АКТУАЛИЗАЦИЯ ОПОРНЫХ ЗНАНИЙ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i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счет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Прием-элемент 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разноуровневой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ЛОО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Даю время на подготовку.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Предлагаю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про-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читать и назвать ответ того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примера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который ребенок умеет решать сам. 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18097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Спрашиваю,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на-</a:t>
                      </a:r>
                      <a:r>
                        <a:rPr lang="ru-RU" sz="135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чиная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более слабых учеников.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Внимательно слушают задание.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осознавать себя учеником на уроке математики.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Готовится читать и называть правильный ответ.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вступать в диалог, владеть начальными навыками коммуникации.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Ждет, когда спросят (спокойно поднимает руку). Встает, выходит из-за парты. Отвечает.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адекватно соблюдать ритуалы школьного поведения.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Пользуется изученными приемами выполнения арифметических действий.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быть активным участником на уроке, показывать свои знания.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, ИКТ-тренажер, записи на доске, карточки (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</a:t>
                      </a:r>
                      <a:r>
                        <a:rPr lang="ru-RU" sz="135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</a:t>
                      </a:r>
                      <a:r>
                        <a:rPr lang="ru-RU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12" marR="4231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60037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690937" y="0"/>
            <a:ext cx="5815263" cy="12930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математики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99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23" y="503116"/>
            <a:ext cx="8610600" cy="129302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мониторинг личностных результатов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2 класса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2018-2019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292289"/>
              </p:ext>
            </p:extLst>
          </p:nvPr>
        </p:nvGraphicFramePr>
        <p:xfrm>
          <a:off x="2599509" y="1697536"/>
          <a:ext cx="8046721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19349" y="5865223"/>
            <a:ext cx="331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перспективы работы: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13715" r="14527" b="11238"/>
          <a:stretch/>
        </p:blipFill>
        <p:spPr>
          <a:xfrm>
            <a:off x="156754" y="182882"/>
            <a:ext cx="1879426" cy="273244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33290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пожелание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5800" y="1545319"/>
            <a:ext cx="10820400" cy="4651142"/>
          </a:xfrm>
        </p:spPr>
        <p:txBody>
          <a:bodyPr/>
          <a:lstStyle/>
          <a:p>
            <a:pPr algn="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 в обучении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здоровья,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с умственной отсталостью (интеллектуальными нарушениями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648" y="2571716"/>
            <a:ext cx="2333333" cy="1123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069542"/>
            <a:ext cx="2370772" cy="12862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948" y="2229933"/>
            <a:ext cx="2847619" cy="9036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567" y="3581660"/>
            <a:ext cx="2244634" cy="9516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177" y="5149520"/>
            <a:ext cx="2305732" cy="1494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4264" y="5220949"/>
            <a:ext cx="2152381" cy="12476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095206"/>
            <a:ext cx="1838095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592</TotalTime>
  <Words>1517</Words>
  <Application>Microsoft Office PowerPoint</Application>
  <PresentationFormat>Широкоэкранный</PresentationFormat>
  <Paragraphs>305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След самолета</vt:lpstr>
      <vt:lpstr>Личностные результаты</vt:lpstr>
      <vt:lpstr>По масштабу: БУД соотносятся не с отдельным учебным предметом, не с учебной деятельностью, а с жизнедеятельностью ребенка с УО в целом, обеспечивают успешность его социализации.    </vt:lpstr>
      <vt:lpstr>  Требования ФГОС ноо УО к АООП обучающихся с умственной отсталостью (интеллектуальными нарушениями) п.2.9.4 </vt:lpstr>
      <vt:lpstr>Название образовательной программы: АДАПТИРОВАННАЯ ОСНОВНАЯ ОБЩЕОБРАЗОВАТЕЛЬНАЯ ПРОГРАММА НАЧАЛЬНОГО ОБЩЕГО ОБРАЗОВАНИЯ ОБУЧАЮЩИХСЯ С УМСТВЕННОЙ ОТСТАЛОСТЬЮ (интеллектуальными нарушениями) - вариант 1     Название образовательной программы: АДАПТИРОВАННАЯ ОСНОВНАЯ ОБЩЕОБРАЗОВАТЕЛЬНАЯ ПРОГРАММА НАЧАЛЬНОГО ОБЩЕГО ОБРАЗОВАНИЯ ОБУЧАЮЩИХСЯ С УМСТВЕННОЙ ОТСТАЛОСТЬЮ (интеллектуальными нарушениями) - вариант 2 </vt:lpstr>
      <vt:lpstr>Рабочая программа  по учебному предмету «Русский язык» 1-4 классы (вариант 1)</vt:lpstr>
      <vt:lpstr>Календарно-тематическое планирование  по русскому языку 2 класс</vt:lpstr>
      <vt:lpstr>Урок математики</vt:lpstr>
      <vt:lpstr>Промежуточный мониторинг личностных результатов обучающихся 2 класса I полугодие 2018-2019 уч.г. </vt:lpstr>
      <vt:lpstr>РЕКОМЕНДАЦИИ, пожелание </vt:lpstr>
      <vt:lpstr> Личностные 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62</cp:revision>
  <dcterms:created xsi:type="dcterms:W3CDTF">2019-01-26T07:04:11Z</dcterms:created>
  <dcterms:modified xsi:type="dcterms:W3CDTF">2019-01-27T06:01:09Z</dcterms:modified>
</cp:coreProperties>
</file>