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9" r:id="rId2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booktre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3571875"/>
            <a:ext cx="15001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CE67-250E-4976-86A9-CF328E8A5096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ED95-5EB6-47A6-8FC4-29352300D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7F16-201F-4EBB-80BD-8B4EBF41FD3B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92D8-B2F8-4694-A55F-450DBA8BB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EBE4-1034-4126-9C90-B2D3EF5702FC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7379-95F1-47D4-9F92-8983EAC3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3833813"/>
            <a:ext cx="12858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3AFF-6776-4894-B202-97CF224BD010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A0A6-737F-49AE-AD15-BA0AF3040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image19016258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DC29-BF2A-4830-A304-E532C514B94A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6418-2FD6-497E-9D6B-587863E43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349A-EF1A-45B2-BB46-439B364119CB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5563-2ACB-41E5-8980-37249A8DC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54CB-3B6B-4421-B373-0AD31AB1ADC8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8487-E105-4F32-BA10-191CC38C0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8C3B-CE57-4D96-8FC4-CFF1A0D2A733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2C5F-6866-4DDD-B24A-0764C4B4B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0F39-F08F-4A52-A0E2-15682B9C8B9A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BB9E-1855-47A4-9602-FB72F5D26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BF32-D829-4E34-B8A9-208BC4F0D7F6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515E5-0632-43C7-AE0D-DF9234958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572-A02C-4674-B069-B9120DD07091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EC94-499C-45FF-AAFE-10464B61C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C194DB-81D2-4FE1-A629-65FE93A694B5}" type="datetimeFigureOut">
              <a:rPr lang="ru-RU"/>
              <a:pPr>
                <a:defRPr/>
              </a:pPr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012CF-9224-409C-ADA0-1CBDE914D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415"/>
            </a:avLst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Рисунок 9" descr="custom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42875"/>
            <a:ext cx="11620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7030A0"/>
          </a:solidFill>
          <a:latin typeface="Monotype Corsiva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030A0"/>
          </a:solidFill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215968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accent5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62"/>
            <a:ext cx="7772400" cy="11017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ГКОУ ЛО «Сланцевская школа-интернат»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Советы психолога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5400" dirty="0" smtClean="0">
                <a:solidFill>
                  <a:srgbClr val="FF0000"/>
                </a:solidFill>
              </a:rPr>
              <a:t>«Если ваш ребенок-ученик»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357563" y="3071813"/>
            <a:ext cx="6400800" cy="1314450"/>
          </a:xfrm>
        </p:spPr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Консультация психолога Лазаревой Л.Г.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п</a:t>
            </a:r>
            <a:r>
              <a:rPr lang="ru-RU" sz="1800" dirty="0" smtClean="0">
                <a:solidFill>
                  <a:srgbClr val="7030A0"/>
                </a:solidFill>
              </a:rPr>
              <a:t>о материалам врача- психотерапевта</a:t>
            </a:r>
            <a:endParaRPr lang="ru-RU" sz="1800" dirty="0" smtClean="0">
              <a:solidFill>
                <a:srgbClr val="7030A0"/>
              </a:solidFill>
            </a:endParaRPr>
          </a:p>
        </p:txBody>
      </p:sp>
      <p:pic>
        <p:nvPicPr>
          <p:cNvPr id="5124" name="Picture 4" descr="C:\Users\Люба\Desktop\советы психолога презентация 2018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6"/>
            <a:ext cx="3649625" cy="2428874"/>
          </a:xfrm>
          <a:prstGeom prst="rect">
            <a:avLst/>
          </a:prstGeom>
          <a:noFill/>
        </p:spPr>
      </p:pic>
      <p:pic>
        <p:nvPicPr>
          <p:cNvPr id="5125" name="Picture 5" descr="C:\Users\Люба\Desktop\советы психолога презентация 2018\смай-ик-говоря-нет-с-его-па-ьцем-38348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8"/>
            <a:ext cx="1009623" cy="88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84"/>
            <a:ext cx="8229600" cy="339407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Лекции о воспитании детей, советы психологов и педагогов по поводу отношений в семье эффективны и имеют смысл исключительно в том случае, если сами родители </a:t>
            </a:r>
            <a:r>
              <a:rPr lang="ru-RU" dirty="0" smtClean="0">
                <a:solidFill>
                  <a:srgbClr val="FF0000"/>
                </a:solidFill>
              </a:rPr>
              <a:t>психологически благополучны или хотя бы стабильны</a:t>
            </a:r>
            <a:r>
              <a:rPr lang="ru-RU" dirty="0" smtClean="0"/>
              <a:t>.</a:t>
            </a:r>
            <a:r>
              <a:rPr lang="ru-RU" dirty="0" smtClean="0"/>
              <a:t> БУДУЧИ НЕСЧАСТНЫМИ людьми, вы никак не сможете так выстроить отношения с ребенком, чтобы он был счастлив.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А </a:t>
            </a:r>
            <a:r>
              <a:rPr lang="ru-RU" dirty="0" smtClean="0"/>
              <a:t>если счастливы родители, то специально и делать ничего не надо.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C:\Users\Люба\Desktop\советы психолога презентация 2018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166657" cy="2109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800"/>
            <a:ext cx="4143404" cy="423705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Многие считают, что у них, родителей, все нормально, а проблемы только у их детей. И удивляются, когда в одной семье вырастают два совершенно разных ребенка: один уверенный в себе, успешный, отличник боевой и политической, а другой – </a:t>
            </a:r>
            <a:r>
              <a:rPr lang="ru-RU" dirty="0" err="1" smtClean="0"/>
              <a:t>закомплексованный</a:t>
            </a:r>
            <a:r>
              <a:rPr lang="ru-RU" dirty="0" smtClean="0"/>
              <a:t> неудачник, вечно ноющий или агрессивный. А ведь это значит, что дети по-разному ощущали себя в семье, и кому-то из них не хватило внимания. Кто-то был более чувствительным и больше нуждался в любви, а родители этого </a:t>
            </a:r>
            <a:r>
              <a:rPr lang="ru-RU" dirty="0" smtClean="0">
                <a:solidFill>
                  <a:srgbClr val="FF0000"/>
                </a:solidFill>
              </a:rPr>
              <a:t>не заметили.</a:t>
            </a:r>
          </a:p>
          <a:p>
            <a:endParaRPr lang="ru-RU" dirty="0"/>
          </a:p>
        </p:txBody>
      </p:sp>
      <p:pic>
        <p:nvPicPr>
          <p:cNvPr id="26626" name="Picture 2" descr="C:\Users\Люба\Desktop\советы психолога презентация 2018\pochemudetirazny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8"/>
            <a:ext cx="3863563" cy="30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6"/>
            <a:ext cx="4114800" cy="394335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Следить за тем, чтобы ребенок был одет, обут и накормлен – </a:t>
            </a:r>
            <a:r>
              <a:rPr lang="ru-RU" u="sng" dirty="0" smtClean="0">
                <a:solidFill>
                  <a:srgbClr val="FF0000"/>
                </a:solidFill>
              </a:rPr>
              <a:t>это забота, а не воспитание</a:t>
            </a:r>
            <a:r>
              <a:rPr lang="ru-RU" dirty="0" smtClean="0"/>
              <a:t>. К сожалению, многие родители уверены, что заботы достаточно.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КАК </a:t>
            </a:r>
            <a:r>
              <a:rPr lang="ru-RU" dirty="0" smtClean="0">
                <a:solidFill>
                  <a:srgbClr val="FF0000"/>
                </a:solidFill>
              </a:rPr>
              <a:t>ВЫ ОБЩАЕТЕСЬ </a:t>
            </a:r>
            <a:r>
              <a:rPr lang="ru-RU" dirty="0" smtClean="0"/>
              <a:t>с ребенком в его детстве, так он будет обращаться с вами в вашей старости. </a:t>
            </a:r>
          </a:p>
          <a:p>
            <a:endParaRPr lang="ru-RU" dirty="0"/>
          </a:p>
        </p:txBody>
      </p:sp>
      <p:pic>
        <p:nvPicPr>
          <p:cNvPr id="27650" name="Picture 2" descr="C:\Users\Люба\Desktop\советы психолога презентация 2018\563c7ccfac294_563c7ccfac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00114"/>
            <a:ext cx="4525123" cy="3014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90" y="206375"/>
            <a:ext cx="185710" cy="85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6"/>
            <a:ext cx="8229600" cy="15144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Когда у вас рождается ребенок, вы считаете это чудом, вы счастливы, что стали родителями, делаете все, чтобы ребенку было хорошо, радуетесь общению с ним, восхищаетесь каждой мелочью…</a:t>
            </a:r>
            <a:endParaRPr lang="ru-RU" dirty="0"/>
          </a:p>
        </p:txBody>
      </p:sp>
      <p:pic>
        <p:nvPicPr>
          <p:cNvPr id="28674" name="Picture 2" descr="C:\Users\Люба\Desktop\советы психолога презентация 2018\deti-mladency-chado-rebyonok-malysh-skor-727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6"/>
            <a:ext cx="3994362" cy="2857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70"/>
            <a:ext cx="8229600" cy="33940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Но вот ему исполняется </a:t>
            </a:r>
            <a:r>
              <a:rPr lang="ru-RU" dirty="0" smtClean="0">
                <a:solidFill>
                  <a:srgbClr val="FF0000"/>
                </a:solidFill>
              </a:rPr>
              <a:t>6 или 7 лет</a:t>
            </a:r>
            <a:r>
              <a:rPr lang="ru-RU" dirty="0" smtClean="0"/>
              <a:t>, и между вами и ребенком встает </a:t>
            </a:r>
            <a:r>
              <a:rPr lang="ru-RU" dirty="0" smtClean="0">
                <a:solidFill>
                  <a:srgbClr val="FF0000"/>
                </a:solidFill>
              </a:rPr>
              <a:t>школа</a:t>
            </a:r>
            <a:r>
              <a:rPr lang="ru-RU" dirty="0" smtClean="0"/>
              <a:t>. Будто в дом приходит военком и выдергивает дитя из семьи. Хотя, что собственно, происходит такого страшного?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Ну</a:t>
            </a:r>
            <a:r>
              <a:rPr lang="ru-RU" dirty="0" smtClean="0"/>
              <a:t>, надо ему ходить в школу, получать знания по мере сил, общаться, взрослеть. Зачем же позволять этому естественному процессу разобщать вас? </a:t>
            </a:r>
            <a:endParaRPr lang="ru-RU" dirty="0" smtClean="0"/>
          </a:p>
          <a:p>
            <a:pPr algn="ctr">
              <a:buNone/>
            </a:pPr>
            <a:r>
              <a:rPr lang="ru-RU" sz="3600" u="sng" dirty="0" smtClean="0">
                <a:solidFill>
                  <a:srgbClr val="FF0000"/>
                </a:solidFill>
              </a:rPr>
              <a:t>Школа </a:t>
            </a:r>
            <a:r>
              <a:rPr lang="ru-RU" sz="3600" u="sng" dirty="0" smtClean="0">
                <a:solidFill>
                  <a:srgbClr val="FF0000"/>
                </a:solidFill>
              </a:rPr>
              <a:t>меньше, чем жизнь, и ее надо вывести за рамки ваших отношений с ребенком.</a:t>
            </a:r>
          </a:p>
          <a:p>
            <a:endParaRPr lang="ru-RU" dirty="0"/>
          </a:p>
        </p:txBody>
      </p:sp>
      <p:pic>
        <p:nvPicPr>
          <p:cNvPr id="29698" name="Picture 2" descr="C:\Users\Люба\Desktop\советы психолога презентация 2018\suspensos-ok-644x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3321932" cy="1862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92301"/>
            <a:ext cx="7943880" cy="325119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dirty="0" smtClean="0"/>
              <a:t>Школа должна научить не столько математике и литературе, сколько </a:t>
            </a:r>
            <a:r>
              <a:rPr lang="ru-RU" sz="2800" u="sng" dirty="0" smtClean="0">
                <a:solidFill>
                  <a:srgbClr val="FF0000"/>
                </a:solidFill>
              </a:rPr>
              <a:t>самой жизни. </a:t>
            </a:r>
            <a:r>
              <a:rPr lang="ru-RU" sz="2800" dirty="0" smtClean="0"/>
              <a:t>От школы важно получить не столько теоретические знания, сколько </a:t>
            </a:r>
            <a:r>
              <a:rPr lang="ru-RU" sz="2800" dirty="0" smtClean="0">
                <a:solidFill>
                  <a:srgbClr val="FF0000"/>
                </a:solidFill>
              </a:rPr>
              <a:t>практические навыки</a:t>
            </a:r>
            <a:r>
              <a:rPr lang="ru-RU" sz="2800" dirty="0" smtClean="0"/>
              <a:t>: умение общаться, строить отношения, отвечать за себя – свои слова и поступки, решать свои проблемы, договариваться, распоряжаться своим временем… Именно эти навыки помогают уверенно чувствовать себя во взрослой жизни и </a:t>
            </a:r>
            <a:r>
              <a:rPr lang="ru-RU" sz="2800" dirty="0" smtClean="0">
                <a:solidFill>
                  <a:srgbClr val="FF0000"/>
                </a:solidFill>
              </a:rPr>
              <a:t>зарабатывать себе на жизнь.</a:t>
            </a:r>
          </a:p>
          <a:p>
            <a:endParaRPr lang="ru-RU" dirty="0"/>
          </a:p>
        </p:txBody>
      </p:sp>
      <p:pic>
        <p:nvPicPr>
          <p:cNvPr id="30722" name="Picture 2" descr="C:\Users\Люба\Desktop\советы психолога презентация 2018\motivator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8673" y="-142894"/>
            <a:ext cx="2785327" cy="2181225"/>
          </a:xfrm>
          <a:prstGeom prst="rect">
            <a:avLst/>
          </a:prstGeom>
          <a:noFill/>
        </p:spPr>
      </p:pic>
      <p:pic>
        <p:nvPicPr>
          <p:cNvPr id="30723" name="Picture 3" descr="C:\Users\Люба\Desktop\советы психолога презентация 2018\5_nelepyh_popytok_zarabotat_na_kosm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4179" cy="195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200150"/>
            <a:ext cx="4357718" cy="36576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ЧРЕЗМЕРНЫЕ ПЕРЕЖИВАНИЯ </a:t>
            </a:r>
            <a:r>
              <a:rPr lang="ru-RU" dirty="0" smtClean="0"/>
              <a:t>ребенка из-за плохих оценок – это только зеркало реакции взрослых. Если родители спокойно реагируют на двойку или неудачи в спорте, еще на какие-то сбои, если родители улыбаются, говорят: «Мой хороший, не расстраивайся», то и ребенок спокоен, стабилен, обязательно выравнивается в учебе и находит дело, где у него все получается.</a:t>
            </a:r>
          </a:p>
          <a:p>
            <a:endParaRPr lang="ru-RU" dirty="0"/>
          </a:p>
        </p:txBody>
      </p:sp>
      <p:pic>
        <p:nvPicPr>
          <p:cNvPr id="31746" name="Picture 2" descr="C:\Users\Люба\Desktop\советы психолога презентация 2018\1496785839_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32"/>
            <a:ext cx="2948914" cy="1966903"/>
          </a:xfrm>
          <a:prstGeom prst="rect">
            <a:avLst/>
          </a:prstGeom>
          <a:noFill/>
        </p:spPr>
      </p:pic>
      <p:pic>
        <p:nvPicPr>
          <p:cNvPr id="31747" name="Picture 3" descr="C:\Users\Люба\Desktop\советы психолога презентация 2018\18fh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928808"/>
            <a:ext cx="2566741" cy="1771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НАКАЗЫВАТЬ ДЕТЕЙ МОЖНО и иногда даже необходимо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8"/>
            <a:ext cx="6643702" cy="37369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Но </a:t>
            </a:r>
            <a:r>
              <a:rPr lang="ru-RU" dirty="0" smtClean="0"/>
              <a:t>нужно четко разделять ребенка и его поступок. Например, вы заранее договорились, что до вашего прихода с работы он сделает уроки, поест и уберет за собой. И вот вы приходите домой и видите картину: кастрюля с супом стоит нетронутая, учебники явно не открывались, на ковре бумажки какие-то валяются, а дите сидит носом в планшете.</a:t>
            </a:r>
            <a:endParaRPr lang="ru-RU" dirty="0"/>
          </a:p>
        </p:txBody>
      </p:sp>
      <p:pic>
        <p:nvPicPr>
          <p:cNvPr id="33794" name="Picture 2" descr="C:\Users\Люба\Desktop\советы психолога презентация 2018\3599658-boy-with-a-tablet-pc-sitting-on-a-green-children-s-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00114"/>
            <a:ext cx="2077935" cy="3095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7"/>
            <a:ext cx="6143668" cy="42148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Главное в этот момент не превращаться в фурию, не орать про то, что «у всех дети как дети» и про то какой он бессовестный мучитель, безответственный урод и что из него вырастет ноль без палочки. Без малейшей агрессии вы подходите к ребенку. Улыбаясь, обнимаете его и говорите: «Я тебя очень люблю, но планшета ты больше не получишь». Можно еще выдать телефон </a:t>
            </a:r>
            <a:r>
              <a:rPr lang="ru-RU" dirty="0" err="1" smtClean="0"/>
              <a:t>nokia</a:t>
            </a:r>
            <a:r>
              <a:rPr lang="ru-RU" dirty="0" smtClean="0"/>
              <a:t> типа фонарик. Безо всякого интернета. А орать, оскорблять, обижаться и не разговаривать – вот этого не надо. Ребенок наказан отъемом </a:t>
            </a:r>
            <a:r>
              <a:rPr lang="ru-RU" dirty="0" err="1" smtClean="0"/>
              <a:t>гаджетов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4818" name="Picture 2" descr="C:\Users\Люба\Desktop\советы психолога презентация 2018\kont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3815">
            <a:off x="6407984" y="1413383"/>
            <a:ext cx="3257085" cy="2200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КАРМАННЫЕ ДЕНЬГИ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14"/>
            <a:ext cx="4686304" cy="45148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должны </a:t>
            </a:r>
            <a:r>
              <a:rPr lang="ru-RU" dirty="0" smtClean="0"/>
              <a:t>быть у ребенка уже лет с 6-ти. Не крупные, но регулярно выдаваемые суммы, которыми он распоряжается сам. </a:t>
            </a:r>
            <a:r>
              <a:rPr lang="ru-RU" dirty="0" smtClean="0">
                <a:solidFill>
                  <a:srgbClr val="FF0000"/>
                </a:solidFill>
              </a:rPr>
              <a:t>И очень важно, чтобы деньги не стали инструментом для манипуляции.</a:t>
            </a:r>
            <a:r>
              <a:rPr lang="ru-RU" dirty="0" smtClean="0"/>
              <a:t> Не надо контролировать, на что ребенок их тратит, и ставить сумму траншей в зависимость от его успеваемости и поведения. </a:t>
            </a:r>
            <a:endParaRPr lang="ru-RU" dirty="0"/>
          </a:p>
        </p:txBody>
      </p:sp>
      <p:pic>
        <p:nvPicPr>
          <p:cNvPr id="35842" name="Picture 2" descr="C:\Users\Люба\Desktop\советы психолога презентация 2018\FO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304"/>
            <a:ext cx="4088598" cy="2725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6"/>
            <a:ext cx="8229600" cy="857250"/>
          </a:xfrm>
        </p:spPr>
        <p:txBody>
          <a:bodyPr/>
          <a:lstStyle/>
          <a:p>
            <a:r>
              <a:rPr lang="ru-RU" dirty="0" smtClean="0"/>
              <a:t>Замечательные советы известного </a:t>
            </a:r>
            <a:r>
              <a:rPr lang="ru-RU" sz="2800" dirty="0" smtClean="0"/>
              <a:t>психотерапевта Михаила </a:t>
            </a:r>
            <a:r>
              <a:rPr lang="ru-RU" sz="2800" dirty="0" err="1" smtClean="0"/>
              <a:t>Лабковского</a:t>
            </a:r>
            <a:r>
              <a:rPr lang="ru-RU" sz="28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30029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Уроки с ребенком делать не надо! </a:t>
            </a:r>
            <a:r>
              <a:rPr lang="ru-RU" dirty="0" smtClean="0"/>
              <a:t>— Повторяю: </a:t>
            </a:r>
            <a:r>
              <a:rPr lang="ru-RU" u="sng" dirty="0" smtClean="0">
                <a:solidFill>
                  <a:srgbClr val="FF0000"/>
                </a:solidFill>
              </a:rPr>
              <a:t>делать уроки с ребенком не надо!</a:t>
            </a:r>
            <a:r>
              <a:rPr lang="ru-RU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Собирать </a:t>
            </a:r>
            <a:r>
              <a:rPr lang="ru-RU" dirty="0" smtClean="0"/>
              <a:t>с ним портфель не надо! Спрашивать «как там, в школе?» не надо. Вы и отношения портите и результат только отрицательный. Вам что, с ним больше поговорить не о чем?</a:t>
            </a:r>
          </a:p>
          <a:p>
            <a:endParaRPr lang="ru-RU" dirty="0"/>
          </a:p>
        </p:txBody>
      </p:sp>
      <p:pic>
        <p:nvPicPr>
          <p:cNvPr id="17410" name="Picture 2" descr="C:\Users\Люба\Desktop\советы психолога презентация 2018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09943"/>
            <a:ext cx="2755202" cy="1833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8"/>
            <a:ext cx="8229600" cy="237966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Не надо за детей проживать их жизнь, решать, что им делать и что нет, решать за них их проблемы, давить на них своими амбициями, ожиданиями, указаниями. </a:t>
            </a:r>
            <a:endParaRPr lang="ru-RU" dirty="0" smtClean="0"/>
          </a:p>
          <a:p>
            <a:pPr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Вы </a:t>
            </a:r>
            <a:r>
              <a:rPr lang="ru-RU" u="sng" dirty="0" smtClean="0">
                <a:solidFill>
                  <a:srgbClr val="FF0000"/>
                </a:solidFill>
              </a:rPr>
              <a:t>же постареете, как они сами жить-то будут? </a:t>
            </a:r>
          </a:p>
          <a:p>
            <a:pPr algn="ctr">
              <a:buNone/>
            </a:pPr>
            <a:r>
              <a:rPr lang="ru-RU" dirty="0" smtClean="0"/>
              <a:t>Во </a:t>
            </a:r>
            <a:r>
              <a:rPr lang="ru-RU" dirty="0" smtClean="0"/>
              <a:t>всем мире учиться в университеты идут только самые умные и самые богатые. Остальные идут работать, искать себя и зарабатывать на высшее образование. А у нас что? </a:t>
            </a:r>
          </a:p>
          <a:p>
            <a:endParaRPr lang="ru-RU" dirty="0"/>
          </a:p>
        </p:txBody>
      </p:sp>
      <p:pic>
        <p:nvPicPr>
          <p:cNvPr id="36866" name="Picture 2" descr="C:\Users\Люба\Desktop\советы психолога презентация 2018\2D5D465E00000578-3255117-image-a-6_1444728032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58"/>
            <a:ext cx="3091463" cy="2195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206375"/>
            <a:ext cx="1971660" cy="85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62"/>
            <a:ext cx="5257808" cy="423705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ЕСЛИ РЕБЕНКА ПОСТОЯННО ОПЕКАЮТ – он не знает, что такое нести ответственность за свои поступки, остается инфантильным и падким на любую возможность нарушить запрет.</a:t>
            </a:r>
          </a:p>
          <a:p>
            <a:pPr algn="ctr">
              <a:buNone/>
            </a:pPr>
            <a:r>
              <a:rPr lang="ru-RU" dirty="0" smtClean="0"/>
              <a:t>Я </a:t>
            </a:r>
            <a:r>
              <a:rPr lang="ru-RU" dirty="0" smtClean="0"/>
              <a:t>против постоянного пристального контроля. Ребенок должен быть уверен, что в семье его любят, уважают, с ним считаются и ему </a:t>
            </a:r>
            <a:r>
              <a:rPr lang="ru-RU" u="sng" dirty="0" smtClean="0">
                <a:solidFill>
                  <a:srgbClr val="FF0000"/>
                </a:solidFill>
              </a:rPr>
              <a:t>ДОВЕРЯЮТ</a:t>
            </a:r>
            <a:r>
              <a:rPr lang="ru-RU" dirty="0" smtClean="0"/>
              <a:t>. Вот в этом случае он не свяжется с "плохой компанией" и избежит многих соблазнов, перед которыми не могут устоять сверстники с напряженной ситуацией в семье. </a:t>
            </a:r>
          </a:p>
          <a:p>
            <a:endParaRPr lang="ru-RU" dirty="0"/>
          </a:p>
        </p:txBody>
      </p:sp>
      <p:pic>
        <p:nvPicPr>
          <p:cNvPr id="37890" name="Picture 2" descr="C:\Users\Люба\Desktop\советы психолога презентация 2018\00015b1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4296"/>
            <a:ext cx="2981343" cy="1916106"/>
          </a:xfrm>
          <a:prstGeom prst="rect">
            <a:avLst/>
          </a:prstGeom>
          <a:noFill/>
        </p:spPr>
      </p:pic>
      <p:pic>
        <p:nvPicPr>
          <p:cNvPr id="37891" name="Picture 3" descr="C:\Users\Люба\Desktop\советы психолога презентация 2018\img-20160217195418-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3122"/>
            <a:ext cx="1636755" cy="1057268"/>
          </a:xfrm>
          <a:prstGeom prst="rect">
            <a:avLst/>
          </a:prstGeom>
          <a:noFill/>
        </p:spPr>
      </p:pic>
      <p:pic>
        <p:nvPicPr>
          <p:cNvPr id="37892" name="Picture 4" descr="C:\Users\Люба\Desktop\советы психолога презентация 2018\psixologicheskie-osobennosti-vospitaniya-malchikov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48025"/>
            <a:ext cx="2857500" cy="189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63835"/>
            <a:ext cx="8229600" cy="237966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Когда я работал в школе, то в День знаний говорил, </a:t>
            </a:r>
            <a:r>
              <a:rPr lang="ru-RU" u="sng" dirty="0" smtClean="0"/>
              <a:t>что учиться надо хотя бы потому, что за работу головой платят во много раз больше, чем за физический труд. И что выучившись, вы сможете работать и получать деньги за то, что сами любите делать. </a:t>
            </a:r>
          </a:p>
          <a:p>
            <a:endParaRPr lang="ru-RU" dirty="0"/>
          </a:p>
        </p:txBody>
      </p:sp>
      <p:pic>
        <p:nvPicPr>
          <p:cNvPr id="38914" name="Picture 2" descr="C:\Users\Люба\Desktop\советы психолога презентация 2018\shkola-6-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3907032" cy="278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84"/>
            <a:ext cx="6257940" cy="30718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БАРДАК В КОМНАТЕ ПОДРОСТКА </a:t>
            </a:r>
            <a:r>
              <a:rPr lang="ru-RU" u="sng" dirty="0" smtClean="0">
                <a:solidFill>
                  <a:srgbClr val="FF0000"/>
                </a:solidFill>
              </a:rPr>
              <a:t>соответствует его внутреннему состоянию</a:t>
            </a:r>
            <a:r>
              <a:rPr lang="ru-RU" dirty="0" smtClean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Так </a:t>
            </a:r>
            <a:r>
              <a:rPr lang="ru-RU" dirty="0" smtClean="0"/>
              <a:t>внешне выражается хаос в его душевном мире. Хорошо еще, если он моется... Требовать «навести порядок» можно только, если вещи ребенка валяются за пределами его комнаты. </a:t>
            </a:r>
          </a:p>
          <a:p>
            <a:endParaRPr lang="ru-RU" dirty="0"/>
          </a:p>
        </p:txBody>
      </p:sp>
      <p:pic>
        <p:nvPicPr>
          <p:cNvPr id="39938" name="Picture 2" descr="C:\Users\Люба\Desktop\советы психолога презентация 2018\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34"/>
            <a:ext cx="2276475" cy="1706563"/>
          </a:xfrm>
          <a:prstGeom prst="rect">
            <a:avLst/>
          </a:prstGeom>
          <a:noFill/>
        </p:spPr>
      </p:pic>
      <p:pic>
        <p:nvPicPr>
          <p:cNvPr id="39939" name="Picture 3" descr="C:\Users\Люба\Desktop\советы психолога презентация 2018\75347023_3248420_riot5_pic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412" y="1785932"/>
            <a:ext cx="2693587" cy="3357568"/>
          </a:xfrm>
          <a:prstGeom prst="rect">
            <a:avLst/>
          </a:prstGeom>
          <a:noFill/>
        </p:spPr>
      </p:pic>
      <p:pic>
        <p:nvPicPr>
          <p:cNvPr id="39940" name="Picture 4" descr="C:\Users\Люба\Desktop\советы психолога презентация 2018\bardak-f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14296"/>
            <a:ext cx="3848582" cy="180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206375"/>
            <a:ext cx="1757346" cy="85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8"/>
            <a:ext cx="5400684" cy="423705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Говорить </a:t>
            </a:r>
            <a:r>
              <a:rPr lang="ru-RU" dirty="0" smtClean="0"/>
              <a:t>с детьми надо о жизни вообще, а не о том, </a:t>
            </a:r>
            <a:r>
              <a:rPr lang="ru-RU" dirty="0" smtClean="0">
                <a:solidFill>
                  <a:srgbClr val="FF0000"/>
                </a:solidFill>
              </a:rPr>
              <a:t>как НАДО жить.</a:t>
            </a:r>
            <a:r>
              <a:rPr lang="ru-RU" dirty="0" smtClean="0"/>
              <a:t> Если же родитель может говорить с ребенком только о проблемах – у него проблема. </a:t>
            </a:r>
          </a:p>
          <a:p>
            <a:pPr algn="ctr">
              <a:buNone/>
            </a:pPr>
            <a:r>
              <a:rPr lang="ru-RU" dirty="0" smtClean="0"/>
              <a:t>Если </a:t>
            </a:r>
            <a:r>
              <a:rPr lang="ru-RU" dirty="0" smtClean="0"/>
              <a:t>ребенок пытается манипулировать взрослыми – у него просто </a:t>
            </a:r>
            <a:r>
              <a:rPr lang="ru-RU" dirty="0" smtClean="0">
                <a:solidFill>
                  <a:srgbClr val="FF0000"/>
                </a:solidFill>
              </a:rPr>
              <a:t>невроз</a:t>
            </a:r>
            <a:r>
              <a:rPr lang="ru-RU" dirty="0" smtClean="0"/>
              <a:t>. И надо искать его причину. Здоровые люди не манипулируют – они решают свои проблемы, действуя </a:t>
            </a:r>
            <a:r>
              <a:rPr lang="ru-RU" dirty="0" smtClean="0">
                <a:solidFill>
                  <a:srgbClr val="FF0000"/>
                </a:solidFill>
              </a:rPr>
              <a:t>прямолинейно.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40962" name="Picture 2" descr="C:\Users\Люба\Desktop\советы психолога презентация 2018\Bez-imeni-1-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214560"/>
            <a:ext cx="3809987" cy="200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85998"/>
            <a:ext cx="1228676" cy="85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500048"/>
            <a:ext cx="5543560" cy="339407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В разговоре с ребенком (и не только) не критикуйте его, не трогайте его личность, не выходите за рамки анализа его поступков. Говорите не о нем, а о себе. Не </a:t>
            </a:r>
            <a:r>
              <a:rPr lang="ru-RU" dirty="0" smtClean="0">
                <a:solidFill>
                  <a:srgbClr val="FF0000"/>
                </a:solidFill>
              </a:rPr>
              <a:t>«ты – плохой»</a:t>
            </a:r>
            <a:r>
              <a:rPr lang="ru-RU" dirty="0" smtClean="0"/>
              <a:t>, а </a:t>
            </a:r>
            <a:r>
              <a:rPr lang="ru-RU" u="sng" dirty="0" smtClean="0"/>
              <a:t>«я думаю, ты плохо поступил». </a:t>
            </a:r>
            <a:r>
              <a:rPr lang="ru-RU" dirty="0" smtClean="0"/>
              <a:t>Используйте формулировки: «Мне не нравится когда ты…», «Мне не нравится когда ты…», «Мне бы хотелось, чтобы…»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Поменьше </a:t>
            </a:r>
            <a:r>
              <a:rPr lang="ru-RU" dirty="0" smtClean="0"/>
              <a:t>критики, побольше конструктива и позитива. </a:t>
            </a:r>
          </a:p>
          <a:p>
            <a:endParaRPr lang="ru-RU" dirty="0"/>
          </a:p>
        </p:txBody>
      </p:sp>
      <p:pic>
        <p:nvPicPr>
          <p:cNvPr id="41986" name="Picture 2" descr="C:\Users\Люба\Desktop\советы психолога презентация 2018\otkuda-berutsya-deti-razgovor-s-rebenkom-76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72"/>
            <a:ext cx="2705093" cy="2028820"/>
          </a:xfrm>
          <a:prstGeom prst="rect">
            <a:avLst/>
          </a:prstGeom>
          <a:noFill/>
        </p:spPr>
      </p:pic>
      <p:pic>
        <p:nvPicPr>
          <p:cNvPr id="41987" name="Picture 3" descr="C:\Users\Люба\Desktop\советы психолога презентация 2018\c_d6LyivHXVZXhUVSMAU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50"/>
            <a:ext cx="2786082" cy="224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071948"/>
            <a:ext cx="8229600" cy="8572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24"/>
            <a:ext cx="8229600" cy="150019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Ребенок должен ощущать</a:t>
            </a:r>
            <a:r>
              <a:rPr lang="ru-RU" dirty="0" smtClean="0"/>
              <a:t>, что родители – это добрые, но сильные люди. Которые могут его защитить, могут ему в чем-то отказать, но всегда действуют в его интересах и, главное, </a:t>
            </a:r>
            <a:r>
              <a:rPr lang="ru-RU" sz="4100" dirty="0" smtClean="0">
                <a:solidFill>
                  <a:srgbClr val="FF0000"/>
                </a:solidFill>
              </a:rPr>
              <a:t>очень его </a:t>
            </a:r>
            <a:r>
              <a:rPr lang="ru-RU" sz="4100" dirty="0" smtClean="0">
                <a:solidFill>
                  <a:srgbClr val="FF0000"/>
                </a:solidFill>
              </a:rPr>
              <a:t>любят</a:t>
            </a:r>
            <a:r>
              <a:rPr lang="ru-RU" sz="4100" dirty="0" smtClean="0">
                <a:solidFill>
                  <a:srgbClr val="FF0000"/>
                </a:solidFill>
              </a:rPr>
              <a:t>!</a:t>
            </a:r>
            <a:endParaRPr lang="ru-RU" sz="410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C:\Users\Люба\Desktop\советы психолога презентация 2018\44760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19440"/>
            <a:ext cx="3238496" cy="2024060"/>
          </a:xfrm>
          <a:prstGeom prst="rect">
            <a:avLst/>
          </a:prstGeom>
          <a:noFill/>
        </p:spPr>
      </p:pic>
      <p:pic>
        <p:nvPicPr>
          <p:cNvPr id="43011" name="Picture 3" descr="C:\Users\Люба\Desktop\советы психолога презентация 2018\content_razgovor4_1__econet_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0"/>
            <a:ext cx="3441108" cy="2295524"/>
          </a:xfrm>
          <a:prstGeom prst="rect">
            <a:avLst/>
          </a:prstGeom>
          <a:noFill/>
        </p:spPr>
      </p:pic>
      <p:pic>
        <p:nvPicPr>
          <p:cNvPr id="43012" name="Picture 4" descr="C:\Users\Люба\Desktop\советы психолога презентация 2018\910419_3838489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3122"/>
            <a:ext cx="1785950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Люба\Desktop\советы психолога презентация 2018\Desyat-zapovedey-dlya-roditeley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Спасибо за внимание!!!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Успехов в воспитании!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6"/>
            <a:ext cx="7015186" cy="257175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У ребенка обязательно должно быть </a:t>
            </a:r>
            <a:r>
              <a:rPr lang="ru-RU" dirty="0" smtClean="0">
                <a:solidFill>
                  <a:srgbClr val="FF0000"/>
                </a:solidFill>
              </a:rPr>
              <a:t>личное свободное время</a:t>
            </a:r>
            <a:r>
              <a:rPr lang="ru-RU" dirty="0" smtClean="0"/>
              <a:t>, когда он </a:t>
            </a:r>
            <a:r>
              <a:rPr lang="ru-RU" u="sng" dirty="0" smtClean="0">
                <a:solidFill>
                  <a:srgbClr val="FF0000"/>
                </a:solidFill>
              </a:rPr>
              <a:t>НИЧЕГО не делает</a:t>
            </a:r>
            <a:r>
              <a:rPr lang="ru-RU" dirty="0" smtClean="0"/>
              <a:t>: от 2 до 4 часов в день. Тревожные амбициозные родители детей заорганизовывают. Кружки, секции, языки… И получают неврозы и все, что к ним прилагается. </a:t>
            </a:r>
          </a:p>
          <a:p>
            <a:endParaRPr lang="ru-RU" dirty="0"/>
          </a:p>
        </p:txBody>
      </p:sp>
      <p:pic>
        <p:nvPicPr>
          <p:cNvPr id="18435" name="Picture 3" descr="C:\Users\Люба\Desktop\советы психолога презентация 2018\p1095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2980227" cy="2228814"/>
          </a:xfrm>
          <a:prstGeom prst="rect">
            <a:avLst/>
          </a:prstGeom>
          <a:noFill/>
        </p:spPr>
      </p:pic>
      <p:pic>
        <p:nvPicPr>
          <p:cNvPr id="18436" name="Picture 4" descr="C:\Users\Люба\Desktop\советы психолога презентация 2018\shkolnik-delaet-uroki-2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4" y="0"/>
            <a:ext cx="3548066" cy="2199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71486"/>
            <a:ext cx="5000660" cy="33940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отношениях со школой и педагогами вы должны быть </a:t>
            </a:r>
            <a:r>
              <a:rPr lang="ru-RU" u="sng" dirty="0" smtClean="0">
                <a:solidFill>
                  <a:srgbClr val="FF0000"/>
                </a:solidFill>
              </a:rPr>
              <a:t>на стороне своего ребенка. </a:t>
            </a:r>
            <a:r>
              <a:rPr lang="ru-RU" dirty="0" smtClean="0"/>
              <a:t>Берегите детей. Не бойтесь плохих оценок. Бойтесь довести до отвращения к школе и учебе вообще. </a:t>
            </a:r>
            <a:endParaRPr lang="ru-RU" dirty="0"/>
          </a:p>
        </p:txBody>
      </p:sp>
      <p:pic>
        <p:nvPicPr>
          <p:cNvPr id="19458" name="Picture 2" descr="C:\Users\Люба\Desktop\советы психолога презентация 2018\o_686601-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62"/>
            <a:ext cx="4191009" cy="314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12"/>
            <a:ext cx="8229600" cy="237966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Российские родители ориентированы на оценки. Это еще с советских времен.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Например</a:t>
            </a:r>
            <a:r>
              <a:rPr lang="ru-RU" dirty="0" smtClean="0"/>
              <a:t>, в моем классе учились два чеха и один поляк. После одной серьезной контрольной на собрании все НАШИ родители спрашивали про оценки, и только чехи и поляки спрашивали что-то вроде: </a:t>
            </a:r>
            <a:r>
              <a:rPr lang="ru-RU" dirty="0" smtClean="0">
                <a:solidFill>
                  <a:srgbClr val="FF0000"/>
                </a:solidFill>
              </a:rPr>
              <a:t>"Как он себя чувствовал? Он волновался?"</a:t>
            </a:r>
            <a:r>
              <a:rPr lang="ru-RU" dirty="0" smtClean="0"/>
              <a:t> И это правильно. </a:t>
            </a:r>
            <a:endParaRPr lang="ru-RU" dirty="0"/>
          </a:p>
        </p:txBody>
      </p:sp>
      <p:pic>
        <p:nvPicPr>
          <p:cNvPr id="20482" name="Picture 2" descr="C:\Users\Люба\Desktop\советы психолога презентация 2018\23003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238501" cy="242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071552"/>
            <a:ext cx="4043362" cy="430849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Трудно сказать у кого больше психологических проблем – у отличника или у двоечника. Отличники, которые берут усердием и «высиживают» свои пятерки – </a:t>
            </a:r>
            <a:r>
              <a:rPr lang="ru-RU" u="sng" dirty="0" smtClean="0">
                <a:solidFill>
                  <a:srgbClr val="FF0000"/>
                </a:solidFill>
              </a:rPr>
              <a:t>тревожные дети с пониженной самооценкой.</a:t>
            </a:r>
          </a:p>
          <a:p>
            <a:endParaRPr lang="ru-RU" dirty="0"/>
          </a:p>
        </p:txBody>
      </p:sp>
      <p:pic>
        <p:nvPicPr>
          <p:cNvPr id="21506" name="Picture 2" descr="C:\Users\Люба\Desktop\советы психолога презентация 2018\134866842_4425087_Petrosy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30304">
            <a:off x="3869" y="1915102"/>
            <a:ext cx="3199553" cy="1784221"/>
          </a:xfrm>
          <a:prstGeom prst="rect">
            <a:avLst/>
          </a:prstGeom>
          <a:noFill/>
        </p:spPr>
      </p:pic>
      <p:pic>
        <p:nvPicPr>
          <p:cNvPr id="21507" name="Picture 3" descr="C:\Users\Люба\Desktop\советы психолога презентация 2018\preview-17458665-650x341-98-1484729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49212">
            <a:off x="6302816" y="1491963"/>
            <a:ext cx="2823282" cy="1481137"/>
          </a:xfrm>
          <a:prstGeom prst="rect">
            <a:avLst/>
          </a:prstGeom>
          <a:noFill/>
        </p:spPr>
      </p:pic>
      <p:pic>
        <p:nvPicPr>
          <p:cNvPr id="21508" name="Picture 4" descr="C:\Users\Люба\Desktop\советы психолога презентация 2018\Жизнь-несправедлива-Почему-троечники-преуспевают-в-жизни-больше-чем-отличн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42858"/>
            <a:ext cx="1276338" cy="957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00378"/>
            <a:ext cx="8229600" cy="159384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Если ваш ребенок не в состоянии делать уроки сам – у этого всегда есть </a:t>
            </a:r>
            <a:r>
              <a:rPr lang="ru-RU" u="sng" dirty="0" smtClean="0">
                <a:solidFill>
                  <a:srgbClr val="FF0000"/>
                </a:solidFill>
              </a:rPr>
              <a:t>причина. </a:t>
            </a:r>
            <a:endParaRPr lang="ru-RU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Лень </a:t>
            </a:r>
            <a:r>
              <a:rPr lang="ru-RU" dirty="0" smtClean="0"/>
              <a:t>тут не при чем. Такой категории как лень в психологии вообще не существует.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Лень </a:t>
            </a:r>
            <a:r>
              <a:rPr lang="ru-RU" dirty="0" smtClean="0"/>
              <a:t>всегда раскладывается на отсутствие мотивации и воли. </a:t>
            </a:r>
            <a:endParaRPr lang="ru-RU" dirty="0"/>
          </a:p>
        </p:txBody>
      </p:sp>
      <p:pic>
        <p:nvPicPr>
          <p:cNvPr id="22530" name="Picture 2" descr="C:\Users\Люба\Desktop\советы психолога презентация 2018\content_shkolnik__econet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34"/>
            <a:ext cx="4095752" cy="2728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4614866" cy="35861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Среди причин, по которым ребенок не делает уроки сам, может быть что угодно: повышенное внутричерепное давление, </a:t>
            </a:r>
            <a:r>
              <a:rPr lang="ru-RU" dirty="0" err="1" smtClean="0"/>
              <a:t>гипертонус</a:t>
            </a:r>
            <a:r>
              <a:rPr lang="ru-RU" dirty="0" smtClean="0"/>
              <a:t>, психологические проблемы, СДВГ (синдром дефицита внимания и </a:t>
            </a:r>
            <a:r>
              <a:rPr lang="ru-RU" dirty="0" err="1" smtClean="0"/>
              <a:t>геперактивность</a:t>
            </a:r>
            <a:r>
              <a:rPr lang="ru-RU" dirty="0" smtClean="0"/>
              <a:t>). И вместо того, чтобы тратить свои вечера на совместное сидение над учебниками – лучше попробовать </a:t>
            </a:r>
            <a:r>
              <a:rPr lang="ru-RU" dirty="0" smtClean="0">
                <a:solidFill>
                  <a:srgbClr val="FF0000"/>
                </a:solidFill>
              </a:rPr>
              <a:t>определить эту причину и работать над ее устранением. </a:t>
            </a:r>
          </a:p>
          <a:p>
            <a:endParaRPr lang="ru-RU" dirty="0"/>
          </a:p>
        </p:txBody>
      </p:sp>
      <p:pic>
        <p:nvPicPr>
          <p:cNvPr id="23554" name="Picture 2" descr="C:\Users\Люба\Desktop\советы психолога презентация 2018\8fe1b49271ebcf40d946f6982da7bdd2.jpg.pagespeed.ce.au9piSy4h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0" y="1142990"/>
            <a:ext cx="3762380" cy="2821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471462" cy="2936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14296"/>
            <a:ext cx="3071834" cy="471490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Есть родители, которые хотят вырастить ответственных, </a:t>
            </a:r>
            <a:r>
              <a:rPr lang="ru-RU" dirty="0" smtClean="0">
                <a:solidFill>
                  <a:srgbClr val="FF0000"/>
                </a:solidFill>
              </a:rPr>
              <a:t>самостоятельных, успешных детей</a:t>
            </a:r>
            <a:r>
              <a:rPr lang="ru-RU" dirty="0" smtClean="0"/>
              <a:t>. И бывают родители, цель которых – тотальный контроль над ребенком, а уж каким он там вырастет не так и важно – главное, чтобы не срывался </a:t>
            </a:r>
            <a:r>
              <a:rPr lang="ru-RU" dirty="0" smtClean="0">
                <a:solidFill>
                  <a:srgbClr val="FF0000"/>
                </a:solidFill>
              </a:rPr>
              <a:t>с поводка. </a:t>
            </a:r>
          </a:p>
          <a:p>
            <a:endParaRPr lang="ru-RU" dirty="0"/>
          </a:p>
        </p:txBody>
      </p:sp>
      <p:pic>
        <p:nvPicPr>
          <p:cNvPr id="24578" name="Picture 2" descr="C:\Users\Люба\Desktop\советы психолога презентация 2018\9c9c37847cbf448aada9a56b18a60a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14"/>
            <a:ext cx="395811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оветы психолога родителям учени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советы психолога родителям учеников</Template>
  <TotalTime>122</TotalTime>
  <Words>1509</Words>
  <Application>Microsoft Office PowerPoint</Application>
  <PresentationFormat>Экран (16:9)</PresentationFormat>
  <Paragraphs>47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Arial</vt:lpstr>
      <vt:lpstr>Monotype Corsiva</vt:lpstr>
      <vt:lpstr>Times New Roman</vt:lpstr>
      <vt:lpstr>советы психолога родителям учеников</vt:lpstr>
      <vt:lpstr> ГКОУ ЛО «Сланцевская школа-интернат» Советы психолога   «Если ваш ребенок-ученик»</vt:lpstr>
      <vt:lpstr>Замечательные советы известного психотерапевта Михаила Лабковского: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НАКАЗЫВАТЬ ДЕТЕЙ МОЖНО и иногда даже необходимо.</vt:lpstr>
      <vt:lpstr>Слайд 18</vt:lpstr>
      <vt:lpstr>КАРМАННЫЕ ДЕНЬГИ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ЛО «Сланцевская школа-интернат» Советы психолога   «Если ваш ребенок-ученик»</dc:title>
  <dc:creator>Люба</dc:creator>
  <cp:lastModifiedBy>Люба</cp:lastModifiedBy>
  <cp:revision>39</cp:revision>
  <dcterms:created xsi:type="dcterms:W3CDTF">2018-01-23T14:50:44Z</dcterms:created>
  <dcterms:modified xsi:type="dcterms:W3CDTF">2018-01-23T16:52:55Z</dcterms:modified>
</cp:coreProperties>
</file>