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4" r:id="rId3"/>
    <p:sldId id="275" r:id="rId4"/>
    <p:sldId id="280" r:id="rId5"/>
    <p:sldId id="281" r:id="rId6"/>
    <p:sldId id="282" r:id="rId7"/>
    <p:sldId id="262" r:id="rId8"/>
    <p:sldId id="258" r:id="rId9"/>
    <p:sldId id="276" r:id="rId10"/>
    <p:sldId id="260" r:id="rId11"/>
    <p:sldId id="263" r:id="rId12"/>
    <p:sldId id="264" r:id="rId13"/>
    <p:sldId id="265" r:id="rId14"/>
    <p:sldId id="266" r:id="rId15"/>
    <p:sldId id="272" r:id="rId16"/>
    <p:sldId id="279" r:id="rId17"/>
    <p:sldId id="277" r:id="rId18"/>
    <p:sldId id="278" r:id="rId19"/>
    <p:sldId id="259" r:id="rId20"/>
    <p:sldId id="267"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b="1" i="1" dirty="0" err="1" smtClean="0">
                <a:solidFill>
                  <a:srgbClr val="000000"/>
                </a:solidFill>
                <a:latin typeface="Times New Roman"/>
                <a:ea typeface="Times New Roman"/>
              </a:rPr>
              <a:t>Брейн-ринг</a:t>
            </a:r>
            <a:r>
              <a:rPr lang="ru-RU" b="1" i="1" dirty="0" smtClean="0">
                <a:solidFill>
                  <a:srgbClr val="000000"/>
                </a:solidFill>
                <a:latin typeface="Times New Roman"/>
                <a:ea typeface="Times New Roman"/>
              </a:rPr>
              <a:t> 5-6 класс</a:t>
            </a:r>
            <a:br>
              <a:rPr lang="ru-RU" b="1" i="1" dirty="0" smtClean="0">
                <a:solidFill>
                  <a:srgbClr val="000000"/>
                </a:solidFill>
                <a:latin typeface="Times New Roman"/>
                <a:ea typeface="Times New Roman"/>
              </a:rPr>
            </a:br>
            <a:r>
              <a:rPr lang="ru-RU" b="1" i="1" dirty="0" smtClean="0">
                <a:solidFill>
                  <a:srgbClr val="000000"/>
                </a:solidFill>
                <a:latin typeface="Times New Roman"/>
                <a:ea typeface="Times New Roman"/>
              </a:rPr>
              <a:t>Профессия </a:t>
            </a:r>
            <a:r>
              <a:rPr lang="ru-RU" b="1" i="1" dirty="0" smtClean="0">
                <a:solidFill>
                  <a:srgbClr val="000000"/>
                </a:solidFill>
                <a:latin typeface="Times New Roman"/>
                <a:ea typeface="Times New Roman"/>
              </a:rPr>
              <a:t>«Пожарный</a:t>
            </a:r>
            <a:r>
              <a:rPr lang="ru-RU" b="1" i="1" dirty="0" smtClean="0">
                <a:solidFill>
                  <a:srgbClr val="000000"/>
                </a:solidFill>
                <a:latin typeface="Times New Roman"/>
                <a:ea typeface="Times New Roman"/>
              </a:rPr>
              <a:t>».</a:t>
            </a:r>
            <a:endParaRPr lang="ru-RU"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Рисунок 3"/>
          <p:cNvPicPr>
            <a:picLocks noChangeAspect="1"/>
          </p:cNvPicPr>
          <p:nvPr/>
        </p:nvPicPr>
        <p:blipFill>
          <a:blip r:embed="rId3" cstate="print"/>
          <a:stretch>
            <a:fillRect/>
          </a:stretch>
        </p:blipFill>
        <p:spPr>
          <a:xfrm>
            <a:off x="1907704" y="980728"/>
            <a:ext cx="5112568" cy="3845259"/>
          </a:xfrm>
          <a:prstGeom prst="rect">
            <a:avLst/>
          </a:prstGeom>
        </p:spPr>
      </p:pic>
    </p:spTree>
    <p:custDataLst>
      <p:tags r:id="rId1"/>
    </p:custDataLst>
    <p:extLst>
      <p:ext uri="{BB962C8B-B14F-4D97-AF65-F5344CB8AC3E}">
        <p14:creationId xmlns="" xmlns:p14="http://schemas.microsoft.com/office/powerpoint/2010/main" val="11668570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0928"/>
          </a:xfrm>
          <a:solidFill>
            <a:srgbClr val="FFFF00"/>
          </a:solidFill>
          <a:effectLst>
            <a:softEdge rad="635000"/>
          </a:effectLst>
        </p:spPr>
        <p:txBody>
          <a:bodyPr>
            <a:normAutofit/>
          </a:bodyPr>
          <a:lstStyle/>
          <a:p>
            <a:r>
              <a:rPr lang="ru-RU" sz="2000" b="1" i="1" dirty="0">
                <a:solidFill>
                  <a:prstClr val="black"/>
                </a:solidFill>
              </a:rPr>
              <a:t>Одежда пожарных.</a:t>
            </a:r>
            <a:br>
              <a:rPr lang="ru-RU" sz="2000" b="1" i="1" dirty="0">
                <a:solidFill>
                  <a:prstClr val="black"/>
                </a:solidFill>
              </a:rPr>
            </a:br>
            <a:r>
              <a:rPr lang="ru-RU" sz="2000" b="1" i="1" dirty="0">
                <a:solidFill>
                  <a:prstClr val="black"/>
                </a:solidFill>
              </a:rPr>
              <a:t>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a:t>
            </a:r>
            <a:r>
              <a:rPr lang="ru-RU" sz="2000" dirty="0">
                <a:solidFill>
                  <a:prstClr val="black"/>
                </a:solidFill>
              </a:rPr>
              <a:t/>
            </a:r>
            <a:br>
              <a:rPr lang="ru-RU" sz="2000" dirty="0">
                <a:solidFill>
                  <a:prstClr val="black"/>
                </a:solidFill>
              </a:rPr>
            </a:br>
            <a:endParaRPr lang="ru-RU" sz="2000"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8795" y="2564904"/>
            <a:ext cx="4293096" cy="42930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C:\Users\миша\Downloads\Fireline_26.jpg"/>
          <p:cNvPicPr>
            <a:picLocks noChangeAspect="1" noChangeArrowheads="1"/>
          </p:cNvPicPr>
          <p:nvPr/>
        </p:nvPicPr>
        <p:blipFill>
          <a:blip r:embed="rId4" cstate="email">
            <a:extLst>
              <a:ext uri="{28A0092B-C50C-407E-A947-70E740481C1C}">
                <a14:useLocalDpi xmlns="" xmlns:a14="http://schemas.microsoft.com/office/drawing/2010/main"/>
              </a:ext>
            </a:extLst>
          </a:blip>
          <a:stretch>
            <a:fillRect/>
          </a:stretch>
        </p:blipFill>
        <p:spPr bwMode="auto">
          <a:xfrm>
            <a:off x="4460413" y="3789040"/>
            <a:ext cx="4683585" cy="3111982"/>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643932988"/>
      </p:ext>
    </p:extLst>
  </p:cSld>
  <p:clrMapOvr>
    <a:masterClrMapping/>
  </p:clrMapOvr>
  <mc:AlternateContent xmlns:mc="http://schemas.openxmlformats.org/markup-compatibility/2006">
    <mc:Choice xmlns="" xmlns:p14="http://schemas.microsoft.com/office/powerpoint/2010/main" Requires="p14">
      <p:transition spd="slow" p14:dur="2000" advTm="17374"/>
    </mc:Choice>
    <mc:Fallback>
      <p:transition spd="slow" advTm="17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a:solidFill>
            <a:srgbClr val="FFFF00"/>
          </a:solidFill>
          <a:effectLst>
            <a:softEdge rad="635000"/>
          </a:effectLst>
        </p:spPr>
        <p:txBody>
          <a:bodyPr>
            <a:normAutofit/>
          </a:bodyPr>
          <a:lstStyle/>
          <a:p>
            <a:r>
              <a:rPr lang="ru-RU" sz="2000" b="1" i="1" dirty="0">
                <a:solidFill>
                  <a:prstClr val="black"/>
                </a:solidFill>
              </a:rPr>
              <a:t>В сильно задымлённых помещениях </a:t>
            </a:r>
            <a:r>
              <a:rPr lang="ru-RU" sz="2000" b="1" i="1" dirty="0" smtClean="0">
                <a:solidFill>
                  <a:prstClr val="black"/>
                </a:solidFill>
              </a:rPr>
              <a:t>пожарные</a:t>
            </a:r>
            <a:br>
              <a:rPr lang="ru-RU" sz="2000" b="1" i="1" dirty="0" smtClean="0">
                <a:solidFill>
                  <a:prstClr val="black"/>
                </a:solidFill>
              </a:rPr>
            </a:br>
            <a:r>
              <a:rPr lang="ru-RU" sz="2000" b="1" i="1" dirty="0" smtClean="0">
                <a:solidFill>
                  <a:prstClr val="black"/>
                </a:solidFill>
              </a:rPr>
              <a:t> </a:t>
            </a:r>
            <a:r>
              <a:rPr lang="ru-RU" sz="2000" b="1" i="1" dirty="0">
                <a:solidFill>
                  <a:prstClr val="black"/>
                </a:solidFill>
              </a:rPr>
              <a:t>используют дыхательные аппараты.</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7.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331640" y="2075497"/>
            <a:ext cx="6768752" cy="475374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миша\Downloads\Fireline_30.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130152" y="2076713"/>
            <a:ext cx="7171728" cy="4752528"/>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611753279"/>
      </p:ext>
    </p:extLst>
  </p:cSld>
  <p:clrMapOvr>
    <a:masterClrMapping/>
  </p:clrMapOvr>
  <mc:AlternateContent xmlns:mc="http://schemas.openxmlformats.org/markup-compatibility/2006">
    <mc:Choice xmlns="" xmlns:p14="http://schemas.microsoft.com/office/powerpoint/2010/main" Requires="p14">
      <p:transition spd="slow" p14:dur="2000" advTm="9598"/>
    </mc:Choice>
    <mc:Fallback>
      <p:transition spd="slow" advTm="9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2000" b="1" i="1" dirty="0">
                <a:solidFill>
                  <a:prstClr val="black"/>
                </a:solidFill>
              </a:rPr>
              <a:t>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a:t>
            </a:r>
            <a:br>
              <a:rPr lang="ru-RU" sz="2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Fireline_08.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017579" y="2332037"/>
            <a:ext cx="7108842" cy="452596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179424753"/>
      </p:ext>
    </p:extLst>
  </p:cSld>
  <p:clrMapOvr>
    <a:masterClrMapping/>
  </p:clrMapOvr>
  <mc:AlternateContent xmlns:mc="http://schemas.openxmlformats.org/markup-compatibility/2006">
    <mc:Choice xmlns="" xmlns:p14="http://schemas.microsoft.com/office/powerpoint/2010/main" Requires="p14">
      <p:transition spd="slow" p14:dur="2000" advTm="14721"/>
    </mc:Choice>
    <mc:Fallback>
      <p:transition spd="slow" advTm="14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3" y="1412776"/>
            <a:ext cx="3024337" cy="3528392"/>
          </a:xfrm>
          <a:solidFill>
            <a:srgbClr val="FFFF00"/>
          </a:solidFill>
          <a:effectLst>
            <a:softEdge rad="635000"/>
          </a:effectLst>
        </p:spPr>
        <p:txBody>
          <a:bodyPr>
            <a:normAutofit/>
          </a:bodyPr>
          <a:lstStyle/>
          <a:p>
            <a:r>
              <a:rPr lang="ru-RU" sz="2000" b="1" i="1" dirty="0">
                <a:solidFill>
                  <a:prstClr val="black"/>
                </a:solidFill>
              </a:rPr>
              <a:t>Пожарные </a:t>
            </a:r>
            <a:r>
              <a:rPr lang="ru-RU" sz="2000" b="1" i="1" dirty="0" smtClean="0">
                <a:solidFill>
                  <a:prstClr val="black"/>
                </a:solidFill>
              </a:rPr>
              <a:t/>
            </a:r>
            <a:br>
              <a:rPr lang="ru-RU" sz="2000" b="1" i="1" dirty="0" smtClean="0">
                <a:solidFill>
                  <a:prstClr val="black"/>
                </a:solidFill>
              </a:rPr>
            </a:br>
            <a:r>
              <a:rPr lang="ru-RU" sz="2000" b="1" i="1" dirty="0" smtClean="0">
                <a:solidFill>
                  <a:prstClr val="black"/>
                </a:solidFill>
              </a:rPr>
              <a:t>тоже</a:t>
            </a:r>
            <a:br>
              <a:rPr lang="ru-RU" sz="2000" b="1" i="1" dirty="0" smtClean="0">
                <a:solidFill>
                  <a:prstClr val="black"/>
                </a:solidFill>
              </a:rPr>
            </a:br>
            <a:r>
              <a:rPr lang="ru-RU" sz="2000" b="1" i="1" dirty="0" smtClean="0">
                <a:solidFill>
                  <a:prstClr val="black"/>
                </a:solidFill>
              </a:rPr>
              <a:t> учат </a:t>
            </a:r>
            <a:r>
              <a:rPr lang="ru-RU" sz="2000" b="1" i="1" dirty="0">
                <a:solidFill>
                  <a:prstClr val="black"/>
                </a:solidFill>
              </a:rPr>
              <a:t>уроки!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06.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0" y="-448383"/>
            <a:ext cx="5364088" cy="730638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841790729"/>
      </p:ext>
    </p:extLst>
  </p:cSld>
  <p:clrMapOvr>
    <a:masterClrMapping/>
  </p:clrMapOvr>
  <mc:AlternateContent xmlns:mc="http://schemas.openxmlformats.org/markup-compatibility/2006">
    <mc:Choice xmlns="" xmlns:p14="http://schemas.microsoft.com/office/powerpoint/2010/main" Requires="p14">
      <p:transition spd="slow" p14:dur="2000" advTm="12024"/>
    </mc:Choice>
    <mc:Fallback>
      <p:transition spd="slow" advTm="12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0888"/>
          </a:xfrm>
          <a:solidFill>
            <a:srgbClr val="FFFF00"/>
          </a:solidFill>
          <a:effectLst>
            <a:softEdge rad="635000"/>
          </a:effectLst>
        </p:spPr>
        <p:txBody>
          <a:bodyPr>
            <a:normAutofit/>
          </a:bodyPr>
          <a:lstStyle/>
          <a:p>
            <a:r>
              <a:rPr lang="ru-RU" sz="1800" b="1" i="1" dirty="0">
                <a:solidFill>
                  <a:prstClr val="black"/>
                </a:solidFill>
              </a:rPr>
              <a:t>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a:t>
            </a: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1.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090333" y="2132856"/>
            <a:ext cx="7023046" cy="452596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534691499"/>
      </p:ext>
    </p:extLst>
  </p:cSld>
  <p:clrMapOvr>
    <a:masterClrMapping/>
  </p:clrMapOvr>
  <mc:AlternateContent xmlns:mc="http://schemas.openxmlformats.org/markup-compatibility/2006">
    <mc:Choice xmlns="" xmlns:p14="http://schemas.microsoft.com/office/powerpoint/2010/main" Requires="p14">
      <p:transition spd="slow" p14:dur="2000" advTm="26350"/>
    </mc:Choice>
    <mc:Fallback>
      <p:transition spd="slow" advTm="26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44008" cy="6858000"/>
          </a:xfrm>
          <a:solidFill>
            <a:srgbClr val="FFFF00"/>
          </a:solidFill>
          <a:effectLst>
            <a:softEdge rad="635000"/>
          </a:effectLst>
        </p:spPr>
        <p:txBody>
          <a:bodyPr>
            <a:normAutofit/>
          </a:bodyPr>
          <a:lstStyle/>
          <a:p>
            <a:r>
              <a:rPr lang="ru-RU" sz="1800" b="1" i="1" dirty="0" smtClean="0">
                <a:solidFill>
                  <a:prstClr val="black"/>
                </a:solidFill>
              </a:rPr>
              <a:t>1.Я </a:t>
            </a:r>
            <a:r>
              <a:rPr lang="ru-RU" sz="1800" b="1" i="1" dirty="0">
                <a:solidFill>
                  <a:prstClr val="black"/>
                </a:solidFill>
              </a:rPr>
              <a:t>мчусь с сиреной на пожар</a:t>
            </a:r>
            <a:br>
              <a:rPr lang="ru-RU" sz="1800" b="1" i="1" dirty="0">
                <a:solidFill>
                  <a:prstClr val="black"/>
                </a:solidFill>
              </a:rPr>
            </a:br>
            <a:r>
              <a:rPr lang="ru-RU" sz="1800" b="1" i="1" dirty="0">
                <a:solidFill>
                  <a:prstClr val="black"/>
                </a:solidFill>
              </a:rPr>
              <a:t>Везу я воду с пеной.</a:t>
            </a:r>
            <a:br>
              <a:rPr lang="ru-RU" sz="1800" b="1" i="1" dirty="0">
                <a:solidFill>
                  <a:prstClr val="black"/>
                </a:solidFill>
              </a:rPr>
            </a:br>
            <a:r>
              <a:rPr lang="ru-RU" sz="1800" b="1" i="1" dirty="0">
                <a:solidFill>
                  <a:prstClr val="black"/>
                </a:solidFill>
              </a:rPr>
              <a:t>Потушим вмиг огонь и жар</a:t>
            </a:r>
            <a:br>
              <a:rPr lang="ru-RU" sz="1800" b="1" i="1" dirty="0">
                <a:solidFill>
                  <a:prstClr val="black"/>
                </a:solidFill>
              </a:rPr>
            </a:br>
            <a:r>
              <a:rPr lang="ru-RU" sz="1800" b="1" i="1" dirty="0">
                <a:solidFill>
                  <a:prstClr val="black"/>
                </a:solidFill>
              </a:rPr>
              <a:t>Мы быстры, словно стрелы….</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2.Что за тесный, тесный дом?</a:t>
            </a:r>
            <a:br>
              <a:rPr lang="ru-RU" sz="1800" b="1" i="1" dirty="0">
                <a:solidFill>
                  <a:prstClr val="black"/>
                </a:solidFill>
              </a:rPr>
            </a:br>
            <a:r>
              <a:rPr lang="ru-RU" sz="1800" b="1" i="1" dirty="0">
                <a:solidFill>
                  <a:prstClr val="black"/>
                </a:solidFill>
              </a:rPr>
              <a:t>Сто сестричек жмутся в нём.</a:t>
            </a:r>
            <a:br>
              <a:rPr lang="ru-RU" sz="1800" b="1" i="1" dirty="0">
                <a:solidFill>
                  <a:prstClr val="black"/>
                </a:solidFill>
              </a:rPr>
            </a:br>
            <a:r>
              <a:rPr lang="ru-RU" sz="1800" b="1" i="1" dirty="0">
                <a:solidFill>
                  <a:prstClr val="black"/>
                </a:solidFill>
              </a:rPr>
              <a:t>И любая из сестричек</a:t>
            </a:r>
            <a:r>
              <a:rPr lang="ru-RU" sz="4000" b="1" i="1" dirty="0">
                <a:solidFill>
                  <a:prstClr val="black"/>
                </a:solidFill>
              </a:rPr>
              <a:t/>
            </a:r>
            <a:br>
              <a:rPr lang="ru-RU" sz="4000" b="1" i="1" dirty="0">
                <a:solidFill>
                  <a:prstClr val="black"/>
                </a:solidFill>
              </a:rPr>
            </a:br>
            <a:r>
              <a:rPr lang="ru-RU" sz="1800" b="1" i="1" dirty="0">
                <a:solidFill>
                  <a:prstClr val="black"/>
                </a:solidFill>
              </a:rPr>
              <a:t>Может вспыхнуть как костёр…..</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3.Висит – молчит , а перевернёшь, шипит, и пена летит…..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4.Летала мошка- сосновая ножка, на стог сена села- всё сено съела….</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5.Всё ест , не наестся , а пьёт—умирает….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6.С языком , а не лает, без зубов , а кусается….</a:t>
            </a:r>
            <a:r>
              <a:rPr lang="ru-RU" sz="4000" b="1" i="1" dirty="0">
                <a:solidFill>
                  <a:prstClr val="black"/>
                </a:solidFill>
              </a:rPr>
              <a:t/>
            </a:r>
            <a:br>
              <a:rPr lang="ru-RU" sz="4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78208449.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4499992" y="1"/>
            <a:ext cx="4757340" cy="68580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874248472"/>
      </p:ext>
    </p:extLst>
  </p:cSld>
  <p:clrMapOvr>
    <a:masterClrMapping/>
  </p:clrMapOvr>
  <mc:AlternateContent xmlns:mc="http://schemas.openxmlformats.org/markup-compatibility/2006">
    <mc:Choice xmlns="" xmlns:p14="http://schemas.microsoft.com/office/powerpoint/2010/main" Requires="p14">
      <p:transition spd="slow" p14:dur="2000" advTm="25815"/>
    </mc:Choice>
    <mc:Fallback>
      <p:transition spd="slow" advTm="25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Дидактическая игра.</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628800"/>
            <a:ext cx="8046156"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dirty="0" smtClean="0"/>
              <a:t>Игра-лабиринт «Огонь-вода».</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79711" y="980728"/>
            <a:ext cx="5453861" cy="57606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Дидактическая игра -  разрезные картинки </a:t>
            </a:r>
            <a:r>
              <a:rPr lang="ru-RU" dirty="0" smtClean="0"/>
              <a:t>«Потуши пожар»</a:t>
            </a:r>
            <a:endParaRPr lang="ru-RU" dirty="0"/>
          </a:p>
        </p:txBody>
      </p:sp>
      <p:pic>
        <p:nvPicPr>
          <p:cNvPr id="1026" name="Picture 2" descr="C:\Users\ТАТЬЯНА\Downloads\b0427ad2a2141f0c9d69a31e5c211155.jpg"/>
          <p:cNvPicPr>
            <a:picLocks noGrp="1" noChangeAspect="1" noChangeArrowheads="1"/>
          </p:cNvPicPr>
          <p:nvPr>
            <p:ph idx="1"/>
          </p:nvPr>
        </p:nvPicPr>
        <p:blipFill>
          <a:blip r:embed="rId2" cstate="print"/>
          <a:srcRect/>
          <a:stretch>
            <a:fillRect/>
          </a:stretch>
        </p:blipFill>
        <p:spPr bwMode="auto">
          <a:xfrm>
            <a:off x="1202125" y="1600200"/>
            <a:ext cx="6739749"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96952"/>
          </a:xfrm>
          <a:solidFill>
            <a:srgbClr val="FFFF00"/>
          </a:solidFill>
          <a:effectLst>
            <a:softEdge rad="635000"/>
          </a:effectLst>
        </p:spPr>
        <p:txBody>
          <a:bodyPr>
            <a:normAutofit/>
          </a:bodyPr>
          <a:lstStyle/>
          <a:p>
            <a:r>
              <a:rPr lang="ru-RU" sz="2400" b="1" i="1" dirty="0">
                <a:solidFill>
                  <a:prstClr val="black"/>
                </a:solidFill>
              </a:rPr>
              <a:t>Можно ли избежать пожара?</a:t>
            </a:r>
            <a:br>
              <a:rPr lang="ru-RU" sz="2400" b="1" i="1" dirty="0">
                <a:solidFill>
                  <a:prstClr val="black"/>
                </a:solidFill>
              </a:rPr>
            </a:br>
            <a:r>
              <a:rPr lang="ru-RU" sz="2000" b="1" i="1" dirty="0">
                <a:solidFill>
                  <a:prstClr val="black"/>
                </a:solidFill>
              </a:rPr>
              <a:t>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86495426.jpg"/>
          <p:cNvPicPr>
            <a:picLocks noChangeAspect="1" noChangeArrowheads="1"/>
          </p:cNvPicPr>
          <p:nvPr/>
        </p:nvPicPr>
        <p:blipFill>
          <a:blip r:embed="rId3" cstate="print">
            <a:extLst>
              <a:ext uri="{28A0092B-C50C-407E-A947-70E740481C1C}">
                <a14:useLocalDpi xmlns="" xmlns:a14="http://schemas.microsoft.com/office/drawing/2010/main"/>
              </a:ext>
            </a:extLst>
          </a:blip>
          <a:stretch>
            <a:fillRect/>
          </a:stretch>
        </p:blipFill>
        <p:spPr bwMode="auto">
          <a:xfrm>
            <a:off x="1619672" y="2700946"/>
            <a:ext cx="5847518" cy="4157054"/>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752167539"/>
      </p:ext>
    </p:extLst>
  </p:cSld>
  <p:clrMapOvr>
    <a:masterClrMapping/>
  </p:clrMapOvr>
  <mc:AlternateContent xmlns:mc="http://schemas.openxmlformats.org/markup-compatibility/2006">
    <mc:Choice xmlns="" xmlns:p14="http://schemas.microsoft.com/office/powerpoint/2010/main" Requires="p14">
      <p:transition spd="slow" p14:dur="2000" advTm="21198"/>
    </mc:Choice>
    <mc:Fallback>
      <p:transition spd="slow" advTm="21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u="sng" dirty="0" smtClean="0">
                <a:latin typeface="Times New Roman" panose="02020603050405020304" pitchFamily="18" charset="0"/>
                <a:ea typeface="Times New Roman"/>
                <a:cs typeface="Times New Roman" panose="02020603050405020304" pitchFamily="18" charset="0"/>
              </a:rPr>
              <a:t>Цели:</a:t>
            </a:r>
            <a:r>
              <a:rPr lang="ru-RU" sz="2400" b="1" u="sng" dirty="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знакомство детей </a:t>
            </a:r>
            <a:r>
              <a:rPr lang="ru-RU" sz="2400" b="1" u="sng" dirty="0" smtClean="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с профессией «Пожарный».</a:t>
            </a:r>
            <a:br>
              <a:rPr lang="ru-RU" sz="2400" b="1" u="sng" dirty="0" smtClean="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Рисунок 4"/>
          <p:cNvPicPr>
            <a:picLocks noChangeAspect="1"/>
          </p:cNvPicPr>
          <p:nvPr/>
        </p:nvPicPr>
        <p:blipFill>
          <a:blip r:embed="rId3" cstate="print"/>
          <a:stretch>
            <a:fillRect/>
          </a:stretch>
        </p:blipFill>
        <p:spPr>
          <a:xfrm>
            <a:off x="1187624" y="620688"/>
            <a:ext cx="6240692" cy="4680520"/>
          </a:xfrm>
          <a:prstGeom prst="rect">
            <a:avLst/>
          </a:prstGeom>
        </p:spPr>
      </p:pic>
    </p:spTree>
    <p:custDataLst>
      <p:tags r:id="rId1"/>
    </p:custDataLst>
    <p:extLst>
      <p:ext uri="{BB962C8B-B14F-4D97-AF65-F5344CB8AC3E}">
        <p14:creationId xmlns="" xmlns:p14="http://schemas.microsoft.com/office/powerpoint/2010/main" val="211439007"/>
      </p:ext>
    </p:extLst>
  </p:cSld>
  <p:clrMapOvr>
    <a:masterClrMapping/>
  </p:clrMapOvr>
  <mc:AlternateContent xmlns:mc="http://schemas.openxmlformats.org/markup-compatibility/2006">
    <mc:Choice xmlns="" xmlns:p14="http://schemas.microsoft.com/office/powerpoint/2010/main"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861048"/>
          </a:xfrm>
          <a:solidFill>
            <a:srgbClr val="FFFF00"/>
          </a:solidFill>
          <a:effectLst>
            <a:softEdge rad="635000"/>
          </a:effectLst>
        </p:spPr>
        <p:txBody>
          <a:bodyPr>
            <a:normAutofit/>
          </a:bodyPr>
          <a:lstStyle/>
          <a:p>
            <a:r>
              <a:rPr lang="ru-RU" sz="1800" b="1" i="1" dirty="0">
                <a:solidFill>
                  <a:prstClr val="black"/>
                </a:solidFill>
              </a:rPr>
              <a:t>1.Какими качествами должен обладать пожарный? Почему?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2.Почему работа пожарного может быть опасной?</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3.Как пожарные тушат огонь?</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4.По какому телефону нужно звонить при пожаре?</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5.Кто принимает заявки по телефону?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6. Почему по телефону 01 нельзя делать ложные ( шутливые) звонки?</a:t>
            </a:r>
            <a:br>
              <a:rPr lang="ru-RU" sz="1800" b="1" i="1" dirty="0">
                <a:solidFill>
                  <a:prstClr val="black"/>
                </a:solidFill>
              </a:rPr>
            </a:b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017391" y="3645024"/>
            <a:ext cx="4786857" cy="31912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2981934728"/>
      </p:ext>
    </p:extLst>
  </p:cSld>
  <p:clrMapOvr>
    <a:masterClrMapping/>
  </p:clrMapOvr>
  <mc:AlternateContent xmlns:mc="http://schemas.openxmlformats.org/markup-compatibility/2006">
    <mc:Choice xmlns="" xmlns:p14="http://schemas.microsoft.com/office/powerpoint/2010/main" Requires="p14">
      <p:transition spd="slow" p14:dur="2000" advTm="28206"/>
    </mc:Choice>
    <mc:Fallback>
      <p:transition spd="slow" advTm="28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6858000"/>
          </a:xfrm>
          <a:solidFill>
            <a:srgbClr val="FFFF00"/>
          </a:solidFill>
          <a:effectLst>
            <a:softEdge rad="635000"/>
          </a:effectLst>
        </p:spPr>
        <p:txBody>
          <a:bodyPr>
            <a:normAutofit fontScale="90000"/>
          </a:bodyPr>
          <a:lstStyle/>
          <a:p>
            <a:r>
              <a:rPr lang="ru-RU" sz="2000" b="1" i="1" dirty="0">
                <a:solidFill>
                  <a:prstClr val="black"/>
                </a:solidFill>
              </a:rPr>
              <a:t>ЧТО ДЕЛАТЬ В СЛУЧАЕ ПОЖАРА?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пожар случится в твоей квартире – немедленно убегай подальше: на улицу или к соседям.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Помни, если нет возможности выйти через дверь, спасайся на балконе или возле открытого окна.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Ни в коем случае не прячься от пожара под кроватью или в шкафу - пожарным будет трудно тебя найти.</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Тушить огонь дело взрослых, но вызывать пожарных ты можешь сам.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на тебе вспыхнула одежда – остановись и падай на землю и катайся, пока не собьешь пламя.</a:t>
            </a:r>
            <a:endParaRPr lang="ru-RU"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716016" y="0"/>
            <a:ext cx="4482498"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739543360"/>
      </p:ext>
    </p:extLst>
  </p:cSld>
  <p:clrMapOvr>
    <a:masterClrMapping/>
  </p:clrMapOvr>
  <mc:AlternateContent xmlns:mc="http://schemas.openxmlformats.org/markup-compatibility/2006">
    <mc:Choice xmlns="" xmlns:p14="http://schemas.microsoft.com/office/powerpoint/2010/main" Requires="p14">
      <p:transition spd="slow" p14:dur="2000" advTm="9695"/>
    </mc:Choice>
    <mc:Fallback>
      <p:transition spd="slow" advTm="9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pPr lvl="0" algn="l">
              <a:spcBef>
                <a:spcPct val="20000"/>
              </a:spcBef>
              <a:buClr>
                <a:prstClr val="white">
                  <a:shade val="95000"/>
                </a:prstClr>
              </a:buClr>
              <a:buSzPct val="65000"/>
            </a:pPr>
            <a:r>
              <a:rPr lang="ru-RU" sz="2400" b="1" i="1" dirty="0">
                <a:latin typeface="Times New Roman" pitchFamily="18" charset="0"/>
                <a:ea typeface="+mn-ea"/>
                <a:cs typeface="Times New Roman" pitchFamily="18" charset="0"/>
              </a:rPr>
              <a:t>Задачи:</a:t>
            </a:r>
            <a:br>
              <a:rPr lang="ru-RU" sz="2400" b="1" i="1" dirty="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Образовательные</a:t>
            </a:r>
            <a:r>
              <a:rPr lang="ru-RU" sz="2400" b="1" i="1" dirty="0">
                <a:latin typeface="Times New Roman" pitchFamily="18" charset="0"/>
                <a:ea typeface="+mn-ea"/>
                <a:cs typeface="Times New Roman" pitchFamily="18" charset="0"/>
              </a:rPr>
              <a:t>: познакомить детей с профессией пожарного, с особенностями спецодежды, с используемым транспортом, орудиями труда. Дать детям понятие, что пожарные спасают жизни людей.</a:t>
            </a:r>
            <a:br>
              <a:rPr lang="ru-RU" sz="2400" b="1" i="1" dirty="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Развивающие: </a:t>
            </a:r>
            <a:r>
              <a:rPr lang="ru-RU" sz="2400" b="1" i="1" dirty="0">
                <a:latin typeface="Times New Roman" pitchFamily="18" charset="0"/>
                <a:ea typeface="+mn-ea"/>
                <a:cs typeface="Times New Roman" pitchFamily="18" charset="0"/>
              </a:rPr>
              <a:t>развить умение логически строить свои высказывания ,задавать вопросы , слушать внимательно, развивать наблюдательность, любознательность.</a:t>
            </a:r>
            <a:br>
              <a:rPr lang="ru-RU" sz="2400" b="1" i="1" dirty="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Воспитательные: </a:t>
            </a:r>
            <a:r>
              <a:rPr lang="ru-RU" sz="2400" b="1" i="1" dirty="0">
                <a:latin typeface="Times New Roman" pitchFamily="18" charset="0"/>
                <a:ea typeface="+mn-ea"/>
                <a:cs typeface="Times New Roman" pitchFamily="18" charset="0"/>
              </a:rPr>
              <a:t>формировать у детей доброжелательность к людям , воспитывать уважение к профессионалам, способность понимать важность профессии пожарный</a:t>
            </a:r>
            <a:r>
              <a:rPr lang="ru-RU" sz="2400" b="1" i="1" dirty="0" smtClean="0">
                <a:latin typeface="Times New Roman" pitchFamily="18" charset="0"/>
                <a:ea typeface="+mn-ea"/>
                <a:cs typeface="Times New Roman" pitchFamily="18" charset="0"/>
              </a:rPr>
              <a:t>.</a:t>
            </a:r>
            <a:endParaRPr lang="ru-RU" sz="2400" b="1" i="1" u="sng" dirty="0">
              <a:latin typeface="Times New Roman" pitchFamily="18" charset="0"/>
              <a:ea typeface="+mn-ea"/>
              <a:cs typeface="Times New Roman"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spTree>
    <p:custDataLst>
      <p:tags r:id="rId1"/>
    </p:custDataLst>
    <p:extLst>
      <p:ext uri="{BB962C8B-B14F-4D97-AF65-F5344CB8AC3E}">
        <p14:creationId xmlns="" xmlns:p14="http://schemas.microsoft.com/office/powerpoint/2010/main" val="1568372862"/>
      </p:ext>
    </p:extLst>
  </p:cSld>
  <p:clrMapOvr>
    <a:masterClrMapping/>
  </p:clrMapOvr>
  <mc:AlternateContent xmlns:mc="http://schemas.openxmlformats.org/markup-compatibility/2006">
    <mc:Choice xmlns="" xmlns:p14="http://schemas.microsoft.com/office/powerpoint/2010/main"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pPr lvl="0" algn="l">
              <a:spcBef>
                <a:spcPct val="20000"/>
              </a:spcBef>
              <a:buClr>
                <a:prstClr val="white">
                  <a:shade val="95000"/>
                </a:prstClr>
              </a:buClr>
              <a:buSzPct val="65000"/>
            </a:pPr>
            <a:r>
              <a:rPr lang="ru-RU" sz="2400" b="1" i="1" u="sng" dirty="0" smtClean="0">
                <a:latin typeface="Times New Roman" pitchFamily="18" charset="0"/>
                <a:ea typeface="+mn-ea"/>
                <a:cs typeface="Times New Roman" pitchFamily="18" charset="0"/>
              </a:rPr>
              <a:t>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err="1" smtClean="0">
                <a:latin typeface="Times New Roman" pitchFamily="18" charset="0"/>
                <a:ea typeface="+mn-ea"/>
                <a:cs typeface="Times New Roman" pitchFamily="18" charset="0"/>
              </a:rPr>
              <a:t>Брейн-ринг</a:t>
            </a:r>
            <a:r>
              <a:rPr lang="ru-RU" sz="2400" b="1" i="1" u="sng" dirty="0" smtClean="0">
                <a:latin typeface="Times New Roman" pitchFamily="18" charset="0"/>
                <a:ea typeface="+mn-ea"/>
                <a:cs typeface="Times New Roman" pitchFamily="18" charset="0"/>
              </a:rPr>
              <a:t> 5-6 класс</a:t>
            </a:r>
            <a:endParaRPr lang="ru-RU" sz="2400" b="1" i="1" u="sng" dirty="0">
              <a:latin typeface="Times New Roman" pitchFamily="18" charset="0"/>
              <a:ea typeface="+mn-ea"/>
              <a:cs typeface="Times New Roman"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1026" name="Picture 2" descr="C:\Users\ТАТЬЯНА\Downloads\IMG_5015.jpg"/>
          <p:cNvPicPr>
            <a:picLocks noChangeAspect="1" noChangeArrowheads="1"/>
          </p:cNvPicPr>
          <p:nvPr/>
        </p:nvPicPr>
        <p:blipFill>
          <a:blip r:embed="rId3" cstate="print"/>
          <a:srcRect/>
          <a:stretch>
            <a:fillRect/>
          </a:stretch>
        </p:blipFill>
        <p:spPr bwMode="auto">
          <a:xfrm>
            <a:off x="611560" y="1124744"/>
            <a:ext cx="3936437" cy="2952328"/>
          </a:xfrm>
          <a:prstGeom prst="rect">
            <a:avLst/>
          </a:prstGeom>
          <a:noFill/>
        </p:spPr>
      </p:pic>
      <p:pic>
        <p:nvPicPr>
          <p:cNvPr id="1029" name="Picture 5" descr="C:\Users\ТАТЬЯНА\Downloads\IMG_5018.jpg"/>
          <p:cNvPicPr>
            <a:picLocks noChangeAspect="1" noChangeArrowheads="1"/>
          </p:cNvPicPr>
          <p:nvPr/>
        </p:nvPicPr>
        <p:blipFill>
          <a:blip r:embed="rId4" cstate="print"/>
          <a:srcRect/>
          <a:stretch>
            <a:fillRect/>
          </a:stretch>
        </p:blipFill>
        <p:spPr bwMode="auto">
          <a:xfrm rot="5400000">
            <a:off x="4301969" y="1970839"/>
            <a:ext cx="4464498" cy="3348373"/>
          </a:xfrm>
          <a:prstGeom prst="rect">
            <a:avLst/>
          </a:prstGeom>
          <a:noFill/>
        </p:spPr>
      </p:pic>
    </p:spTree>
    <p:custDataLst>
      <p:tags r:id="rId1"/>
    </p:custDataLst>
    <p:extLst>
      <p:ext uri="{BB962C8B-B14F-4D97-AF65-F5344CB8AC3E}">
        <p14:creationId xmlns="" xmlns:p14="http://schemas.microsoft.com/office/powerpoint/2010/main" val="1568372862"/>
      </p:ext>
    </p:extLst>
  </p:cSld>
  <p:clrMapOvr>
    <a:masterClrMapping/>
  </p:clrMapOvr>
  <mc:AlternateContent xmlns:mc="http://schemas.openxmlformats.org/markup-compatibility/2006">
    <mc:Choice xmlns="" xmlns:p14="http://schemas.microsoft.com/office/powerpoint/2010/main"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pPr lvl="0" algn="l">
              <a:spcBef>
                <a:spcPct val="20000"/>
              </a:spcBef>
              <a:buClr>
                <a:prstClr val="white">
                  <a:shade val="95000"/>
                </a:prstClr>
              </a:buClr>
              <a:buSzPct val="65000"/>
            </a:pP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Дидактическая игра «Какие животные спрятались на картинке?</a:t>
            </a:r>
            <a:endParaRPr lang="ru-RU" sz="2400" b="1" i="1" u="sng" dirty="0">
              <a:latin typeface="Times New Roman" pitchFamily="18" charset="0"/>
              <a:ea typeface="+mn-ea"/>
              <a:cs typeface="Times New Roman"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2050" name="Picture 2" descr="C:\Users\ТАТЬЯНА\Downloads\IMG_5030.jpg"/>
          <p:cNvPicPr>
            <a:picLocks noChangeAspect="1" noChangeArrowheads="1"/>
          </p:cNvPicPr>
          <p:nvPr/>
        </p:nvPicPr>
        <p:blipFill>
          <a:blip r:embed="rId3" cstate="print"/>
          <a:srcRect/>
          <a:stretch>
            <a:fillRect/>
          </a:stretch>
        </p:blipFill>
        <p:spPr bwMode="auto">
          <a:xfrm rot="5400000">
            <a:off x="3941930" y="890718"/>
            <a:ext cx="5040560" cy="3780420"/>
          </a:xfrm>
          <a:prstGeom prst="rect">
            <a:avLst/>
          </a:prstGeom>
          <a:noFill/>
        </p:spPr>
      </p:pic>
      <p:pic>
        <p:nvPicPr>
          <p:cNvPr id="2051" name="Picture 3" descr="C:\Users\ТАТЬЯНА\Downloads\IMG_5028.jpg"/>
          <p:cNvPicPr>
            <a:picLocks noChangeAspect="1" noChangeArrowheads="1"/>
          </p:cNvPicPr>
          <p:nvPr/>
        </p:nvPicPr>
        <p:blipFill>
          <a:blip r:embed="rId4" cstate="print"/>
          <a:srcRect/>
          <a:stretch>
            <a:fillRect/>
          </a:stretch>
        </p:blipFill>
        <p:spPr bwMode="auto">
          <a:xfrm>
            <a:off x="251520" y="1484784"/>
            <a:ext cx="4128459" cy="3096344"/>
          </a:xfrm>
          <a:prstGeom prst="rect">
            <a:avLst/>
          </a:prstGeom>
          <a:noFill/>
        </p:spPr>
      </p:pic>
    </p:spTree>
    <p:custDataLst>
      <p:tags r:id="rId1"/>
    </p:custDataLst>
    <p:extLst>
      <p:ext uri="{BB962C8B-B14F-4D97-AF65-F5344CB8AC3E}">
        <p14:creationId xmlns="" xmlns:p14="http://schemas.microsoft.com/office/powerpoint/2010/main" val="1568372862"/>
      </p:ext>
    </p:extLst>
  </p:cSld>
  <p:clrMapOvr>
    <a:masterClrMapping/>
  </p:clrMapOvr>
  <mc:AlternateContent xmlns:mc="http://schemas.openxmlformats.org/markup-compatibility/2006">
    <mc:Choice xmlns="" xmlns:p14="http://schemas.microsoft.com/office/powerpoint/2010/main"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pPr lvl="0" algn="l">
              <a:spcBef>
                <a:spcPct val="20000"/>
              </a:spcBef>
              <a:buClr>
                <a:prstClr val="white">
                  <a:shade val="95000"/>
                </a:prstClr>
              </a:buClr>
              <a:buSzPct val="65000"/>
            </a:pP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Игра лабиринт «Огонь-вода»</a:t>
            </a:r>
            <a:endParaRPr lang="ru-RU" sz="2400" b="1" i="1" u="sng" dirty="0">
              <a:latin typeface="Times New Roman" pitchFamily="18" charset="0"/>
              <a:ea typeface="+mn-ea"/>
              <a:cs typeface="Times New Roman"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3074" name="Picture 2" descr="C:\Users\ТАТЬЯНА\Downloads\IMG_5051.jpg"/>
          <p:cNvPicPr>
            <a:picLocks noChangeAspect="1" noChangeArrowheads="1"/>
          </p:cNvPicPr>
          <p:nvPr/>
        </p:nvPicPr>
        <p:blipFill>
          <a:blip r:embed="rId3" cstate="print"/>
          <a:srcRect/>
          <a:stretch>
            <a:fillRect/>
          </a:stretch>
        </p:blipFill>
        <p:spPr bwMode="auto">
          <a:xfrm rot="5400000">
            <a:off x="-54514" y="926722"/>
            <a:ext cx="4752529" cy="3564397"/>
          </a:xfrm>
          <a:prstGeom prst="rect">
            <a:avLst/>
          </a:prstGeom>
          <a:noFill/>
        </p:spPr>
      </p:pic>
      <p:pic>
        <p:nvPicPr>
          <p:cNvPr id="3075" name="Picture 3" descr="C:\Users\ТАТЬЯНА\Downloads\IMG_5050.jpg"/>
          <p:cNvPicPr>
            <a:picLocks noChangeAspect="1" noChangeArrowheads="1"/>
          </p:cNvPicPr>
          <p:nvPr/>
        </p:nvPicPr>
        <p:blipFill>
          <a:blip r:embed="rId4" cstate="print"/>
          <a:srcRect/>
          <a:stretch>
            <a:fillRect/>
          </a:stretch>
        </p:blipFill>
        <p:spPr bwMode="auto">
          <a:xfrm rot="5400000">
            <a:off x="3977934" y="998730"/>
            <a:ext cx="4752528" cy="3564396"/>
          </a:xfrm>
          <a:prstGeom prst="rect">
            <a:avLst/>
          </a:prstGeom>
          <a:noFill/>
        </p:spPr>
      </p:pic>
    </p:spTree>
    <p:custDataLst>
      <p:tags r:id="rId1"/>
    </p:custDataLst>
    <p:extLst>
      <p:ext uri="{BB962C8B-B14F-4D97-AF65-F5344CB8AC3E}">
        <p14:creationId xmlns="" xmlns:p14="http://schemas.microsoft.com/office/powerpoint/2010/main" val="1568372862"/>
      </p:ext>
    </p:extLst>
  </p:cSld>
  <p:clrMapOvr>
    <a:masterClrMapping/>
  </p:clrMapOvr>
  <mc:AlternateContent xmlns:mc="http://schemas.openxmlformats.org/markup-compatibility/2006">
    <mc:Choice xmlns="" xmlns:p14="http://schemas.microsoft.com/office/powerpoint/2010/main"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4944"/>
          </a:xfrm>
          <a:solidFill>
            <a:srgbClr val="FFFF00"/>
          </a:solidFill>
          <a:effectLst>
            <a:softEdge rad="635000"/>
          </a:effectLst>
        </p:spPr>
        <p:txBody>
          <a:bodyPr>
            <a:normAutofit/>
          </a:bodyPr>
          <a:lstStyle/>
          <a:p>
            <a:r>
              <a:rPr lang="ru-RU" sz="2000" b="1" i="1" dirty="0">
                <a:solidFill>
                  <a:prstClr val="black"/>
                </a:solidFill>
              </a:rPr>
              <a:t>Первое упоминание о противопожарных мероприятиях, проводимых на Руси, можно найти в сборнике законов, известном под названием « Русской правды», изданном В 11 ВЕКЕ при великом князе Ярославе Мудром. В апреле 1649 года царь Алексей Михайлович издал « Наказ о градском благочинии», который и заложил основы профессиональной пожарной охраны в Москве.</a:t>
            </a:r>
            <a:endParaRPr lang="ru-RU" sz="24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5"/>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94061" y="2996952"/>
            <a:ext cx="5472608" cy="3611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94061" y="2880454"/>
            <a:ext cx="5472608" cy="37178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6442780" y="3178013"/>
            <a:ext cx="2701220" cy="2500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219411" y="2523259"/>
            <a:ext cx="5447257" cy="4085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895623706"/>
      </p:ext>
    </p:extLst>
  </p:cSld>
  <p:clrMapOvr>
    <a:masterClrMapping/>
  </p:clrMapOvr>
  <mc:AlternateContent xmlns:mc="http://schemas.openxmlformats.org/markup-compatibility/2006">
    <mc:Choice xmlns="" xmlns:p14="http://schemas.microsoft.com/office/powerpoint/2010/main" Requires="p14">
      <p:transition spd="slow" p14:dur="2000" advTm="25591"/>
    </mc:Choice>
    <mc:Fallback>
      <p:transition spd="slow" advTm="25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1800" b="1" i="1" dirty="0">
                <a:solidFill>
                  <a:prstClr val="black"/>
                </a:solidFill>
              </a:rPr>
              <a:t>Все знают, что пожар легче предупредить, чем потушить. Пожарные занимаются не только тушением пожара , но ещё их предупреждением. Без разрешения пожарных , без их тщательного осмотра не строится ни один дом. Пожарные участвуют в осмотре магазинов, школ, садов, заводов , кафе  перед их открытием. парикмахерских, детских </a:t>
            </a:r>
            <a:br>
              <a:rPr lang="ru-RU" sz="18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pe_33.jpg"/>
          <p:cNvPicPr>
            <a:picLocks noChangeAspect="1" noChangeArrowheads="1"/>
          </p:cNvPicPr>
          <p:nvPr/>
        </p:nvPicPr>
        <p:blipFill>
          <a:blip r:embed="rId3" cstate="print">
            <a:extLst>
              <a:ext uri="{28A0092B-C50C-407E-A947-70E740481C1C}">
                <a14:useLocalDpi xmlns="" xmlns:a14="http://schemas.microsoft.com/office/drawing/2010/main"/>
              </a:ext>
            </a:extLst>
          </a:blip>
          <a:stretch>
            <a:fillRect/>
          </a:stretch>
        </p:blipFill>
        <p:spPr bwMode="auto">
          <a:xfrm>
            <a:off x="1139287" y="2348880"/>
            <a:ext cx="6673073" cy="4509119"/>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473361635"/>
      </p:ext>
    </p:extLst>
  </p:cSld>
  <p:clrMapOvr>
    <a:masterClrMapping/>
  </p:clrMapOvr>
  <mc:AlternateContent xmlns:mc="http://schemas.openxmlformats.org/markup-compatibility/2006">
    <mc:Choice xmlns="" xmlns:p14="http://schemas.microsoft.com/office/powerpoint/2010/main" Requires="p14">
      <p:transition spd="slow" p14:dur="2000" advTm="15087"/>
    </mc:Choice>
    <mc:Fallback>
      <p:transition spd="slow" advTm="15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1800" b="1" i="1" dirty="0" smtClean="0">
                <a:solidFill>
                  <a:prstClr val="black"/>
                </a:solidFill>
              </a:rPr>
              <a:t>-Люди этой профессии –бесстрашные, сильные, тренированные. Раньше их называли топорники. Они помогают другим людям в беде, и за подвиги получают медали. Носят люди этой профессии специальную одежду, она не горит в огне и не мокнет в воде. «Мне будет тяжело и очень жарко, и немного страшно, но я справлюсь!» - вот девиз настоящего пожарного.</a:t>
            </a:r>
            <a:r>
              <a:rPr lang="ru-RU" sz="1800" b="1" i="1" dirty="0">
                <a:solidFill>
                  <a:prstClr val="black"/>
                </a:solidFill>
              </a:rPr>
              <a:t/>
            </a:r>
            <a:br>
              <a:rPr lang="ru-RU" sz="18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1026" name="Picture 2" descr="https://avatars.mds.yandex.net/get-zen_doc/3633274/pub_5f9f18c63910530e0d38f06e_5f9fc8113910530e0dce3b1a/scale_120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2204864"/>
            <a:ext cx="6388679" cy="4248472"/>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542305244"/>
      </p:ext>
    </p:extLst>
  </p:cSld>
  <p:clrMapOvr>
    <a:masterClrMapping/>
  </p:clrMapOvr>
  <mc:AlternateContent xmlns:mc="http://schemas.openxmlformats.org/markup-compatibility/2006">
    <mc:Choice xmlns="" xmlns:p14="http://schemas.microsoft.com/office/powerpoint/2010/main" Requires="p14">
      <p:transition spd="slow" p14:dur="2000" advTm="15087"/>
    </mc:Choice>
    <mc:Fallback>
      <p:transition spd="slow" advTm="15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0.5|1.4|3.2"/>
</p:tagLst>
</file>

<file path=ppt/tags/tag11.xml><?xml version="1.0" encoding="utf-8"?>
<p:tagLst xmlns:a="http://schemas.openxmlformats.org/drawingml/2006/main" xmlns:r="http://schemas.openxmlformats.org/officeDocument/2006/relationships" xmlns:p="http://schemas.openxmlformats.org/presentationml/2006/main">
  <p:tag name="TIMING" val="|0.6|2.2|3.4"/>
</p:tagLst>
</file>

<file path=ppt/tags/tag12.xml><?xml version="1.0" encoding="utf-8"?>
<p:tagLst xmlns:a="http://schemas.openxmlformats.org/drawingml/2006/main" xmlns:r="http://schemas.openxmlformats.org/officeDocument/2006/relationships" xmlns:p="http://schemas.openxmlformats.org/presentationml/2006/main">
  <p:tag name="TIMING" val="|0.7|2.2"/>
</p:tagLst>
</file>

<file path=ppt/tags/tag13.xml><?xml version="1.0" encoding="utf-8"?>
<p:tagLst xmlns:a="http://schemas.openxmlformats.org/drawingml/2006/main" xmlns:r="http://schemas.openxmlformats.org/officeDocument/2006/relationships" xmlns:p="http://schemas.openxmlformats.org/presentationml/2006/main">
  <p:tag name="TIMING" val="|0.5|1.7"/>
</p:tagLst>
</file>

<file path=ppt/tags/tag14.xml><?xml version="1.0" encoding="utf-8"?>
<p:tagLst xmlns:a="http://schemas.openxmlformats.org/drawingml/2006/main" xmlns:r="http://schemas.openxmlformats.org/officeDocument/2006/relationships" xmlns:p="http://schemas.openxmlformats.org/presentationml/2006/main">
  <p:tag name="TIMING" val="|0.5|2.7"/>
</p:tagLst>
</file>

<file path=ppt/tags/tag15.xml><?xml version="1.0" encoding="utf-8"?>
<p:tagLst xmlns:a="http://schemas.openxmlformats.org/drawingml/2006/main" xmlns:r="http://schemas.openxmlformats.org/officeDocument/2006/relationships" xmlns:p="http://schemas.openxmlformats.org/presentationml/2006/main">
  <p:tag name="TIMING" val="|0.6|2.2"/>
</p:tagLst>
</file>

<file path=ppt/tags/tag16.xml><?xml version="1.0" encoding="utf-8"?>
<p:tagLst xmlns:a="http://schemas.openxmlformats.org/drawingml/2006/main" xmlns:r="http://schemas.openxmlformats.org/officeDocument/2006/relationships" xmlns:p="http://schemas.openxmlformats.org/presentationml/2006/main">
  <p:tag name="TIMING" val="|1.3|1.7"/>
</p:tagLst>
</file>

<file path=ppt/tags/tag17.xml><?xml version="1.0" encoding="utf-8"?>
<p:tagLst xmlns:a="http://schemas.openxmlformats.org/drawingml/2006/main" xmlns:r="http://schemas.openxmlformats.org/officeDocument/2006/relationships" xmlns:p="http://schemas.openxmlformats.org/presentationml/2006/main">
  <p:tag name="TIMING" val="|0.6|2.1"/>
</p:tagLst>
</file>

<file path=ppt/tags/tag18.xml><?xml version="1.0" encoding="utf-8"?>
<p:tagLst xmlns:a="http://schemas.openxmlformats.org/drawingml/2006/main" xmlns:r="http://schemas.openxmlformats.org/officeDocument/2006/relationships" xmlns:p="http://schemas.openxmlformats.org/presentationml/2006/main">
  <p:tag name="TIMING" val="|0.5|2.9"/>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5|0.5|2.4|2.6|17.1"/>
</p:tagLst>
</file>

<file path=ppt/tags/tag8.xml><?xml version="1.0" encoding="utf-8"?>
<p:tagLst xmlns:a="http://schemas.openxmlformats.org/drawingml/2006/main" xmlns:r="http://schemas.openxmlformats.org/officeDocument/2006/relationships" xmlns:p="http://schemas.openxmlformats.org/presentationml/2006/main">
  <p:tag name="TIMING" val="|0.9|1.4"/>
</p:tagLst>
</file>

<file path=ppt/tags/tag9.xml><?xml version="1.0" encoding="utf-8"?>
<p:tagLst xmlns:a="http://schemas.openxmlformats.org/drawingml/2006/main" xmlns:r="http://schemas.openxmlformats.org/officeDocument/2006/relationships" xmlns:p="http://schemas.openxmlformats.org/presentationml/2006/main">
  <p:tag name="TIMING" val="|0.9|1.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343</Words>
  <Application>Microsoft Office PowerPoint</Application>
  <PresentationFormat>Экран (4:3)</PresentationFormat>
  <Paragraphs>21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Брейн-ринг 5-6 класс Профессия «Пожарный».</vt:lpstr>
      <vt:lpstr>             Цели: знакомство детей с профессией «Пожарный». </vt:lpstr>
      <vt:lpstr>Задачи: Образовательные: познакомить детей с профессией пожарного, с особенностями спецодежды, с используемым транспортом, орудиями труда. Дать детям понятие, что пожарные спасают жизни людей. Развивающие: развить умение логически строить свои высказывания ,задавать вопросы , слушать внимательно, развивать наблюдательность, любознательность. Воспитательные: формировать у детей доброжелательность к людям , воспитывать уважение к профессионалам, способность понимать важность профессии пожарный.</vt:lpstr>
      <vt:lpstr>          Брейн-ринг 5-6 класс</vt:lpstr>
      <vt:lpstr>             Дидактическая игра «Какие животные спрятались на картинке?</vt:lpstr>
      <vt:lpstr>            Игра лабиринт «Огонь-вода»</vt:lpstr>
      <vt:lpstr>Первое упоминание о противопожарных мероприятиях, проводимых на Руси, можно найти в сборнике законов, известном под названием « Русской правды», изданном В 11 ВЕКЕ при великом князе Ярославе Мудром. В апреле 1649 года царь Алексей Михайлович издал « Наказ о градском благочинии», который и заложил основы профессиональной пожарной охраны в Москве.</vt:lpstr>
      <vt:lpstr>Все знают, что пожар легче предупредить, чем потушить. Пожарные занимаются не только тушением пожара , но ещё их предупреждением. Без разрешения пожарных , без их тщательного осмотра не строится ни один дом. Пожарные участвуют в осмотре магазинов, школ, садов, заводов , кафе  перед их открытием. парикмахерских, детских  </vt:lpstr>
      <vt:lpstr>-Люди этой профессии –бесстрашные, сильные, тренированные. Раньше их называли топорники. Они помогают другим людям в беде, и за подвиги получают медали. Носят люди этой профессии специальную одежду, она не горит в огне и не мокнет в воде. «Мне будет тяжело и очень жарко, и немного страшно, но я справлюсь!» - вот девиз настоящего пожарного. </vt:lpstr>
      <vt:lpstr>Одежда пожарных. 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 </vt:lpstr>
      <vt:lpstr>В сильно задымлённых помещениях пожарные  используют дыхательные аппараты.</vt:lpstr>
      <vt:lpstr>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 </vt:lpstr>
      <vt:lpstr>Пожарные  тоже  учат уроки!</vt:lpstr>
      <vt:lpstr>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vt:lpstr>
      <vt:lpstr>1.Я мчусь с сиреной на пожар Везу я воду с пеной. Потушим вмиг огонь и жар Мы быстры, словно стрелы….   2.Что за тесный, тесный дом? Сто сестричек жмутся в нём. И любая из сестричек Может вспыхнуть как костёр…..   3.Висит – молчит , а перевернёшь, шипит, и пена летит…..   4.Летала мошка- сосновая ножка, на стог сена села- всё сено съела….   5.Всё ест , не наестся , а пьёт—умирает….   6.С языком , а не лает, без зубов , а кусается…. </vt:lpstr>
      <vt:lpstr>Дидактическая игра.</vt:lpstr>
      <vt:lpstr>Игра-лабиринт «Огонь-вода».</vt:lpstr>
      <vt:lpstr>Дидактическая игра -  разрезные картинки «Потуши пожар»</vt:lpstr>
      <vt:lpstr>Можно ли избежать пожара? 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vt:lpstr>
      <vt:lpstr>1.Какими качествами должен обладать пожарный? Почему?  2.Почему работа пожарного может быть опасной?  3.Как пожарные тушат огонь?  4.По какому телефону нужно звонить при пожаре?  5.Кто принимает заявки по телефону?  6. Почему по телефону 01 нельзя делать ложные ( шутливые) звонки? </vt:lpstr>
      <vt:lpstr>ЧТО ДЕЛАТЬ В СЛУЧАЕ ПОЖАРА?   Если пожар случится в твоей квартире – немедленно убегай подальше: на улицу или к соседям.  ·    Помни, если нет возможности выйти через дверь, спасайся на балконе или возле открытого окна.  ·    Ни в коем случае не прячься от пожара под кроватью или в шкафу - пожарным будет трудно тебя найти.  ·    Тушить огонь дело взрослых, но вызывать пожарных ты можешь сам.  ·    Если на тебе вспыхнула одежда – остановись и падай на землю и катайся, пока не собьешь пламя.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dc:creator>
  <cp:lastModifiedBy>ТАТЬЯНА</cp:lastModifiedBy>
  <cp:revision>26</cp:revision>
  <dcterms:created xsi:type="dcterms:W3CDTF">2015-02-28T20:34:52Z</dcterms:created>
  <dcterms:modified xsi:type="dcterms:W3CDTF">2022-06-02T09:14:01Z</dcterms:modified>
</cp:coreProperties>
</file>