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5" r:id="rId5"/>
    <p:sldId id="264" r:id="rId6"/>
    <p:sldId id="263" r:id="rId7"/>
    <p:sldId id="262" r:id="rId8"/>
    <p:sldId id="261" r:id="rId9"/>
    <p:sldId id="260" r:id="rId10"/>
    <p:sldId id="266" r:id="rId11"/>
    <p:sldId id="268" r:id="rId12"/>
    <p:sldId id="267"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1068" y="42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285728"/>
            <a:ext cx="7772400" cy="1470025"/>
          </a:xfrm>
        </p:spPr>
        <p:style>
          <a:lnRef idx="0">
            <a:schemeClr val="accent6"/>
          </a:lnRef>
          <a:fillRef idx="3">
            <a:schemeClr val="accent6"/>
          </a:fillRef>
          <a:effectRef idx="3">
            <a:schemeClr val="accent6"/>
          </a:effectRef>
          <a:fontRef idx="none"/>
        </p:style>
        <p:txBody>
          <a:bodyPr/>
          <a:lstStyle>
            <a:lvl1pPr>
              <a:defRPr>
                <a:solidFill>
                  <a:srgbClr val="FFFF00"/>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571604" y="2000240"/>
            <a:ext cx="6400800" cy="785818"/>
          </a:xfrm>
        </p:spPr>
        <p:style>
          <a:lnRef idx="1">
            <a:schemeClr val="accent6"/>
          </a:lnRef>
          <a:fillRef idx="2">
            <a:schemeClr val="accent6"/>
          </a:fillRef>
          <a:effectRef idx="1">
            <a:schemeClr val="accent6"/>
          </a:effectRef>
          <a:fontRef idx="none"/>
        </p:style>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 xmlns:p14="http://schemas.microsoft.com/office/powerpoint/2010/main" val="327959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4" name="Рисунок 6" descr="firefighter-147713_960_720.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357938" y="214313"/>
            <a:ext cx="2500312" cy="129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B806639-801E-4721-AED0-450EC36CAE04}" type="datetimeFigureOut">
              <a:rPr lang="ru-RU"/>
              <a:pPr>
                <a:defRPr/>
              </a:pPr>
              <a:t>18.04.2019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A334790-6ECB-4D2D-9178-55BB4EB054D7}" type="slidenum">
              <a:rPr lang="ru-RU"/>
              <a:pPr>
                <a:defRPr/>
              </a:pPr>
              <a:t>‹#›</a:t>
            </a:fld>
            <a:endParaRPr lang="ru-RU"/>
          </a:p>
        </p:txBody>
      </p:sp>
    </p:spTree>
    <p:extLst>
      <p:ext uri="{BB962C8B-B14F-4D97-AF65-F5344CB8AC3E}">
        <p14:creationId xmlns="" xmlns:p14="http://schemas.microsoft.com/office/powerpoint/2010/main" val="7997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5E279FC-5458-4D67-BBDA-90E395DCA9F4}" type="datetimeFigureOut">
              <a:rPr lang="ru-RU"/>
              <a:pPr>
                <a:defRPr/>
              </a:pPr>
              <a:t>18.04.2019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2D4271-091A-401E-8F40-126F0CBE2BDB}" type="slidenum">
              <a:rPr lang="ru-RU"/>
              <a:pPr>
                <a:defRPr/>
              </a:pPr>
              <a:t>‹#›</a:t>
            </a:fld>
            <a:endParaRPr lang="ru-RU"/>
          </a:p>
        </p:txBody>
      </p:sp>
    </p:spTree>
    <p:extLst>
      <p:ext uri="{BB962C8B-B14F-4D97-AF65-F5344CB8AC3E}">
        <p14:creationId xmlns="" xmlns:p14="http://schemas.microsoft.com/office/powerpoint/2010/main" val="2986946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Рисунок 6" descr="firefighter-147713_960_720.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357938" y="214313"/>
            <a:ext cx="2357437" cy="122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Рисунок 7" descr="fire-engine-23774_960_720.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62763" y="4665663"/>
            <a:ext cx="2281237" cy="219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50450686-9F23-4D76-B302-172C8488D6F3}" type="datetimeFigureOut">
              <a:rPr lang="ru-RU"/>
              <a:pPr>
                <a:defRPr/>
              </a:pPr>
              <a:t>18.04.2019</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855D0808-0DFE-42BE-A339-D7527DDE4C17}" type="slidenum">
              <a:rPr lang="ru-RU"/>
              <a:pPr>
                <a:defRPr/>
              </a:pPr>
              <a:t>‹#›</a:t>
            </a:fld>
            <a:endParaRPr lang="ru-RU"/>
          </a:p>
        </p:txBody>
      </p:sp>
    </p:spTree>
    <p:extLst>
      <p:ext uri="{BB962C8B-B14F-4D97-AF65-F5344CB8AC3E}">
        <p14:creationId xmlns="" xmlns:p14="http://schemas.microsoft.com/office/powerpoint/2010/main" val="214832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71612"/>
            <a:ext cx="7772400" cy="1362075"/>
          </a:xfrm>
        </p:spPr>
        <p:txBody>
          <a:bodyPr anchor="t"/>
          <a:lstStyle>
            <a:lvl1pPr algn="l">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0" y="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89F4C13-BE78-4568-8A34-2A00C4D468AA}" type="datetimeFigureOut">
              <a:rPr lang="ru-RU"/>
              <a:pPr>
                <a:defRPr/>
              </a:pPr>
              <a:t>18.04.2019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1F52453-02E0-47E8-8241-F4D083DC5778}" type="slidenum">
              <a:rPr lang="ru-RU"/>
              <a:pPr>
                <a:defRPr/>
              </a:pPr>
              <a:t>‹#›</a:t>
            </a:fld>
            <a:endParaRPr lang="ru-RU"/>
          </a:p>
        </p:txBody>
      </p:sp>
    </p:spTree>
    <p:extLst>
      <p:ext uri="{BB962C8B-B14F-4D97-AF65-F5344CB8AC3E}">
        <p14:creationId xmlns="" xmlns:p14="http://schemas.microsoft.com/office/powerpoint/2010/main" val="384997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Рисунок 6" descr="firefighter-147713_960_720.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500813" y="296863"/>
            <a:ext cx="2286000" cy="1185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Рисунок 7" descr="fire-engine-23774_960_720.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988175" y="4786313"/>
            <a:ext cx="2155825" cy="2071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A792BC0A-0A36-4170-A813-57F4D382B9A3}" type="datetimeFigureOut">
              <a:rPr lang="ru-RU"/>
              <a:pPr>
                <a:defRPr/>
              </a:pPr>
              <a:t>18.04.2019</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59309EA1-E8C4-4FF8-80B1-CCD120F313C1}" type="slidenum">
              <a:rPr lang="ru-RU"/>
              <a:pPr>
                <a:defRPr/>
              </a:pPr>
              <a:t>‹#›</a:t>
            </a:fld>
            <a:endParaRPr lang="ru-RU"/>
          </a:p>
        </p:txBody>
      </p:sp>
    </p:spTree>
    <p:extLst>
      <p:ext uri="{BB962C8B-B14F-4D97-AF65-F5344CB8AC3E}">
        <p14:creationId xmlns="" xmlns:p14="http://schemas.microsoft.com/office/powerpoint/2010/main" val="230542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Рисунок 6" descr="firefighter-147713_960_720.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000750" y="214313"/>
            <a:ext cx="2857500" cy="148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Рисунок 7" descr="fire-engine-23774_960_720.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988175" y="4786313"/>
            <a:ext cx="2155825" cy="2071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 name="Дата 6"/>
          <p:cNvSpPr>
            <a:spLocks noGrp="1"/>
          </p:cNvSpPr>
          <p:nvPr>
            <p:ph type="dt" sz="half" idx="10"/>
          </p:nvPr>
        </p:nvSpPr>
        <p:spPr/>
        <p:txBody>
          <a:bodyPr/>
          <a:lstStyle>
            <a:lvl1pPr>
              <a:defRPr/>
            </a:lvl1pPr>
          </a:lstStyle>
          <a:p>
            <a:pPr>
              <a:defRPr/>
            </a:pPr>
            <a:fld id="{E282C38B-B00B-4595-9F9A-4A2F856DE433}" type="datetimeFigureOut">
              <a:rPr lang="ru-RU"/>
              <a:pPr>
                <a:defRPr/>
              </a:pPr>
              <a:t>18.04.2019</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Номер слайда 8"/>
          <p:cNvSpPr>
            <a:spLocks noGrp="1"/>
          </p:cNvSpPr>
          <p:nvPr>
            <p:ph type="sldNum" sz="quarter" idx="12"/>
          </p:nvPr>
        </p:nvSpPr>
        <p:spPr/>
        <p:txBody>
          <a:bodyPr/>
          <a:lstStyle>
            <a:lvl1pPr>
              <a:defRPr/>
            </a:lvl1pPr>
          </a:lstStyle>
          <a:p>
            <a:pPr>
              <a:defRPr/>
            </a:pPr>
            <a:fld id="{974F0CE2-EE70-471A-9F7F-7D97D1DAF264}" type="slidenum">
              <a:rPr lang="ru-RU"/>
              <a:pPr>
                <a:defRPr/>
              </a:pPr>
              <a:t>‹#›</a:t>
            </a:fld>
            <a:endParaRPr lang="ru-RU"/>
          </a:p>
        </p:txBody>
      </p:sp>
    </p:spTree>
    <p:extLst>
      <p:ext uri="{BB962C8B-B14F-4D97-AF65-F5344CB8AC3E}">
        <p14:creationId xmlns="" xmlns:p14="http://schemas.microsoft.com/office/powerpoint/2010/main" val="142504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Рисунок 6" descr="firefighter-147713_960_720.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786438" y="214313"/>
            <a:ext cx="3071812" cy="159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Рисунок 7" descr="fire-engine-23774_960_720.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988175" y="4786313"/>
            <a:ext cx="2155825" cy="2071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A30E5D1F-0E18-4AB7-871C-C257577125C6}" type="datetimeFigureOut">
              <a:rPr lang="ru-RU"/>
              <a:pPr>
                <a:defRPr/>
              </a:pPr>
              <a:t>18.04.2019</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3700FDCC-572D-4E31-8AAE-FE8A35073096}" type="slidenum">
              <a:rPr lang="ru-RU"/>
              <a:pPr>
                <a:defRPr/>
              </a:pPr>
              <a:t>‹#›</a:t>
            </a:fld>
            <a:endParaRPr lang="ru-RU"/>
          </a:p>
        </p:txBody>
      </p:sp>
    </p:spTree>
    <p:extLst>
      <p:ext uri="{BB962C8B-B14F-4D97-AF65-F5344CB8AC3E}">
        <p14:creationId xmlns="" xmlns:p14="http://schemas.microsoft.com/office/powerpoint/2010/main" val="318650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CDBCF20-5FA9-4426-9D2C-830370F54301}" type="datetimeFigureOut">
              <a:rPr lang="ru-RU"/>
              <a:pPr>
                <a:defRPr/>
              </a:pPr>
              <a:t>18.04.2019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3E6A0A3-42F5-4EC2-A1C6-9E0E92B3EF58}" type="slidenum">
              <a:rPr lang="ru-RU"/>
              <a:pPr>
                <a:defRPr/>
              </a:pPr>
              <a:t>‹#›</a:t>
            </a:fld>
            <a:endParaRPr lang="ru-RU"/>
          </a:p>
        </p:txBody>
      </p:sp>
    </p:spTree>
    <p:extLst>
      <p:ext uri="{BB962C8B-B14F-4D97-AF65-F5344CB8AC3E}">
        <p14:creationId xmlns="" xmlns:p14="http://schemas.microsoft.com/office/powerpoint/2010/main" val="1677374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5" name="Рисунок 6" descr="firefighter-147713_960_720.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499225" y="0"/>
            <a:ext cx="264477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Рисунок 7" descr="fire-engine-23774_960_720.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988175" y="4786313"/>
            <a:ext cx="2155825" cy="2071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Дата 4"/>
          <p:cNvSpPr>
            <a:spLocks noGrp="1"/>
          </p:cNvSpPr>
          <p:nvPr>
            <p:ph type="dt" sz="half" idx="10"/>
          </p:nvPr>
        </p:nvSpPr>
        <p:spPr/>
        <p:txBody>
          <a:bodyPr/>
          <a:lstStyle>
            <a:lvl1pPr>
              <a:defRPr/>
            </a:lvl1pPr>
          </a:lstStyle>
          <a:p>
            <a:pPr>
              <a:defRPr/>
            </a:pPr>
            <a:fld id="{213ED48F-3330-4251-B758-068DD6957821}" type="datetimeFigureOut">
              <a:rPr lang="ru-RU"/>
              <a:pPr>
                <a:defRPr/>
              </a:pPr>
              <a:t>18.04.2019</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CE0F6F35-D993-4445-AD74-8815206B2E93}" type="slidenum">
              <a:rPr lang="ru-RU"/>
              <a:pPr>
                <a:defRPr/>
              </a:pPr>
              <a:t>‹#›</a:t>
            </a:fld>
            <a:endParaRPr lang="ru-RU"/>
          </a:p>
        </p:txBody>
      </p:sp>
    </p:spTree>
    <p:extLst>
      <p:ext uri="{BB962C8B-B14F-4D97-AF65-F5344CB8AC3E}">
        <p14:creationId xmlns="" xmlns:p14="http://schemas.microsoft.com/office/powerpoint/2010/main" val="89077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5" name="Рисунок 6" descr="firefighter-147713_960_720.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215063" y="214313"/>
            <a:ext cx="2705100" cy="140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Рисунок 7" descr="fire-engine-23774_960_720.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988175" y="4786313"/>
            <a:ext cx="2155825" cy="2071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Дата 4"/>
          <p:cNvSpPr>
            <a:spLocks noGrp="1"/>
          </p:cNvSpPr>
          <p:nvPr>
            <p:ph type="dt" sz="half" idx="10"/>
          </p:nvPr>
        </p:nvSpPr>
        <p:spPr/>
        <p:txBody>
          <a:bodyPr/>
          <a:lstStyle>
            <a:lvl1pPr>
              <a:defRPr/>
            </a:lvl1pPr>
          </a:lstStyle>
          <a:p>
            <a:pPr>
              <a:defRPr/>
            </a:pPr>
            <a:fld id="{32144CC3-937A-4260-98A1-6B083F8220F8}" type="datetimeFigureOut">
              <a:rPr lang="ru-RU"/>
              <a:pPr>
                <a:defRPr/>
              </a:pPr>
              <a:t>18.04.2019</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CA7B7F2C-9D7F-4BF7-914D-01CEBF4BC37F}" type="slidenum">
              <a:rPr lang="ru-RU"/>
              <a:pPr>
                <a:defRPr/>
              </a:pPr>
              <a:t>‹#›</a:t>
            </a:fld>
            <a:endParaRPr lang="ru-RU"/>
          </a:p>
        </p:txBody>
      </p:sp>
    </p:spTree>
    <p:extLst>
      <p:ext uri="{BB962C8B-B14F-4D97-AF65-F5344CB8AC3E}">
        <p14:creationId xmlns="" xmlns:p14="http://schemas.microsoft.com/office/powerpoint/2010/main" val="4223639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23000" b="-73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35FAAD9-8A4E-4D39-ABAB-52EFA5BE1508}" type="datetimeFigureOut">
              <a:rPr lang="ru-RU"/>
              <a:pPr>
                <a:defRPr/>
              </a:pPr>
              <a:t>18.04.2019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BB15D0D-6696-4DB7-B4DA-25293E4702A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09" r:id="rId7"/>
    <p:sldLayoutId id="2147483717" r:id="rId8"/>
    <p:sldLayoutId id="2147483718" r:id="rId9"/>
    <p:sldLayoutId id="2147483719" r:id="rId10"/>
    <p:sldLayoutId id="214748371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9.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357166"/>
            <a:ext cx="7772400" cy="2357454"/>
          </a:xfrm>
          <a:ln>
            <a:miter lim="800000"/>
            <a:headEnd/>
            <a:tailEnd/>
          </a:ln>
        </p:spPr>
        <p:txBody>
          <a:bodyPr rtlCol="0">
            <a:normAutofit fontScale="90000"/>
          </a:bodyPr>
          <a:lstStyle/>
          <a:p>
            <a:pPr eaLnBrk="1" fontAlgn="auto" hangingPunct="1">
              <a:spcAft>
                <a:spcPts val="0"/>
              </a:spcAft>
              <a:defRPr/>
            </a:pPr>
            <a:r>
              <a:rPr lang="ru-RU" dirty="0" smtClean="0"/>
              <a:t>В рамках «Неделя без турникетов»</a:t>
            </a:r>
            <a:br>
              <a:rPr lang="ru-RU" dirty="0" smtClean="0"/>
            </a:br>
            <a:r>
              <a:rPr lang="ru-RU" dirty="0" smtClean="0"/>
              <a:t>прошла экскурсия в пожарную часть с обучающимися</a:t>
            </a:r>
            <a:br>
              <a:rPr lang="ru-RU" dirty="0" smtClean="0"/>
            </a:br>
            <a:r>
              <a:rPr lang="ru-RU" dirty="0" smtClean="0"/>
              <a:t> 3 и 6 классов</a:t>
            </a:r>
          </a:p>
        </p:txBody>
      </p:sp>
      <p:sp>
        <p:nvSpPr>
          <p:cNvPr id="3" name="Подзаголовок 2"/>
          <p:cNvSpPr>
            <a:spLocks noGrp="1"/>
          </p:cNvSpPr>
          <p:nvPr>
            <p:ph type="subTitle" idx="1"/>
          </p:nvPr>
        </p:nvSpPr>
        <p:spPr>
          <a:xfrm>
            <a:off x="2714612" y="4286256"/>
            <a:ext cx="6143667" cy="1714512"/>
          </a:xfrm>
        </p:spPr>
        <p:txBody>
          <a:bodyPr rtlCol="0">
            <a:normAutofit/>
          </a:bodyPr>
          <a:lstStyle/>
          <a:p>
            <a:pPr eaLnBrk="1" fontAlgn="auto" hangingPunct="1">
              <a:spcAft>
                <a:spcPts val="0"/>
              </a:spcAft>
              <a:buFont typeface="Arial" pitchFamily="34" charset="0"/>
              <a:buNone/>
              <a:defRPr/>
            </a:pPr>
            <a:r>
              <a:rPr lang="ru-RU" dirty="0" smtClean="0"/>
              <a:t>Подготовила: </a:t>
            </a:r>
            <a:r>
              <a:rPr lang="ru-RU" dirty="0" err="1" smtClean="0"/>
              <a:t>Брекова</a:t>
            </a:r>
            <a:r>
              <a:rPr lang="ru-RU" dirty="0" smtClean="0"/>
              <a:t> Г.Г.</a:t>
            </a:r>
          </a:p>
          <a:p>
            <a:pPr eaLnBrk="1" fontAlgn="auto" hangingPunct="1">
              <a:spcAft>
                <a:spcPts val="0"/>
              </a:spcAft>
              <a:buFont typeface="Arial" pitchFamily="34" charset="0"/>
              <a:buNone/>
              <a:defRPr/>
            </a:pPr>
            <a:r>
              <a:rPr lang="ru-RU" dirty="0" smtClean="0"/>
              <a:t>воспитатель высшей квалификационной </a:t>
            </a:r>
            <a:r>
              <a:rPr lang="ru-RU" dirty="0" err="1" smtClean="0"/>
              <a:t>каегории</a:t>
            </a:r>
            <a:endParaRPr lang="ru-RU" dirty="0" smtClean="0"/>
          </a:p>
        </p:txBody>
      </p:sp>
      <p:pic>
        <p:nvPicPr>
          <p:cNvPr id="4" name="Рисунок 3" descr="C:\Users\13 user\Desktop\пож.экскурсия\IMG_20190417_093814.jpg"/>
          <p:cNvPicPr/>
          <p:nvPr/>
        </p:nvPicPr>
        <p:blipFill>
          <a:blip r:embed="rId2" cstate="print"/>
          <a:srcRect/>
          <a:stretch>
            <a:fillRect/>
          </a:stretch>
        </p:blipFill>
        <p:spPr bwMode="auto">
          <a:xfrm>
            <a:off x="642910" y="3071810"/>
            <a:ext cx="1762248" cy="313041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Текст 3"/>
          <p:cNvSpPr>
            <a:spLocks noGrp="1"/>
          </p:cNvSpPr>
          <p:nvPr>
            <p:ph type="body" sz="half" idx="2"/>
          </p:nvPr>
        </p:nvSpPr>
        <p:spPr>
          <a:xfrm>
            <a:off x="6429388" y="1357298"/>
            <a:ext cx="2714612" cy="3643338"/>
          </a:xfrm>
        </p:spPr>
        <p:txBody>
          <a:bodyPr/>
          <a:lstStyle/>
          <a:p>
            <a:r>
              <a:rPr lang="ru-RU" sz="1800" b="1" dirty="0" smtClean="0"/>
              <a:t>Работа пожарных считается одной из самых сложных и опасных профессий в мире. Любой здоровый человек способен научиться бегать и прыгать, поднимать различные тяжести, лазить по лестнице, пользоваться противогазом, двигаться в густом дыму и </a:t>
            </a:r>
            <a:r>
              <a:rPr lang="ru-RU" sz="1800" b="1" dirty="0" err="1" smtClean="0"/>
              <a:t>т.д</a:t>
            </a:r>
            <a:endParaRPr lang="ru-RU" sz="1800" b="1" dirty="0" smtClean="0"/>
          </a:p>
        </p:txBody>
      </p:sp>
      <p:pic>
        <p:nvPicPr>
          <p:cNvPr id="6" name="Рисунок 5" descr="C:\Users\13 user\Desktop\пож.экскурсия\IMG_20190417_094721.jpg"/>
          <p:cNvPicPr/>
          <p:nvPr/>
        </p:nvPicPr>
        <p:blipFill>
          <a:blip r:embed="rId2" cstate="print"/>
          <a:srcRect/>
          <a:stretch>
            <a:fillRect/>
          </a:stretch>
        </p:blipFill>
        <p:spPr bwMode="auto">
          <a:xfrm>
            <a:off x="0" y="142852"/>
            <a:ext cx="3270414" cy="4857784"/>
          </a:xfrm>
          <a:prstGeom prst="rect">
            <a:avLst/>
          </a:prstGeom>
          <a:noFill/>
          <a:ln w="9525">
            <a:noFill/>
            <a:miter lim="800000"/>
            <a:headEnd/>
            <a:tailEnd/>
          </a:ln>
        </p:spPr>
      </p:pic>
      <p:pic>
        <p:nvPicPr>
          <p:cNvPr id="8" name="Рисунок 7" descr="C:\Users\13 user\Desktop\пож.экскурсия\IMG_20190417_094050.jpg"/>
          <p:cNvPicPr/>
          <p:nvPr/>
        </p:nvPicPr>
        <p:blipFill>
          <a:blip r:embed="rId3" cstate="print"/>
          <a:srcRect/>
          <a:stretch>
            <a:fillRect/>
          </a:stretch>
        </p:blipFill>
        <p:spPr bwMode="auto">
          <a:xfrm>
            <a:off x="3286116" y="214290"/>
            <a:ext cx="3158837" cy="3714776"/>
          </a:xfrm>
          <a:prstGeom prst="rect">
            <a:avLst/>
          </a:prstGeom>
          <a:noFill/>
          <a:ln w="9525">
            <a:noFill/>
            <a:miter lim="800000"/>
            <a:headEnd/>
            <a:tailEnd/>
          </a:ln>
        </p:spPr>
      </p:pic>
      <p:pic>
        <p:nvPicPr>
          <p:cNvPr id="9" name="Рисунок 8" descr="C:\Users\13 user\Desktop\пож.экскурсия\IMG_20190417_094259.jpg"/>
          <p:cNvPicPr/>
          <p:nvPr/>
        </p:nvPicPr>
        <p:blipFill>
          <a:blip r:embed="rId4" cstate="print"/>
          <a:srcRect/>
          <a:stretch>
            <a:fillRect/>
          </a:stretch>
        </p:blipFill>
        <p:spPr bwMode="auto">
          <a:xfrm>
            <a:off x="1857356" y="3500438"/>
            <a:ext cx="4500594" cy="33575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214282" y="4572008"/>
            <a:ext cx="7064406" cy="1785950"/>
          </a:xfrm>
        </p:spPr>
        <p:txBody>
          <a:bodyPr/>
          <a:lstStyle/>
          <a:p>
            <a:pPr algn="ctr"/>
            <a:r>
              <a:rPr lang="ru-RU" dirty="0" smtClean="0">
                <a:solidFill>
                  <a:srgbClr val="7030A0"/>
                </a:solidFill>
              </a:rPr>
              <a:t>Выбирать профессию пожарного рекомендуется людям ответственным, смелым и решительным, с твердым характером, крепкой силой воли</a:t>
            </a:r>
            <a:r>
              <a:rPr lang="ru-RU" dirty="0" smtClean="0">
                <a:solidFill>
                  <a:srgbClr val="7030A0"/>
                </a:solidFill>
              </a:rPr>
              <a:t>, </a:t>
            </a:r>
            <a:r>
              <a:rPr lang="ru-RU" dirty="0" smtClean="0">
                <a:solidFill>
                  <a:srgbClr val="7030A0"/>
                </a:solidFill>
              </a:rPr>
              <a:t>быстрой </a:t>
            </a:r>
            <a:r>
              <a:rPr lang="ru-RU" dirty="0" err="1" smtClean="0">
                <a:solidFill>
                  <a:srgbClr val="7030A0"/>
                </a:solidFill>
              </a:rPr>
              <a:t>реакцией-рассказал</a:t>
            </a:r>
            <a:r>
              <a:rPr lang="ru-RU" dirty="0" smtClean="0">
                <a:solidFill>
                  <a:srgbClr val="7030A0"/>
                </a:solidFill>
              </a:rPr>
              <a:t> начальник отряда Денис </a:t>
            </a:r>
            <a:r>
              <a:rPr lang="ru-RU" dirty="0" smtClean="0">
                <a:solidFill>
                  <a:srgbClr val="7030A0"/>
                </a:solidFill>
              </a:rPr>
              <a:t>Ю</a:t>
            </a:r>
            <a:r>
              <a:rPr lang="ru-RU" dirty="0" smtClean="0">
                <a:solidFill>
                  <a:srgbClr val="7030A0"/>
                </a:solidFill>
              </a:rPr>
              <a:t>рьевич. </a:t>
            </a:r>
            <a:r>
              <a:rPr lang="ru-RU" dirty="0" smtClean="0">
                <a:solidFill>
                  <a:srgbClr val="7030A0"/>
                </a:solidFill>
              </a:rPr>
              <a:t>К тому же нужно иметь очень хорошее здоровье, медицинская комиссия здесь очень </a:t>
            </a:r>
            <a:r>
              <a:rPr lang="ru-RU" dirty="0" smtClean="0">
                <a:solidFill>
                  <a:srgbClr val="7030A0"/>
                </a:solidFill>
              </a:rPr>
              <a:t>строгая.</a:t>
            </a:r>
            <a:endParaRPr lang="ru-RU" dirty="0" smtClean="0">
              <a:solidFill>
                <a:srgbClr val="7030A0"/>
              </a:solidFill>
            </a:endParaRPr>
          </a:p>
        </p:txBody>
      </p:sp>
      <p:pic>
        <p:nvPicPr>
          <p:cNvPr id="5" name="Рисунок 4" descr="C:\Users\13 user\Desktop\пож.экскурсия\IMG_20190417_094958.jpg"/>
          <p:cNvPicPr/>
          <p:nvPr/>
        </p:nvPicPr>
        <p:blipFill>
          <a:blip r:embed="rId2" cstate="print"/>
          <a:srcRect/>
          <a:stretch>
            <a:fillRect/>
          </a:stretch>
        </p:blipFill>
        <p:spPr bwMode="auto">
          <a:xfrm>
            <a:off x="3929058" y="571480"/>
            <a:ext cx="3429024" cy="3929090"/>
          </a:xfrm>
          <a:prstGeom prst="rect">
            <a:avLst/>
          </a:prstGeom>
          <a:noFill/>
          <a:ln w="9525">
            <a:noFill/>
            <a:miter lim="800000"/>
            <a:headEnd/>
            <a:tailEnd/>
          </a:ln>
        </p:spPr>
      </p:pic>
      <p:pic>
        <p:nvPicPr>
          <p:cNvPr id="7" name="Рисунок 6" descr="C:\Users\13 user\Desktop\пож.экскурсия\IMG_20190417_095002.jpg"/>
          <p:cNvPicPr/>
          <p:nvPr/>
        </p:nvPicPr>
        <p:blipFill>
          <a:blip r:embed="rId3" cstate="print"/>
          <a:srcRect/>
          <a:stretch>
            <a:fillRect/>
          </a:stretch>
        </p:blipFill>
        <p:spPr bwMode="auto">
          <a:xfrm>
            <a:off x="285720" y="500042"/>
            <a:ext cx="3429024" cy="400052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13 user\Desktop\пож.экскурсия\IMG_20190417_095211.jpg"/>
          <p:cNvPicPr>
            <a:picLocks noGrp="1"/>
          </p:cNvPicPr>
          <p:nvPr>
            <p:ph type="pic" idx="1"/>
          </p:nvPr>
        </p:nvPicPr>
        <p:blipFill>
          <a:blip r:embed="rId2" cstate="print"/>
          <a:srcRect l="12500" r="12500"/>
          <a:stretch>
            <a:fillRect/>
          </a:stretch>
        </p:blipFill>
        <p:spPr bwMode="auto">
          <a:prstGeom prst="rect">
            <a:avLst/>
          </a:prstGeom>
          <a:noFill/>
          <a:ln w="9525">
            <a:noFill/>
            <a:miter lim="800000"/>
            <a:headEnd/>
            <a:tailEnd/>
          </a:ln>
        </p:spPr>
      </p:pic>
      <p:sp>
        <p:nvSpPr>
          <p:cNvPr id="6" name="Заголовок 5"/>
          <p:cNvSpPr>
            <a:spLocks noGrp="1"/>
          </p:cNvSpPr>
          <p:nvPr>
            <p:ph type="title"/>
          </p:nvPr>
        </p:nvSpPr>
        <p:spPr>
          <a:xfrm>
            <a:off x="1792288" y="4800600"/>
            <a:ext cx="5486400" cy="1343044"/>
          </a:xfrm>
        </p:spPr>
        <p:txBody>
          <a:bodyPr/>
          <a:lstStyle/>
          <a:p>
            <a:pPr algn="ctr"/>
            <a:r>
              <a:rPr lang="ru-RU" dirty="0" smtClean="0"/>
              <a:t>Все  обучающиеся остались довольны экскурсией и сделали общий снимок на память.</a:t>
            </a:r>
            <a:endParaRPr lang="ru-RU" dirty="0"/>
          </a:p>
        </p:txBody>
      </p:sp>
      <p:sp>
        <p:nvSpPr>
          <p:cNvPr id="4" name="TextBox 3"/>
          <p:cNvSpPr txBox="1"/>
          <p:nvPr/>
        </p:nvSpPr>
        <p:spPr>
          <a:xfrm>
            <a:off x="7143768" y="2143116"/>
            <a:ext cx="2000232" cy="1569660"/>
          </a:xfrm>
          <a:prstGeom prst="rect">
            <a:avLst/>
          </a:prstGeom>
          <a:solidFill>
            <a:srgbClr val="FFFF00"/>
          </a:solidFill>
        </p:spPr>
        <p:txBody>
          <a:bodyPr wrap="square" rtlCol="0">
            <a:spAutoFit/>
          </a:bodyPr>
          <a:lstStyle/>
          <a:p>
            <a:r>
              <a:rPr lang="ru-RU" sz="2400" dirty="0" smtClean="0">
                <a:solidFill>
                  <a:srgbClr val="C00000"/>
                </a:solidFill>
                <a:latin typeface="+mj-lt"/>
              </a:rPr>
              <a:t>Безопасность нам нужна-</a:t>
            </a:r>
          </a:p>
          <a:p>
            <a:r>
              <a:rPr lang="ru-RU" sz="2400" dirty="0" smtClean="0">
                <a:solidFill>
                  <a:srgbClr val="C00000"/>
                </a:solidFill>
                <a:latin typeface="+mj-lt"/>
              </a:rPr>
              <a:t>безопасность нам важна</a:t>
            </a:r>
            <a:r>
              <a:rPr lang="ru-RU" dirty="0" smtClean="0">
                <a:solidFill>
                  <a:srgbClr val="C00000"/>
                </a:solidFill>
              </a:rPr>
              <a:t>!</a:t>
            </a:r>
            <a:endParaRPr lang="ru-RU"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001156" cy="6215082"/>
          </a:xfrm>
        </p:spPr>
        <p:txBody>
          <a:bodyPr/>
          <a:lstStyle/>
          <a:p>
            <a:pPr>
              <a:buFont typeface="Wingdings" pitchFamily="2" charset="2"/>
              <a:buChar char="Ø"/>
              <a:defRPr/>
            </a:pPr>
            <a:r>
              <a:rPr lang="ru-RU" sz="2800" dirty="0" smtClean="0"/>
              <a:t>Цель экскурсии: </a:t>
            </a:r>
            <a:br>
              <a:rPr lang="ru-RU" sz="2800" dirty="0" smtClean="0"/>
            </a:br>
            <a:r>
              <a:rPr lang="ru-RU" sz="2800" dirty="0" smtClean="0"/>
              <a:t>познакомить обучающихся с работой пожарных, </a:t>
            </a:r>
            <a:r>
              <a:rPr lang="ru-RU" sz="2800" dirty="0" err="1" smtClean="0"/>
              <a:t>техникой,одеждой</a:t>
            </a:r>
            <a:r>
              <a:rPr lang="ru-RU" sz="2800" dirty="0" smtClean="0"/>
              <a:t>,  оборудованием, которые применяют при пожаре.</a:t>
            </a:r>
            <a:br>
              <a:rPr lang="ru-RU" sz="2800" dirty="0" smtClean="0"/>
            </a:br>
            <a:r>
              <a:rPr lang="ru-RU" dirty="0" smtClean="0"/>
              <a:t/>
            </a:r>
            <a:br>
              <a:rPr lang="ru-RU" dirty="0" smtClean="0"/>
            </a:br>
            <a:r>
              <a:rPr lang="ru-RU" sz="2400" dirty="0" smtClean="0"/>
              <a:t>Задачи:</a:t>
            </a:r>
            <a:br>
              <a:rPr lang="ru-RU" sz="2400" dirty="0" smtClean="0"/>
            </a:br>
            <a:r>
              <a:rPr lang="ru-RU" sz="2400" dirty="0" smtClean="0">
                <a:solidFill>
                  <a:srgbClr val="002060"/>
                </a:solidFill>
              </a:rPr>
              <a:t>1.формирование интереса к профессии пожарный                2.развитие наблюдательности, интереса к труду пожарных</a:t>
            </a:r>
            <a:br>
              <a:rPr lang="ru-RU" sz="2400" dirty="0" smtClean="0">
                <a:solidFill>
                  <a:srgbClr val="002060"/>
                </a:solidFill>
              </a:rPr>
            </a:br>
            <a:r>
              <a:rPr lang="ru-RU" sz="2400" dirty="0" smtClean="0">
                <a:solidFill>
                  <a:srgbClr val="002060"/>
                </a:solidFill>
              </a:rPr>
              <a:t>3.формирование у школьников положительного  отношения  к профессии пожарного, устойчивых норм поведения в общественных местах.</a:t>
            </a:r>
            <a:br>
              <a:rPr lang="ru-RU" sz="2400" dirty="0" smtClean="0">
                <a:solidFill>
                  <a:srgbClr val="002060"/>
                </a:solidFill>
              </a:rPr>
            </a:br>
            <a:r>
              <a:rPr lang="ru-RU" sz="2400" dirty="0" smtClean="0">
                <a:solidFill>
                  <a:srgbClr val="002060"/>
                </a:solidFill>
              </a:rPr>
              <a:t>4. повышение уровня знаний правил пожарной безопасности, а также правил поведения при возгорании</a:t>
            </a:r>
            <a:r>
              <a:rPr lang="ru-RU" sz="2400" dirty="0" smtClean="0"/>
              <a:t>;</a:t>
            </a:r>
            <a:r>
              <a:rPr lang="ru-RU" sz="2400" i="1" dirty="0" smtClean="0"/>
              <a:t/>
            </a:r>
            <a:br>
              <a:rPr lang="ru-RU" sz="2400" i="1" dirty="0" smtClean="0"/>
            </a:br>
            <a:r>
              <a:rPr lang="ru-RU" sz="2400" i="1" dirty="0" smtClean="0"/>
              <a:t/>
            </a:r>
            <a:br>
              <a:rPr lang="ru-RU" sz="2400" i="1" dirty="0" smtClean="0"/>
            </a:br>
            <a:r>
              <a:rPr lang="ru-RU" sz="2400" i="1" dirty="0" smtClean="0"/>
              <a:t/>
            </a:r>
            <a:br>
              <a:rPr lang="ru-RU" sz="2400" i="1" dirty="0" smtClean="0"/>
            </a:br>
            <a:r>
              <a:rPr lang="ru-RU" dirty="0" smtClean="0"/>
              <a:t/>
            </a:r>
            <a:br>
              <a:rPr lang="ru-RU"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endParaRPr lang="ru-RU" smtClean="0"/>
          </a:p>
        </p:txBody>
      </p:sp>
      <p:sp>
        <p:nvSpPr>
          <p:cNvPr id="13316" name="Текст 3"/>
          <p:cNvSpPr>
            <a:spLocks noGrp="1"/>
          </p:cNvSpPr>
          <p:nvPr>
            <p:ph type="body" sz="half" idx="2"/>
          </p:nvPr>
        </p:nvSpPr>
        <p:spPr/>
        <p:txBody>
          <a:bodyPr/>
          <a:lstStyle/>
          <a:p>
            <a:pPr eaLnBrk="1" hangingPunct="1"/>
            <a:endParaRPr lang="ru-RU" smtClean="0"/>
          </a:p>
        </p:txBody>
      </p:sp>
      <p:pic>
        <p:nvPicPr>
          <p:cNvPr id="5" name="Picture 2" descr="Утром одна смена сдает другой свой боевой пост.  смена караула "/>
          <p:cNvPicPr>
            <a:picLocks noGrp="1" noChangeAspect="1" noChangeArrowheads="1"/>
          </p:cNvPicPr>
          <p:nvPr>
            <p:ph type="pic" idx="1"/>
          </p:nvPr>
        </p:nvPicPr>
        <p:blipFill>
          <a:blip r:embed="rId2"/>
          <a:srcRect/>
          <a:stretch>
            <a:fillRect/>
          </a:stretch>
        </p:blipFill>
        <p:spPr bwMode="auto">
          <a:xfrm>
            <a:off x="1071538" y="612774"/>
            <a:ext cx="6207150" cy="567374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r>
              <a:rPr lang="ru-RU" dirty="0" smtClean="0"/>
              <a:t>У входа </a:t>
            </a:r>
          </a:p>
        </p:txBody>
      </p:sp>
      <p:pic>
        <p:nvPicPr>
          <p:cNvPr id="1026" name="Picture 2" descr="C:\Users\13 user\Desktop\пож.экскурсия\IMG_20190417_091640.jpg"/>
          <p:cNvPicPr>
            <a:picLocks noGrp="1" noChangeAspect="1" noChangeArrowheads="1"/>
          </p:cNvPicPr>
          <p:nvPr>
            <p:ph type="pic" idx="1"/>
          </p:nvPr>
        </p:nvPicPr>
        <p:blipFill>
          <a:blip r:embed="rId2" cstate="print"/>
          <a:srcRect l="12500" r="12500"/>
          <a:stretch>
            <a:fillRect/>
          </a:stretch>
        </p:blipFill>
        <p:spPr bwMode="auto">
          <a:xfrm>
            <a:off x="5000628" y="500042"/>
            <a:ext cx="3714776" cy="3357586"/>
          </a:xfrm>
          <a:prstGeom prst="rect">
            <a:avLst/>
          </a:prstGeom>
          <a:noFill/>
        </p:spPr>
      </p:pic>
      <p:pic>
        <p:nvPicPr>
          <p:cNvPr id="7" name="Picture 2" descr="C:\Users\13 user\Desktop\пож.экскурсия\IMG_20190417_091749.jpg"/>
          <p:cNvPicPr>
            <a:picLocks noChangeAspect="1" noChangeArrowheads="1"/>
          </p:cNvPicPr>
          <p:nvPr/>
        </p:nvPicPr>
        <p:blipFill>
          <a:blip r:embed="rId3" cstate="print"/>
          <a:srcRect l="12500" r="12500"/>
          <a:stretch>
            <a:fillRect/>
          </a:stretch>
        </p:blipFill>
        <p:spPr bwMode="auto">
          <a:xfrm>
            <a:off x="857224" y="357166"/>
            <a:ext cx="3929090" cy="3336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C:\Users\13 user\Desktop\пож.экскурсия\IMG_20190417_091730.jpg"/>
          <p:cNvPicPr>
            <a:picLocks noGrp="1" noChangeAspect="1" noChangeArrowheads="1"/>
          </p:cNvPicPr>
          <p:nvPr>
            <p:ph type="pic" idx="1"/>
          </p:nvPr>
        </p:nvPicPr>
        <p:blipFill>
          <a:blip r:embed="rId4" cstate="print"/>
          <a:srcRect t="28906" b="28906"/>
          <a:stretch>
            <a:fillRect/>
          </a:stretch>
        </p:blipFill>
        <p:spPr bwMode="auto">
          <a:xfrm>
            <a:off x="714348" y="3786190"/>
            <a:ext cx="3429024" cy="2428892"/>
          </a:xfrm>
          <a:prstGeom prst="rect">
            <a:avLst/>
          </a:prstGeom>
          <a:noFill/>
        </p:spPr>
      </p:pic>
      <p:sp>
        <p:nvSpPr>
          <p:cNvPr id="10" name="TextBox 9"/>
          <p:cNvSpPr txBox="1"/>
          <p:nvPr/>
        </p:nvSpPr>
        <p:spPr>
          <a:xfrm>
            <a:off x="4143372" y="3929066"/>
            <a:ext cx="5000628" cy="2308324"/>
          </a:xfrm>
          <a:prstGeom prst="rect">
            <a:avLst/>
          </a:prstGeom>
          <a:noFill/>
        </p:spPr>
        <p:txBody>
          <a:bodyPr wrap="square" rtlCol="0">
            <a:spAutoFit/>
          </a:bodyPr>
          <a:lstStyle/>
          <a:p>
            <a:r>
              <a:rPr lang="ru-RU" b="1" dirty="0" smtClean="0">
                <a:solidFill>
                  <a:srgbClr val="FF0000"/>
                </a:solidFill>
                <a:latin typeface="Times New Roman" pitchFamily="18" charset="0"/>
                <a:cs typeface="Times New Roman" pitchFamily="18" charset="0"/>
              </a:rPr>
              <a:t>У входа в пожарную часть нас встретил начальник отряда Соловьёв Денис Юрьевич и рассказал как принимаются вызовы о пожаре и подаётся сигнал тревоги.</a:t>
            </a:r>
          </a:p>
          <a:p>
            <a:r>
              <a:rPr lang="ru-RU" b="1" dirty="0" smtClean="0">
                <a:solidFill>
                  <a:srgbClr val="FF0000"/>
                </a:solidFill>
                <a:latin typeface="Times New Roman" pitchFamily="18" charset="0"/>
                <a:cs typeface="Times New Roman" pitchFamily="18" charset="0"/>
              </a:rPr>
              <a:t>Напомнил детям про быстрый </a:t>
            </a:r>
          </a:p>
          <a:p>
            <a:r>
              <a:rPr lang="ru-RU" b="1" dirty="0" smtClean="0">
                <a:solidFill>
                  <a:srgbClr val="FF0000"/>
                </a:solidFill>
                <a:latin typeface="Times New Roman" pitchFamily="18" charset="0"/>
                <a:cs typeface="Times New Roman" pitchFamily="18" charset="0"/>
              </a:rPr>
              <a:t>номер при пожаре.</a:t>
            </a:r>
          </a:p>
          <a:p>
            <a:endParaRPr lang="ru-RU" dirty="0" smtClean="0">
              <a:solidFill>
                <a:srgbClr val="FF0000"/>
              </a:solidFill>
            </a:endParaRPr>
          </a:p>
          <a:p>
            <a:endParaRPr lang="ru-RU"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0" y="4572008"/>
            <a:ext cx="6929454" cy="1285884"/>
          </a:xfrm>
        </p:spPr>
        <p:txBody>
          <a:bodyPr/>
          <a:lstStyle/>
          <a:p>
            <a:pPr eaLnBrk="1" hangingPunct="1"/>
            <a:r>
              <a:rPr lang="ru-RU" dirty="0" smtClean="0">
                <a:solidFill>
                  <a:srgbClr val="002060"/>
                </a:solidFill>
              </a:rPr>
              <a:t>Командир отряда </a:t>
            </a:r>
            <a:r>
              <a:rPr lang="ru-RU" dirty="0" smtClean="0">
                <a:solidFill>
                  <a:srgbClr val="002060"/>
                </a:solidFill>
              </a:rPr>
              <a:t>рассказал, чем </a:t>
            </a:r>
            <a:r>
              <a:rPr lang="ru-RU" dirty="0" smtClean="0">
                <a:solidFill>
                  <a:srgbClr val="002060"/>
                </a:solidFill>
              </a:rPr>
              <a:t>занимаются</a:t>
            </a:r>
            <a:br>
              <a:rPr lang="ru-RU" dirty="0" smtClean="0">
                <a:solidFill>
                  <a:srgbClr val="002060"/>
                </a:solidFill>
              </a:rPr>
            </a:br>
            <a:r>
              <a:rPr lang="ru-RU" dirty="0" smtClean="0">
                <a:solidFill>
                  <a:srgbClr val="002060"/>
                </a:solidFill>
              </a:rPr>
              <a:t> бойцы в свободное время, а также показал </a:t>
            </a:r>
            <a:br>
              <a:rPr lang="ru-RU" dirty="0" smtClean="0">
                <a:solidFill>
                  <a:srgbClr val="002060"/>
                </a:solidFill>
              </a:rPr>
            </a:br>
            <a:r>
              <a:rPr lang="ru-RU" dirty="0" smtClean="0">
                <a:solidFill>
                  <a:srgbClr val="002060"/>
                </a:solidFill>
              </a:rPr>
              <a:t> последовательность одевания огнеупорного </a:t>
            </a:r>
            <a:r>
              <a:rPr lang="ru-RU" dirty="0" smtClean="0">
                <a:solidFill>
                  <a:srgbClr val="002060"/>
                </a:solidFill>
              </a:rPr>
              <a:t/>
            </a:r>
            <a:br>
              <a:rPr lang="ru-RU" dirty="0" smtClean="0">
                <a:solidFill>
                  <a:srgbClr val="002060"/>
                </a:solidFill>
              </a:rPr>
            </a:br>
            <a:r>
              <a:rPr lang="ru-RU" dirty="0" smtClean="0">
                <a:solidFill>
                  <a:srgbClr val="002060"/>
                </a:solidFill>
              </a:rPr>
              <a:t>костюма</a:t>
            </a:r>
            <a:r>
              <a:rPr lang="ru-RU" dirty="0" smtClean="0">
                <a:solidFill>
                  <a:srgbClr val="002060"/>
                </a:solidFill>
              </a:rPr>
              <a:t>, как правильно одевать противогаз</a:t>
            </a:r>
            <a:r>
              <a:rPr lang="ru-RU" dirty="0" smtClean="0"/>
              <a:t>. </a:t>
            </a:r>
          </a:p>
        </p:txBody>
      </p:sp>
      <p:pic>
        <p:nvPicPr>
          <p:cNvPr id="13" name="Рисунок 12" descr="C:\Users\13 user\Desktop\пож.экскурсия\IMG_20190417_092327.jpg"/>
          <p:cNvPicPr/>
          <p:nvPr/>
        </p:nvPicPr>
        <p:blipFill>
          <a:blip r:embed="rId2" cstate="print"/>
          <a:srcRect/>
          <a:stretch>
            <a:fillRect/>
          </a:stretch>
        </p:blipFill>
        <p:spPr bwMode="auto">
          <a:xfrm>
            <a:off x="3143240" y="571480"/>
            <a:ext cx="2597836" cy="3929090"/>
          </a:xfrm>
          <a:prstGeom prst="rect">
            <a:avLst/>
          </a:prstGeom>
          <a:noFill/>
          <a:ln w="9525">
            <a:noFill/>
            <a:miter lim="800000"/>
            <a:headEnd/>
            <a:tailEnd/>
          </a:ln>
        </p:spPr>
      </p:pic>
      <p:pic>
        <p:nvPicPr>
          <p:cNvPr id="14" name="Рисунок 13" descr="C:\Users\13 user\Desktop\пож.экскурсия\IMG_20190417_092419.jpg"/>
          <p:cNvPicPr/>
          <p:nvPr/>
        </p:nvPicPr>
        <p:blipFill>
          <a:blip r:embed="rId3" cstate="print"/>
          <a:srcRect/>
          <a:stretch>
            <a:fillRect/>
          </a:stretch>
        </p:blipFill>
        <p:spPr bwMode="auto">
          <a:xfrm>
            <a:off x="214282" y="500042"/>
            <a:ext cx="2928958" cy="4071966"/>
          </a:xfrm>
          <a:prstGeom prst="rect">
            <a:avLst/>
          </a:prstGeom>
          <a:noFill/>
          <a:ln w="9525">
            <a:noFill/>
            <a:miter lim="800000"/>
            <a:headEnd/>
            <a:tailEnd/>
          </a:ln>
        </p:spPr>
      </p:pic>
      <p:pic>
        <p:nvPicPr>
          <p:cNvPr id="16" name="Рисунок 15" descr="C:\Users\13 user\Desktop\пож.экскурсия\IMG_20190417_092441.jpg"/>
          <p:cNvPicPr/>
          <p:nvPr/>
        </p:nvPicPr>
        <p:blipFill>
          <a:blip r:embed="rId4" cstate="print"/>
          <a:srcRect/>
          <a:stretch>
            <a:fillRect/>
          </a:stretch>
        </p:blipFill>
        <p:spPr bwMode="auto">
          <a:xfrm>
            <a:off x="5643570" y="1714488"/>
            <a:ext cx="2902279" cy="36433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Текст 3"/>
          <p:cNvSpPr>
            <a:spLocks noGrp="1"/>
          </p:cNvSpPr>
          <p:nvPr>
            <p:ph type="body" sz="half" idx="2"/>
          </p:nvPr>
        </p:nvSpPr>
        <p:spPr>
          <a:xfrm>
            <a:off x="142844" y="4929198"/>
            <a:ext cx="6858048" cy="1243002"/>
          </a:xfrm>
        </p:spPr>
        <p:txBody>
          <a:bodyPr/>
          <a:lstStyle/>
          <a:p>
            <a:pPr eaLnBrk="1" hangingPunct="1"/>
            <a:r>
              <a:rPr lang="ru-RU" sz="2000" b="1" dirty="0" smtClean="0"/>
              <a:t>Обратили внимание из какого материала изготовлена одежда(брезент со специальной </a:t>
            </a:r>
            <a:r>
              <a:rPr lang="ru-RU" sz="2000" b="1" dirty="0" smtClean="0"/>
              <a:t>пропиткой, чтобы </a:t>
            </a:r>
            <a:r>
              <a:rPr lang="ru-RU" sz="2000" b="1" dirty="0" smtClean="0"/>
              <a:t>не воспламенялся и не промокал).</a:t>
            </a:r>
          </a:p>
        </p:txBody>
      </p:sp>
      <p:pic>
        <p:nvPicPr>
          <p:cNvPr id="7" name="Рисунок 6" descr="C:\Users\13 user\Desktop\пож.экскурсия\IMG_20190417_092257.jpg"/>
          <p:cNvPicPr/>
          <p:nvPr/>
        </p:nvPicPr>
        <p:blipFill>
          <a:blip r:embed="rId2" cstate="print"/>
          <a:srcRect/>
          <a:stretch>
            <a:fillRect/>
          </a:stretch>
        </p:blipFill>
        <p:spPr bwMode="auto">
          <a:xfrm>
            <a:off x="3500430" y="428604"/>
            <a:ext cx="3571900" cy="4357718"/>
          </a:xfrm>
          <a:prstGeom prst="rect">
            <a:avLst/>
          </a:prstGeom>
          <a:noFill/>
          <a:ln w="9525">
            <a:noFill/>
            <a:miter lim="800000"/>
            <a:headEnd/>
            <a:tailEnd/>
          </a:ln>
        </p:spPr>
      </p:pic>
      <p:pic>
        <p:nvPicPr>
          <p:cNvPr id="10" name="Рисунок 9" descr="C:\Users\13 user\Desktop\пож.экскурсия\IMG_20190417_092253.jpg"/>
          <p:cNvPicPr/>
          <p:nvPr/>
        </p:nvPicPr>
        <p:blipFill>
          <a:blip r:embed="rId3" cstate="print"/>
          <a:srcRect/>
          <a:stretch>
            <a:fillRect/>
          </a:stretch>
        </p:blipFill>
        <p:spPr bwMode="auto">
          <a:xfrm>
            <a:off x="142844" y="428604"/>
            <a:ext cx="3214678" cy="442949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000496" y="5072074"/>
            <a:ext cx="3500462" cy="1000132"/>
          </a:xfrm>
        </p:spPr>
        <p:txBody>
          <a:bodyPr/>
          <a:lstStyle/>
          <a:p>
            <a:pPr eaLnBrk="1" hangingPunct="1"/>
            <a:r>
              <a:rPr lang="ru-RU" dirty="0" smtClean="0"/>
              <a:t>Показ пожарно-технического вооружения необходимого для тушения пожаров. </a:t>
            </a:r>
          </a:p>
        </p:txBody>
      </p:sp>
      <p:sp>
        <p:nvSpPr>
          <p:cNvPr id="13316" name="Текст 3"/>
          <p:cNvSpPr>
            <a:spLocks noGrp="1"/>
          </p:cNvSpPr>
          <p:nvPr>
            <p:ph type="body" sz="half" idx="2"/>
          </p:nvPr>
        </p:nvSpPr>
        <p:spPr>
          <a:xfrm>
            <a:off x="7143768" y="2000240"/>
            <a:ext cx="2000232" cy="2714644"/>
          </a:xfrm>
        </p:spPr>
        <p:txBody>
          <a:bodyPr/>
          <a:lstStyle/>
          <a:p>
            <a:pPr algn="ctr" eaLnBrk="1" hangingPunct="1"/>
            <a:r>
              <a:rPr lang="ru-RU" sz="1600" b="1" dirty="0" smtClean="0">
                <a:latin typeface="+mj-lt"/>
                <a:cs typeface="Times New Roman" pitchFamily="18" charset="0"/>
              </a:rPr>
              <a:t>Пожарные машины снабжены  цистерной с водой, баком со специальной пеной, длинными шлангами –рукавами, складной лестницей. </a:t>
            </a:r>
          </a:p>
        </p:txBody>
      </p:sp>
      <p:pic>
        <p:nvPicPr>
          <p:cNvPr id="5" name="Рисунок 4" descr="C:\Users\13 user\Desktop\пож.экскурсия\IMG_20190417_093907.jpg"/>
          <p:cNvPicPr>
            <a:picLocks noGrp="1"/>
          </p:cNvPicPr>
          <p:nvPr>
            <p:ph type="pic" idx="1"/>
          </p:nvPr>
        </p:nvPicPr>
        <p:blipFill>
          <a:blip r:embed="rId2" cstate="print"/>
          <a:srcRect l="12500" r="12500"/>
          <a:stretch>
            <a:fillRect/>
          </a:stretch>
        </p:blipFill>
        <p:spPr bwMode="auto">
          <a:xfrm>
            <a:off x="0" y="500042"/>
            <a:ext cx="3921134" cy="3143272"/>
          </a:xfrm>
          <a:prstGeom prst="rect">
            <a:avLst/>
          </a:prstGeom>
          <a:noFill/>
          <a:ln w="9525">
            <a:noFill/>
            <a:miter lim="800000"/>
            <a:headEnd/>
            <a:tailEnd/>
          </a:ln>
        </p:spPr>
      </p:pic>
      <p:pic>
        <p:nvPicPr>
          <p:cNvPr id="6" name="Рисунок 5" descr="C:\Users\13 user\Desktop\пож.экскурсия\IMG_20190417_094048.jpg"/>
          <p:cNvPicPr/>
          <p:nvPr/>
        </p:nvPicPr>
        <p:blipFill>
          <a:blip r:embed="rId3" cstate="print"/>
          <a:srcRect/>
          <a:stretch>
            <a:fillRect/>
          </a:stretch>
        </p:blipFill>
        <p:spPr bwMode="auto">
          <a:xfrm>
            <a:off x="3929058" y="571480"/>
            <a:ext cx="3286148" cy="4133915"/>
          </a:xfrm>
          <a:prstGeom prst="rect">
            <a:avLst/>
          </a:prstGeom>
          <a:noFill/>
          <a:ln w="9525">
            <a:noFill/>
            <a:miter lim="800000"/>
            <a:headEnd/>
            <a:tailEnd/>
          </a:ln>
        </p:spPr>
      </p:pic>
      <p:pic>
        <p:nvPicPr>
          <p:cNvPr id="7" name="Рисунок 6" descr="C:\Users\13 user\Desktop\пож.экскурсия\IMG_20190417_094156.jpg"/>
          <p:cNvPicPr/>
          <p:nvPr/>
        </p:nvPicPr>
        <p:blipFill>
          <a:blip r:embed="rId4" cstate="print"/>
          <a:srcRect/>
          <a:stretch>
            <a:fillRect/>
          </a:stretch>
        </p:blipFill>
        <p:spPr bwMode="auto">
          <a:xfrm>
            <a:off x="0" y="3643314"/>
            <a:ext cx="4071934" cy="278605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0" y="4071942"/>
            <a:ext cx="5857884" cy="2357454"/>
          </a:xfrm>
        </p:spPr>
        <p:txBody>
          <a:bodyPr/>
          <a:lstStyle/>
          <a:p>
            <a:r>
              <a:rPr lang="ru-RU" dirty="0" smtClean="0">
                <a:solidFill>
                  <a:srgbClr val="002060"/>
                </a:solidFill>
              </a:rPr>
              <a:t>Для оказания своевременной помощи, пожарные гидранты должны быть </a:t>
            </a:r>
            <a:r>
              <a:rPr lang="ru-RU" dirty="0" smtClean="0">
                <a:solidFill>
                  <a:srgbClr val="002060"/>
                </a:solidFill>
              </a:rPr>
              <a:t>всегда</a:t>
            </a:r>
            <a:br>
              <a:rPr lang="ru-RU" dirty="0" smtClean="0">
                <a:solidFill>
                  <a:srgbClr val="002060"/>
                </a:solidFill>
              </a:rPr>
            </a:br>
            <a:r>
              <a:rPr lang="ru-RU" dirty="0" smtClean="0">
                <a:solidFill>
                  <a:srgbClr val="002060"/>
                </a:solidFill>
              </a:rPr>
              <a:t> </a:t>
            </a:r>
            <a:r>
              <a:rPr lang="ru-RU" dirty="0" smtClean="0">
                <a:solidFill>
                  <a:srgbClr val="002060"/>
                </a:solidFill>
              </a:rPr>
              <a:t>исправны, их проверяют </a:t>
            </a:r>
            <a:r>
              <a:rPr lang="ru-RU" dirty="0" smtClean="0">
                <a:solidFill>
                  <a:srgbClr val="002060"/>
                </a:solidFill>
              </a:rPr>
              <a:t>сами</a:t>
            </a:r>
            <a:br>
              <a:rPr lang="ru-RU" dirty="0" smtClean="0">
                <a:solidFill>
                  <a:srgbClr val="002060"/>
                </a:solidFill>
              </a:rPr>
            </a:br>
            <a:r>
              <a:rPr lang="ru-RU" dirty="0" smtClean="0">
                <a:solidFill>
                  <a:srgbClr val="002060"/>
                </a:solidFill>
              </a:rPr>
              <a:t> </a:t>
            </a:r>
            <a:r>
              <a:rPr lang="ru-RU" dirty="0" err="1" smtClean="0">
                <a:solidFill>
                  <a:srgbClr val="002060"/>
                </a:solidFill>
              </a:rPr>
              <a:t>пожарны</a:t>
            </a:r>
            <a:r>
              <a:rPr lang="ru-RU" dirty="0" smtClean="0">
                <a:solidFill>
                  <a:srgbClr val="002060"/>
                </a:solidFill>
              </a:rPr>
              <a:t>.</a:t>
            </a:r>
            <a:r>
              <a:rPr lang="ru-RU" dirty="0" smtClean="0">
                <a:solidFill>
                  <a:srgbClr val="002060"/>
                </a:solidFill>
              </a:rPr>
              <a:t> </a:t>
            </a:r>
            <a:r>
              <a:rPr lang="ru-RU" dirty="0" smtClean="0">
                <a:solidFill>
                  <a:srgbClr val="002060"/>
                </a:solidFill>
              </a:rPr>
              <a:t>Когда поступает сигнал </a:t>
            </a:r>
            <a:r>
              <a:rPr lang="ru-RU" dirty="0" smtClean="0">
                <a:solidFill>
                  <a:srgbClr val="002060"/>
                </a:solidFill>
              </a:rPr>
              <a:t/>
            </a:r>
            <a:br>
              <a:rPr lang="ru-RU" dirty="0" smtClean="0">
                <a:solidFill>
                  <a:srgbClr val="002060"/>
                </a:solidFill>
              </a:rPr>
            </a:br>
            <a:r>
              <a:rPr lang="ru-RU" dirty="0" smtClean="0">
                <a:solidFill>
                  <a:srgbClr val="002060"/>
                </a:solidFill>
              </a:rPr>
              <a:t>тревоги</a:t>
            </a:r>
            <a:r>
              <a:rPr lang="ru-RU" dirty="0" smtClean="0">
                <a:solidFill>
                  <a:srgbClr val="002060"/>
                </a:solidFill>
              </a:rPr>
              <a:t>, дежурные бойцы должны за 20 секунд надеть специальную одежду, после чего немедленно сесть в машину и выехать, а прибыв на место пожара быстро и слажено действовать.</a:t>
            </a:r>
            <a:endParaRPr lang="ru-RU" dirty="0" smtClean="0">
              <a:solidFill>
                <a:srgbClr val="002060"/>
              </a:solidFill>
            </a:endParaRPr>
          </a:p>
        </p:txBody>
      </p:sp>
      <p:pic>
        <p:nvPicPr>
          <p:cNvPr id="5" name="Рисунок 4" descr="C:\Users\13 user\Desktop\пож.экскурсия\IMG_20190417_094353.jpg"/>
          <p:cNvPicPr>
            <a:picLocks noGrp="1"/>
          </p:cNvPicPr>
          <p:nvPr>
            <p:ph type="pic" idx="1"/>
          </p:nvPr>
        </p:nvPicPr>
        <p:blipFill>
          <a:blip r:embed="rId2" cstate="print"/>
          <a:srcRect t="28906" b="28906"/>
          <a:stretch>
            <a:fillRect/>
          </a:stretch>
        </p:blipFill>
        <p:spPr bwMode="auto">
          <a:xfrm>
            <a:off x="357158" y="571480"/>
            <a:ext cx="4071966" cy="3143272"/>
          </a:xfrm>
          <a:prstGeom prst="rect">
            <a:avLst/>
          </a:prstGeom>
          <a:noFill/>
          <a:ln w="9525">
            <a:noFill/>
            <a:miter lim="800000"/>
            <a:headEnd/>
            <a:tailEnd/>
          </a:ln>
        </p:spPr>
      </p:pic>
      <p:pic>
        <p:nvPicPr>
          <p:cNvPr id="6" name="Рисунок 5" descr="C:\Users\13 user\Desktop\пож.экскурсия\IMG_20190417_094419.jpg"/>
          <p:cNvPicPr/>
          <p:nvPr/>
        </p:nvPicPr>
        <p:blipFill>
          <a:blip r:embed="rId3" cstate="print"/>
          <a:srcRect/>
          <a:stretch>
            <a:fillRect/>
          </a:stretch>
        </p:blipFill>
        <p:spPr bwMode="auto">
          <a:xfrm>
            <a:off x="4429124" y="928670"/>
            <a:ext cx="3357586" cy="433410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6357918" y="1714488"/>
            <a:ext cx="2571800" cy="2071702"/>
          </a:xfrm>
        </p:spPr>
        <p:txBody>
          <a:bodyPr/>
          <a:lstStyle/>
          <a:p>
            <a:pPr algn="ctr" eaLnBrk="1" hangingPunct="1"/>
            <a:r>
              <a:rPr lang="ru-RU" dirty="0" smtClean="0"/>
              <a:t>Обучающиеся рассматривают </a:t>
            </a:r>
            <a:r>
              <a:rPr lang="ru-RU" dirty="0" smtClean="0"/>
              <a:t>машины,</a:t>
            </a:r>
            <a:r>
              <a:rPr lang="ru-RU" dirty="0" smtClean="0"/>
              <a:t/>
            </a:r>
            <a:br>
              <a:rPr lang="ru-RU" dirty="0" smtClean="0"/>
            </a:br>
            <a:r>
              <a:rPr lang="ru-RU" dirty="0" smtClean="0"/>
              <a:t> </a:t>
            </a:r>
            <a:r>
              <a:rPr lang="ru-RU" dirty="0" smtClean="0"/>
              <a:t>залезают </a:t>
            </a:r>
            <a:r>
              <a:rPr lang="ru-RU" dirty="0" smtClean="0"/>
              <a:t>в кабины с разрешения пожарных.</a:t>
            </a:r>
          </a:p>
        </p:txBody>
      </p:sp>
      <p:sp>
        <p:nvSpPr>
          <p:cNvPr id="13316" name="Текст 3"/>
          <p:cNvSpPr>
            <a:spLocks noGrp="1"/>
          </p:cNvSpPr>
          <p:nvPr>
            <p:ph type="body" sz="half" idx="2"/>
          </p:nvPr>
        </p:nvSpPr>
        <p:spPr/>
        <p:txBody>
          <a:bodyPr/>
          <a:lstStyle/>
          <a:p>
            <a:pPr algn="ctr" eaLnBrk="1" hangingPunct="1"/>
            <a:r>
              <a:rPr lang="ru-RU" sz="2800" b="1" dirty="0" smtClean="0"/>
              <a:t>Все  мальчики захотели быть пожарными.</a:t>
            </a:r>
          </a:p>
        </p:txBody>
      </p:sp>
      <p:pic>
        <p:nvPicPr>
          <p:cNvPr id="5" name="Рисунок 4" descr="C:\Users\13 user\Desktop\пож.экскурсия\IMG_20190417_094638.jpg"/>
          <p:cNvPicPr/>
          <p:nvPr/>
        </p:nvPicPr>
        <p:blipFill>
          <a:blip r:embed="rId2" cstate="print"/>
          <a:srcRect/>
          <a:stretch>
            <a:fillRect/>
          </a:stretch>
        </p:blipFill>
        <p:spPr bwMode="auto">
          <a:xfrm>
            <a:off x="214282" y="571480"/>
            <a:ext cx="2857520" cy="4500594"/>
          </a:xfrm>
          <a:prstGeom prst="rect">
            <a:avLst/>
          </a:prstGeom>
          <a:noFill/>
          <a:ln w="9525">
            <a:noFill/>
            <a:miter lim="800000"/>
            <a:headEnd/>
            <a:tailEnd/>
          </a:ln>
        </p:spPr>
      </p:pic>
      <p:pic>
        <p:nvPicPr>
          <p:cNvPr id="8" name="Рисунок 7" descr="C:\Users\13 user\Desktop\пож.экскурсия\IMG_20190417_094654.jpg"/>
          <p:cNvPicPr/>
          <p:nvPr/>
        </p:nvPicPr>
        <p:blipFill>
          <a:blip r:embed="rId3" cstate="print"/>
          <a:srcRect/>
          <a:stretch>
            <a:fillRect/>
          </a:stretch>
        </p:blipFill>
        <p:spPr bwMode="auto">
          <a:xfrm>
            <a:off x="3071802" y="571480"/>
            <a:ext cx="3329791" cy="450059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Пожарная безопасность">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Пожарная безопасность</Template>
  <TotalTime>190</TotalTime>
  <Words>224</Words>
  <Application>Microsoft Office PowerPoint</Application>
  <PresentationFormat>Экран (4:3)</PresentationFormat>
  <Paragraphs>20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Пожарная безопасность</vt:lpstr>
      <vt:lpstr>В рамках «Неделя без турникетов» прошла экскурсия в пожарную часть с обучающимися  3 и 6 классов</vt:lpstr>
      <vt:lpstr>Цель экскурсии:  познакомить обучающихся с работой пожарных, техникой,одеждой,  оборудованием, которые применяют при пожаре.  Задачи: 1.формирование интереса к профессии пожарный                2.развитие наблюдательности, интереса к труду пожарных 3.формирование у школьников положительного  отношения  к профессии пожарного, устойчивых норм поведения в общественных местах. 4. повышение уровня знаний правил пожарной безопасности, а также правил поведения при возгорании;    </vt:lpstr>
      <vt:lpstr>Слайд 3</vt:lpstr>
      <vt:lpstr>У входа </vt:lpstr>
      <vt:lpstr>Командир отряда рассказал, чем занимаются  бойцы в свободное время, а также показал   последовательность одевания огнеупорного  костюма, как правильно одевать противогаз. </vt:lpstr>
      <vt:lpstr>Слайд 6</vt:lpstr>
      <vt:lpstr>Показ пожарно-технического вооружения необходимого для тушения пожаров. </vt:lpstr>
      <vt:lpstr>Для оказания своевременной помощи, пожарные гидранты должны быть всегда  исправны, их проверяют сами  пожарны. Когда поступает сигнал  тревоги, дежурные бойцы должны за 20 секунд надеть специальную одежду, после чего немедленно сесть в машину и выехать, а прибыв на место пожара быстро и слажено действовать.</vt:lpstr>
      <vt:lpstr>Обучающиеся рассматривают машины,  залезают в кабины с разрешения пожарных.</vt:lpstr>
      <vt:lpstr>Слайд 10</vt:lpstr>
      <vt:lpstr>Выбирать профессию пожарного рекомендуется людям ответственным, смелым и решительным, с твердым характером, крепкой силой воли, быстрой реакцией-рассказал начальник отряда Денис Юрьевич. К тому же нужно иметь очень хорошее здоровье, медицинская комиссия здесь очень строгая.</vt:lpstr>
      <vt:lpstr>Все  обучающиеся остались довольны экскурсией и сделали общий снимок на память.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13 user</cp:lastModifiedBy>
  <cp:revision>26</cp:revision>
  <dcterms:created xsi:type="dcterms:W3CDTF">2016-03-14T17:19:17Z</dcterms:created>
  <dcterms:modified xsi:type="dcterms:W3CDTF">2019-04-18T15:07:12Z</dcterms:modified>
</cp:coreProperties>
</file>