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074" y="-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25%20&#1092;&#1077;&#1074;&#1088;&#1072;&#1083;&#1103;\&#1092;&#1088;&#1072;&#1075;&#1084;&#1077;&#1085;&#1090;%20&#1042;&#1086;&#1083;&#1082;&#1086;&#1074;&#1072;&#1048;&#1042;.mp4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896" y="1312087"/>
            <a:ext cx="11000095" cy="1825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Панорама </a:t>
            </a:r>
            <a:r>
              <a:rPr lang="ru-RU" sz="2400" b="1" dirty="0"/>
              <a:t>открытых уроков и занятий</a:t>
            </a:r>
            <a:br>
              <a:rPr lang="ru-RU" sz="2400" b="1" dirty="0"/>
            </a:br>
            <a:r>
              <a:rPr lang="ru-RU" sz="2400" b="1" dirty="0"/>
              <a:t>по теме методического проекта</a:t>
            </a:r>
            <a:br>
              <a:rPr lang="ru-RU" sz="2400" b="1" dirty="0"/>
            </a:br>
            <a:r>
              <a:rPr lang="ru-RU" sz="2400" b="1" dirty="0"/>
              <a:t>«Система педагогического взаимодействия технологий ЛОО»</a:t>
            </a:r>
            <a:r>
              <a:rPr lang="ru-RU" sz="6600" b="1" dirty="0"/>
              <a:t/>
            </a:r>
            <a:br>
              <a:rPr lang="ru-RU" sz="6600" b="1" dirty="0"/>
            </a:b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0543" y="3000705"/>
            <a:ext cx="9448800" cy="159859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МО (1-4)</a:t>
            </a:r>
          </a:p>
          <a:p>
            <a:pPr algn="ctr"/>
            <a:r>
              <a:rPr lang="ru-RU" dirty="0"/>
              <a:t>педагогами начальных классов подготовлены и проведены </a:t>
            </a:r>
            <a:r>
              <a:rPr lang="ru-RU" b="1" dirty="0"/>
              <a:t>7</a:t>
            </a:r>
            <a:r>
              <a:rPr lang="ru-RU" dirty="0"/>
              <a:t>, посещены </a:t>
            </a:r>
            <a:r>
              <a:rPr lang="ru-RU" b="1" dirty="0"/>
              <a:t>22</a:t>
            </a:r>
            <a:r>
              <a:rPr lang="ru-RU" dirty="0"/>
              <a:t> </a:t>
            </a:r>
            <a:r>
              <a:rPr lang="ru-RU" dirty="0" smtClean="0"/>
              <a:t>( из них: 11 уроков </a:t>
            </a:r>
            <a:r>
              <a:rPr lang="ru-RU" dirty="0"/>
              <a:t>и </a:t>
            </a:r>
            <a:r>
              <a:rPr lang="ru-RU" dirty="0" smtClean="0"/>
              <a:t>11 занятий)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2018-2019 уч. год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01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5715" y="723331"/>
            <a:ext cx="8366076" cy="1008131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C00000"/>
                </a:solidFill>
              </a:rPr>
              <a:t>Всем педагогам спасибо за подготовку и проведение открытых мероприятий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7856" y="2171890"/>
            <a:ext cx="9264555" cy="2304575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Предложения:</a:t>
            </a:r>
          </a:p>
          <a:p>
            <a:pPr algn="just"/>
            <a:r>
              <a:rPr lang="ru-RU" dirty="0" smtClean="0"/>
              <a:t>- самостоятельно </a:t>
            </a:r>
            <a:r>
              <a:rPr lang="ru-RU" dirty="0"/>
              <a:t>продолжить изучение технологий ЛОО;</a:t>
            </a:r>
          </a:p>
          <a:p>
            <a:pPr algn="just"/>
            <a:r>
              <a:rPr lang="ru-RU" dirty="0" smtClean="0"/>
              <a:t>- эффективно </a:t>
            </a:r>
            <a:r>
              <a:rPr lang="ru-RU" dirty="0"/>
              <a:t>применять на практике элементы данных технологий во взаимодействии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- принять участие в сетевых конкурсах авторских разработок.</a:t>
            </a:r>
            <a:endParaRPr lang="ru-RU" dirty="0"/>
          </a:p>
          <a:p>
            <a:endParaRPr lang="ru-RU" b="1" dirty="0" smtClean="0"/>
          </a:p>
          <a:p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2237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86920" y="436827"/>
            <a:ext cx="8610600" cy="12930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Педагогические технологии, реализующие ЛОО: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80013" y="1297391"/>
            <a:ext cx="98809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Наиболее удачными можно считать (по направленности БУД</a:t>
            </a:r>
            <a:r>
              <a:rPr lang="ru-RU" dirty="0" smtClean="0"/>
              <a:t>):</a:t>
            </a:r>
          </a:p>
          <a:p>
            <a:endParaRPr lang="ru-RU" dirty="0"/>
          </a:p>
          <a:p>
            <a:pPr algn="just"/>
            <a:r>
              <a:rPr lang="ru-RU" dirty="0"/>
              <a:t>– </a:t>
            </a:r>
            <a:r>
              <a:rPr lang="ru-RU" i="1" dirty="0"/>
              <a:t>личностные БУД: </a:t>
            </a:r>
            <a:r>
              <a:rPr lang="ru-RU" b="1" dirty="0" smtClean="0"/>
              <a:t>технология </a:t>
            </a:r>
            <a:r>
              <a:rPr lang="ru-RU" b="1" dirty="0"/>
              <a:t>развивающего обучения </a:t>
            </a:r>
            <a:r>
              <a:rPr lang="ru-RU" dirty="0"/>
              <a:t>– Волкова И.В., прием «Вспомним. Покажем. Расскажем»; </a:t>
            </a:r>
            <a:r>
              <a:rPr lang="ru-RU" dirty="0" err="1"/>
              <a:t>Лапошко</a:t>
            </a:r>
            <a:r>
              <a:rPr lang="ru-RU" dirty="0"/>
              <a:t> Е.П., прием «Фотография»; </a:t>
            </a:r>
            <a:r>
              <a:rPr lang="ru-RU" dirty="0" err="1"/>
              <a:t>Бикмухаметова</a:t>
            </a:r>
            <a:r>
              <a:rPr lang="ru-RU" dirty="0"/>
              <a:t> Е.С., прием «Делай, как я. Повторяй за </a:t>
            </a:r>
            <a:r>
              <a:rPr lang="ru-RU" dirty="0" smtClean="0"/>
              <a:t>мной»;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– </a:t>
            </a:r>
            <a:r>
              <a:rPr lang="ru-RU" i="1" dirty="0"/>
              <a:t>коммуникативные БУД:</a:t>
            </a:r>
            <a:r>
              <a:rPr lang="ru-RU" dirty="0"/>
              <a:t> </a:t>
            </a:r>
            <a:r>
              <a:rPr lang="ru-RU" b="1" dirty="0"/>
              <a:t>технология взаимодействия </a:t>
            </a:r>
            <a:r>
              <a:rPr lang="ru-RU" dirty="0"/>
              <a:t>– Иванова А.Ю., ряд заданий в ОРУ; </a:t>
            </a:r>
            <a:r>
              <a:rPr lang="ru-RU" dirty="0" err="1"/>
              <a:t>Брекова</a:t>
            </a:r>
            <a:r>
              <a:rPr lang="ru-RU" dirty="0"/>
              <a:t> Г.Г., «Сотвори солнце в себе» в форме оздоровительной минутки; </a:t>
            </a:r>
            <a:r>
              <a:rPr lang="ru-RU" dirty="0" err="1"/>
              <a:t>Тумаш</a:t>
            </a:r>
            <a:r>
              <a:rPr lang="ru-RU" dirty="0"/>
              <a:t> С.Б., игра «Встречаем гостей»; </a:t>
            </a:r>
            <a:endParaRPr lang="ru-RU" dirty="0" smtClean="0"/>
          </a:p>
          <a:p>
            <a:pPr algn="just"/>
            <a:endParaRPr lang="ru-RU" dirty="0"/>
          </a:p>
          <a:p>
            <a:pPr algn="just"/>
            <a:r>
              <a:rPr lang="ru-RU" dirty="0"/>
              <a:t>– </a:t>
            </a:r>
            <a:r>
              <a:rPr lang="ru-RU" i="1" dirty="0"/>
              <a:t>регулятивные БУД:</a:t>
            </a:r>
            <a:r>
              <a:rPr lang="ru-RU" dirty="0"/>
              <a:t> </a:t>
            </a:r>
            <a:r>
              <a:rPr lang="ru-RU" b="1" dirty="0"/>
              <a:t>технология </a:t>
            </a:r>
            <a:r>
              <a:rPr lang="ru-RU" b="1" dirty="0" smtClean="0"/>
              <a:t>коллективного </a:t>
            </a:r>
            <a:r>
              <a:rPr lang="ru-RU" b="1" dirty="0" err="1" smtClean="0"/>
              <a:t>взаимообучения</a:t>
            </a:r>
            <a:r>
              <a:rPr lang="ru-RU" b="1" dirty="0" smtClean="0"/>
              <a:t> </a:t>
            </a:r>
            <a:r>
              <a:rPr lang="ru-RU" dirty="0"/>
              <a:t>– Михайлова Е.В., прием «</a:t>
            </a:r>
            <a:r>
              <a:rPr lang="ru-RU" dirty="0" err="1"/>
              <a:t>Пазлы</a:t>
            </a:r>
            <a:r>
              <a:rPr lang="ru-RU" dirty="0"/>
              <a:t> словосочетаний»; </a:t>
            </a:r>
            <a:r>
              <a:rPr lang="ru-RU" b="1" dirty="0"/>
              <a:t>проблемная технология </a:t>
            </a:r>
            <a:r>
              <a:rPr lang="ru-RU" dirty="0"/>
              <a:t>– Волкова И.В., прием «Четыре конверта»; </a:t>
            </a:r>
            <a:r>
              <a:rPr lang="ru-RU" dirty="0" err="1"/>
              <a:t>Брекова</a:t>
            </a:r>
            <a:r>
              <a:rPr lang="ru-RU" dirty="0"/>
              <a:t> Г.Г., «Остановка игры-путешествия «Почему нельзя</a:t>
            </a:r>
            <a:r>
              <a:rPr lang="ru-RU" dirty="0" smtClean="0"/>
              <a:t>?»»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– </a:t>
            </a:r>
            <a:r>
              <a:rPr lang="ru-RU" i="1" dirty="0"/>
              <a:t>познавательные БУД:</a:t>
            </a:r>
            <a:r>
              <a:rPr lang="ru-RU" dirty="0"/>
              <a:t> </a:t>
            </a:r>
            <a:r>
              <a:rPr lang="ru-RU" b="1" dirty="0" err="1"/>
              <a:t>разноуровневая</a:t>
            </a:r>
            <a:r>
              <a:rPr lang="ru-RU" b="1" dirty="0"/>
              <a:t> технология </a:t>
            </a:r>
            <a:r>
              <a:rPr lang="ru-RU" dirty="0"/>
              <a:t>ЛОО в Д/З – Михайлова Е.В., прием «Создадим книгу своими руками»; Волкова И.В., «Сделай сам</a:t>
            </a:r>
            <a:r>
              <a:rPr lang="ru-RU" dirty="0" smtClean="0"/>
              <a:t>».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Всеми педагогами в сопровождении уроков/занятий творчески использовались </a:t>
            </a:r>
            <a:r>
              <a:rPr lang="ru-RU" b="1" dirty="0"/>
              <a:t>ИК-Технологии</a:t>
            </a:r>
            <a:r>
              <a:rPr lang="ru-RU" dirty="0"/>
              <a:t> и </a:t>
            </a:r>
            <a:r>
              <a:rPr lang="ru-RU" dirty="0" smtClean="0"/>
              <a:t>разнообразные средства дидактики.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317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класс </a:t>
            </a:r>
            <a:br>
              <a:rPr lang="ru-RU" dirty="0" smtClean="0"/>
            </a:br>
            <a:r>
              <a:rPr lang="ru-RU" dirty="0" smtClean="0"/>
              <a:t>Урок русского языка по теме «Слова, обозначающие названия предметов»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учитель ВОЛКОВА ИННА ВАЛЕНТИНОВНА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81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технология коллективного </a:t>
            </a:r>
            <a:r>
              <a:rPr lang="ru-RU" b="1" dirty="0" err="1" smtClean="0"/>
              <a:t>взаимообучения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18"/>
          </p:nvPr>
        </p:nvSpPr>
        <p:spPr>
          <a:xfrm>
            <a:off x="363984" y="1988521"/>
            <a:ext cx="3959441" cy="134492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Формирует  самостоятельность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9"/>
          </p:nvPr>
        </p:nvSpPr>
        <p:spPr>
          <a:xfrm>
            <a:off x="583498" y="3240272"/>
            <a:ext cx="5790669" cy="134492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Успешно реализует принцип «субъект-субъект»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0"/>
          </p:nvPr>
        </p:nvSpPr>
        <p:spPr>
          <a:xfrm>
            <a:off x="863719" y="4585193"/>
            <a:ext cx="6205822" cy="1721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v"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Повышает ответственность            не   только  за  свои успехи, но и за результаты совместной  работы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reGina\Desktop\DSC044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0253" y="2254803"/>
            <a:ext cx="4319713" cy="3557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80" y="1090473"/>
            <a:ext cx="10858129" cy="130386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Технология взаимного обучения позволяет формировать следующие 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коммуникативные БАЗОВЫЕ учебные ДЕЙСТВИЯ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401714" y="2931198"/>
            <a:ext cx="3456432" cy="3105617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Слушать                и понимать инструкцию к учебному заданию в разных видах деятельности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490352" y="2939578"/>
            <a:ext cx="3456432" cy="309723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Сотрудничать     со сверстниками в разных ситуациях; доброжелательно относиться      друг к другу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278740" y="2939578"/>
            <a:ext cx="3485629" cy="326965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Уметь  договариваться     и изменять       свое поведение     в соответствии с сложившейся ситуацией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рагмент ВолковаИ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8082" y="0"/>
            <a:ext cx="9238591" cy="692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класс </a:t>
            </a:r>
            <a:br>
              <a:rPr lang="ru-RU" dirty="0" smtClean="0"/>
            </a:br>
            <a:r>
              <a:rPr lang="ru-RU" dirty="0" smtClean="0"/>
              <a:t>воспитательное занятие                      по теме «путешествие в королевство здоровья»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воспитатель БРЕКОВА ГАЛИНА ГРИГОРЬЕВНА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3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откр.зан\DSC041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67" y="1414818"/>
            <a:ext cx="4881492" cy="4262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227093" y="166724"/>
            <a:ext cx="682388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600" dirty="0" smtClean="0">
                <a:cs typeface="Times New Roman" panose="02020603050405020304" pitchFamily="18" charset="0"/>
              </a:rPr>
              <a:t>На занятии  я использовала педагогические технологии, реализующие   личностно-ориентированный подход в процессе воспитания – такие как: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cs typeface="Times New Roman" panose="02020603050405020304" pitchFamily="18" charset="0"/>
              </a:rPr>
              <a:t>игровая</a:t>
            </a:r>
            <a:r>
              <a:rPr lang="ru-RU" dirty="0" smtClean="0">
                <a:cs typeface="Times New Roman" panose="02020603050405020304" pitchFamily="18" charset="0"/>
              </a:rPr>
              <a:t> технология,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технология </a:t>
            </a:r>
            <a:r>
              <a:rPr lang="ru-RU" b="1" i="1" dirty="0" smtClean="0">
                <a:cs typeface="Times New Roman" panose="02020603050405020304" pitchFamily="18" charset="0"/>
              </a:rPr>
              <a:t>сотрудничества</a:t>
            </a:r>
            <a:r>
              <a:rPr lang="ru-RU" dirty="0" smtClean="0">
                <a:cs typeface="Times New Roman" panose="02020603050405020304" pitchFamily="18" charset="0"/>
              </a:rPr>
              <a:t> </a:t>
            </a:r>
            <a:r>
              <a:rPr lang="ru-RU" dirty="0">
                <a:cs typeface="Times New Roman" panose="02020603050405020304" pitchFamily="18" charset="0"/>
              </a:rPr>
              <a:t>в </a:t>
            </a:r>
            <a:r>
              <a:rPr lang="ru-RU" dirty="0" smtClean="0">
                <a:cs typeface="Times New Roman" panose="02020603050405020304" pitchFamily="18" charset="0"/>
              </a:rPr>
              <a:t>малых группах,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dirty="0" smtClean="0">
                <a:cs typeface="Times New Roman" panose="02020603050405020304" pitchFamily="18" charset="0"/>
              </a:rPr>
              <a:t>технология, </a:t>
            </a:r>
            <a:r>
              <a:rPr lang="ru-RU" b="1" i="1" dirty="0" smtClean="0">
                <a:cs typeface="Times New Roman" panose="02020603050405020304" pitchFamily="18" charset="0"/>
              </a:rPr>
              <a:t>развивающая</a:t>
            </a:r>
            <a:r>
              <a:rPr lang="ru-RU" dirty="0" smtClean="0">
                <a:cs typeface="Times New Roman" panose="02020603050405020304" pitchFamily="18" charset="0"/>
              </a:rPr>
              <a:t> творческую индивидуальность детской личности,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err="1" smtClean="0">
                <a:cs typeface="Times New Roman" panose="02020603050405020304" pitchFamily="18" charset="0"/>
              </a:rPr>
              <a:t>здоровьесберегающая</a:t>
            </a:r>
            <a:r>
              <a:rPr lang="ru-RU" dirty="0" smtClean="0">
                <a:cs typeface="Times New Roman" panose="02020603050405020304" pitchFamily="18" charset="0"/>
              </a:rPr>
              <a:t> технология.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Выбрала я их по двум основным причинам: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-  </a:t>
            </a:r>
            <a:r>
              <a:rPr lang="ru-RU" sz="1600" dirty="0">
                <a:cs typeface="Times New Roman" panose="02020603050405020304" pitchFamily="18" charset="0"/>
              </a:rPr>
              <a:t>э</a:t>
            </a:r>
            <a:r>
              <a:rPr lang="ru-RU" sz="1600" dirty="0" smtClean="0">
                <a:cs typeface="Times New Roman" panose="02020603050405020304" pitchFamily="18" charset="0"/>
              </a:rPr>
              <a:t>то крайне целесообразно для развития и воспитания обучающихся с умственной отсталостью.  </a:t>
            </a:r>
            <a:endParaRPr lang="ru-RU" dirty="0" smtClean="0"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cs typeface="Times New Roman" panose="02020603050405020304" pitchFamily="18" charset="0"/>
              </a:rPr>
              <a:t>это современные образовательные  технологии, основанные на активизации и интенсификации (то есть,  использовании схемных и знаковых моделей предлагаемой ситуации) деятельности обучающихся. </a:t>
            </a:r>
          </a:p>
          <a:p>
            <a:pPr algn="just"/>
            <a:r>
              <a:rPr lang="ru-RU" dirty="0" smtClean="0"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1600" dirty="0" smtClean="0">
                <a:cs typeface="Times New Roman" panose="02020603050405020304" pitchFamily="18" charset="0"/>
              </a:rPr>
              <a:t>В младшем школьном  возрасте ведущей является </a:t>
            </a:r>
            <a:r>
              <a:rPr lang="ru-RU" sz="1600" b="1" dirty="0" smtClean="0">
                <a:cs typeface="Times New Roman" panose="02020603050405020304" pitchFamily="18" charset="0"/>
              </a:rPr>
              <a:t>игровая</a:t>
            </a:r>
            <a:r>
              <a:rPr lang="ru-RU" sz="1600" dirty="0" smtClean="0">
                <a:cs typeface="Times New Roman" panose="02020603050405020304" pitchFamily="18" charset="0"/>
              </a:rPr>
              <a:t> деятельность, в которой ребенок познает окружающий его мир. На этой технологии я и остановлюсь более подробно. Каждый вид игр помогает в развитии ребенка, как здорового человека, так и здоровой личности. При правильном подборе игр можно спланировать и создать условия для нормального развития и социализации ребенка, что является основной целью воспитания детей с интеллектуальными нарушениями.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9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:\фото откр.зан\DSC0418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430" y="119387"/>
            <a:ext cx="3099487" cy="23029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E:\фото откр.зан\DSC041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550" y="2601761"/>
            <a:ext cx="3284261" cy="2425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293704" y="0"/>
            <a:ext cx="789829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ru-RU" dirty="0" smtClean="0"/>
              <a:t>	Игровая форма занятия  создавалась   при помощи игровых приемов и ситуаций, выступающих как средство побуждения и  стимулирования  обучающихся. </a:t>
            </a:r>
          </a:p>
          <a:p>
            <a:pPr marL="0" lvl="1" algn="just"/>
            <a:r>
              <a:rPr lang="ru-RU" dirty="0"/>
              <a:t>	</a:t>
            </a:r>
            <a:r>
              <a:rPr lang="ru-RU" dirty="0" smtClean="0"/>
              <a:t>Деятельность обучающихся была  построена на творческом использовании  игровых действий . </a:t>
            </a:r>
          </a:p>
          <a:p>
            <a:pPr marL="0" lvl="1" algn="just"/>
            <a:r>
              <a:rPr lang="ru-RU" dirty="0"/>
              <a:t>	</a:t>
            </a:r>
            <a:r>
              <a:rPr lang="ru-RU" dirty="0" smtClean="0"/>
              <a:t>Реализация игровых приёмов и ситуаций на занятии происходила по таким основным направлениям: *дидактическая цель ставилась перед обучающимися в форме игровой задачи; *успешное выполнение дидактического задания связывалось с игровым результатом, *деятельность подчинялась правилам игры.</a:t>
            </a:r>
          </a:p>
          <a:p>
            <a:pPr algn="just"/>
            <a:r>
              <a:rPr lang="ru-RU" dirty="0" smtClean="0"/>
              <a:t> 	Во взаимосвязи способов дифференциации, сочетающихся с игровой технологией преодолевались трудности общения у обучающихся. Все используемые  приемы, способы помогали обогащать опыт детей  в ведении здорового образа жизни. </a:t>
            </a:r>
          </a:p>
          <a:p>
            <a:pPr algn="r"/>
            <a:r>
              <a:rPr lang="ru-RU" dirty="0"/>
              <a:t>	</a:t>
            </a:r>
            <a:r>
              <a:rPr lang="ru-RU" dirty="0" smtClean="0"/>
              <a:t>Вся работа в целом была направлена на формирование    таких базовых действий, как:</a:t>
            </a:r>
          </a:p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411244" y="4502393"/>
            <a:ext cx="6491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мение подчиняться общим требованиям,  слушать и понимать инструкции к  заданию;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/>
              <a:t> проявлять ответственность при выполнении задания;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/>
              <a:t> отличать правильно выполненное задание от неверного;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dirty="0" smtClean="0"/>
              <a:t>использовать принятые ритуалы социального взаимодействия с одноклассниками и воспитателем.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dirty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endParaRPr lang="ru-RU" sz="16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E:\фото откр.зан\DSC0419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6983" y="4106779"/>
            <a:ext cx="3097502" cy="2436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5021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338</TotalTime>
  <Words>343</Words>
  <Application>Microsoft Office PowerPoint</Application>
  <PresentationFormat>Произвольный</PresentationFormat>
  <Paragraphs>60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Панорама открытых уроков и занятий по теме методического проекта «Система педагогического взаимодействия технологий ЛОО» </vt:lpstr>
      <vt:lpstr>Педагогические технологии, реализующие ЛОО:</vt:lpstr>
      <vt:lpstr>3 класс  Урок русского языка по теме «Слова, обозначающие названия предметов» </vt:lpstr>
      <vt:lpstr>технология коллективного взаимообучения</vt:lpstr>
      <vt:lpstr>Технология взаимного обучения позволяет формировать следующие  коммуникативные БАЗОВЫЕ учебные ДЕЙСТВИЯ</vt:lpstr>
      <vt:lpstr>Слайд 6</vt:lpstr>
      <vt:lpstr>3 класс  воспитательное занятие                      по теме «путешествие в королевство здоровья» </vt:lpstr>
      <vt:lpstr>Слайд 8</vt:lpstr>
      <vt:lpstr>Слайд 9</vt:lpstr>
      <vt:lpstr>Всем педагогам спасибо за подготовку и проведение открытых мероприятий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Панорама открытых уроков и занятий по теме методического проекта «Система педагогического взаимодействия технологий ЛОО»</dc:title>
  <dc:creator>Asus</dc:creator>
  <cp:lastModifiedBy>13 user</cp:lastModifiedBy>
  <cp:revision>59</cp:revision>
  <dcterms:created xsi:type="dcterms:W3CDTF">2019-02-18T15:17:17Z</dcterms:created>
  <dcterms:modified xsi:type="dcterms:W3CDTF">2019-02-25T05:03:41Z</dcterms:modified>
</cp:coreProperties>
</file>