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5A2FC-0CC2-44BB-8923-A37C07D91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DC1B0D-13DA-492E-951A-24101A435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88C9FD-FE54-495F-BA9F-BA34D58F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DCC0ED-3B00-4CE7-BCC8-9BC15056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B09A4E-AACC-4EE3-9C25-F0267EF4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0D6FEE8-A406-48CF-A405-B4E980681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34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3A5F6-B7C7-4DCE-8F72-AE51011D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94A93A-C96D-4BA5-98C5-BD6EE0DC9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074634-36DF-4E71-85EC-A14C5F18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983025-9921-4601-B189-21547DE2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46A270-ACA6-49D0-82A9-0E29664D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53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ABBC888-B9EF-4B80-8ED8-E7EAA9337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C61294-38E0-4A45-B82D-A3C69078D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836C60-6ACE-403B-B88B-2984C4C7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4B8C88-5E09-42EF-8215-34855174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A4424B-B2A6-4678-ACB6-A7BE6A4C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40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F44B6B-220D-4E90-AD5B-473B42C1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A67A14-C00F-42D2-BE60-6F8823F8D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5326B-5F93-4A7E-95B5-D558D4AD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ED38E6-B5D3-4A55-933B-BF8B0D6C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A85826-4528-4F6C-82EE-D43E3C68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52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EC1EC-0DA9-4EFB-8814-F6E87806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6733DF-C183-4D8A-ADC6-0DAA2C3F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C3A8CB-68D9-46DB-8F0D-C7C9A053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7BE395-79DF-4BC0-8CCB-4C2AF528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901922-1D2C-4131-BD77-77BB2B7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9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CA025-3BCA-49EE-AA8B-B1C3ACE8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DF892F-70AC-477F-A83C-2F95949F0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325757-3F15-4451-A792-39378F770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14C261-3F94-45FC-A31F-ABB0DE88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EA18E5-AFDD-495F-9F06-E11D5E99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7FCAD8-46BB-45C7-BD00-EE22D021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44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204F63-B00A-452D-AAA2-02A49920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474D9F-7324-4FA7-8CAB-842C2F66E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9C2707-058D-4E61-9DB6-6946A0D0A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333D019-9AF2-4B7A-B73E-AF62013D8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4BCC2B-B5D3-4CA4-A790-FE543A19E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5B18E3-4690-4B9F-875B-4B8EE52B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C1F6AFE-3F41-4F26-81F2-1F215F67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E88DE13-390D-4D52-BDAC-5AF8D995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3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E1A3C-B6FC-497B-B251-58ACA7C0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D19550-D461-4CCA-9320-FA59A5F3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4B2E62-3257-4EA6-B119-D1FDE42F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788350-1848-4623-A9E4-ED9B029E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06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F9D5865-31B8-4144-8BCD-1FA4260B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1224AD-5B46-49FE-B7CF-A5FFDE63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EB3FDD-D8B8-4916-B5E8-94393759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4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E3CD9C-63F2-4846-9359-39820713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E8AFF4-FE39-4EC4-897F-F4A866AC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90303F-BDAA-4458-BBD9-C73677ABA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EF71C1-5CA0-41AE-BDCA-965EA567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9D9171-23E6-4CDC-9AF4-601C848B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A23C68-896F-46E7-80F2-14909867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91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6FEF2A-3626-48E6-90C4-CF744009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A4BB8E-9CEB-4E8A-88FA-404A5B4D8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562C0C-DD10-41F1-9044-50A67AB68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F39808-6454-4D17-9C74-DBB54EEB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713F5E-DA15-489C-84E4-6060F128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A5EDBF-4036-4EA5-9631-6EDA9192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39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316A59-1471-457C-B8F5-90C0F1C4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534241-2C89-4063-9CEA-B118D2C6F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FFB7A5-4B09-4C2A-A242-B585C2449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C354-68BF-4B3C-A6EE-D4F352B6542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B70F89-7472-4117-9E1B-E0A11EB22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91CCB8-26E1-46E5-B2A4-4BC10B749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C84B-FD80-49E1-AD4D-1F6BAB42C6D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4D372B-4DA1-4068-81B3-B0C226210B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11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10C20-8462-45ED-845C-DA4F314C6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149" y="642074"/>
            <a:ext cx="10084525" cy="2387600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«ЗАКОН И ПОДРОСТОК»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E0AAD53-AF39-4EBA-87E0-0F7A1465D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2525" y="5146766"/>
            <a:ext cx="5564777" cy="11625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                      Подготовила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                              </a:t>
            </a: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Козлова Н.С., 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entury Gothic" pitchFamily="34" charset="0"/>
              </a:rPr>
              <a:t>педагог-психолог</a:t>
            </a:r>
            <a:endParaRPr lang="ru-RU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17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55371"/>
            <a:ext cx="10515600" cy="402159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Российское уголовное право признаёт субъектом преступления только физическое лицо, достигшее 16 лет. Однако к уголовной ответственности могут быть привлечены лица, достигшие 14 лет: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 убийство.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Умышленное причинение вреда здоровью.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Похищение человека.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Изнасилование.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Кража.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Грабёж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Разбой.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Вымогательство.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Вандализм.</a:t>
            </a:r>
          </a:p>
          <a:p>
            <a:endParaRPr lang="ru-RU" dirty="0"/>
          </a:p>
        </p:txBody>
      </p:sp>
      <p:pic>
        <p:nvPicPr>
          <p:cNvPr id="24578" name="Picture 2" descr="https://cf.ppt-online.org/files/slide/b/BmeoCvWTHDJtZw56p7LEIlyx4YVnF8f2AMNP3K/slide-0.jpg"/>
          <p:cNvPicPr>
            <a:picLocks noChangeAspect="1" noChangeArrowheads="1"/>
          </p:cNvPicPr>
          <p:nvPr/>
        </p:nvPicPr>
        <p:blipFill>
          <a:blip r:embed="rId2" cstate="print"/>
          <a:srcRect t="27187" b="29351"/>
          <a:stretch>
            <a:fillRect/>
          </a:stretch>
        </p:blipFill>
        <p:spPr bwMode="auto">
          <a:xfrm>
            <a:off x="2789127" y="195942"/>
            <a:ext cx="6179521" cy="1763487"/>
          </a:xfrm>
          <a:prstGeom prst="rect">
            <a:avLst/>
          </a:prstGeom>
          <a:noFill/>
        </p:spPr>
      </p:pic>
      <p:pic>
        <p:nvPicPr>
          <p:cNvPr id="24580" name="Picture 4" descr="https://pbs.twimg.com/media/DYD9B5AXUAApFM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101" y="3487783"/>
            <a:ext cx="4679955" cy="3122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C:\Users\1\Desktop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2068"/>
            <a:ext cx="9144000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Помните!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6626" name="Picture 2" descr="https://documents.infourok.ru/428eea31-3bee-4d4b-9ba8-c6b11cca6676/0/slide_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0318" y="1045346"/>
            <a:ext cx="7603762" cy="5564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2CE0F-AF5E-4A81-BA26-A08B8E0C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886"/>
            <a:ext cx="10892246" cy="48332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</a:rPr>
            </a:br>
            <a:r>
              <a:rPr lang="ru-RU" b="1" i="1" u="sng" dirty="0" smtClean="0">
                <a:solidFill>
                  <a:srgbClr val="002060"/>
                </a:solidFill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</a:rPr>
            </a:br>
            <a:r>
              <a:rPr lang="ru-RU" b="1" i="1" u="sng" dirty="0" smtClean="0">
                <a:solidFill>
                  <a:srgbClr val="002060"/>
                </a:solidFill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Century Gothic" pitchFamily="34" charset="0"/>
              </a:rPr>
              <a:t>Подростковый </a:t>
            </a:r>
            <a:r>
              <a:rPr lang="ru-RU" sz="3600" b="1" u="sng" dirty="0" smtClean="0">
                <a:solidFill>
                  <a:srgbClr val="002060"/>
                </a:solidFill>
                <a:latin typeface="Century Gothic" pitchFamily="34" charset="0"/>
              </a:rPr>
              <a:t>возраст </a:t>
            </a:r>
            <a:r>
              <a:rPr 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– один из самых сложных в жизни человека.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 </a:t>
            </a:r>
            <a:r>
              <a:rPr lang="ru-RU" sz="3600" b="1" i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3600" b="1" i="1" dirty="0" smtClean="0">
                <a:solidFill>
                  <a:srgbClr val="002060"/>
                </a:solidFill>
                <a:latin typeface="+mn-lt"/>
              </a:rPr>
              <a:t>это время </a:t>
            </a:r>
            <a:r>
              <a:rPr lang="ru-RU" sz="3600" b="1" i="1" dirty="0" smtClean="0">
                <a:solidFill>
                  <a:srgbClr val="002060"/>
                </a:solidFill>
                <a:latin typeface="+mn-lt"/>
              </a:rPr>
              <a:t>человек начинает</a:t>
            </a:r>
            <a:r>
              <a:rPr lang="en-US" sz="3600" b="1" i="1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36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0E438AA6-49DB-4669-A364-8CCB563E6EE1}"/>
              </a:ext>
            </a:extLst>
          </p:cNvPr>
          <p:cNvGrpSpPr>
            <a:grpSpLocks/>
          </p:cNvGrpSpPr>
          <p:nvPr/>
        </p:nvGrpSpPr>
        <p:grpSpPr bwMode="auto">
          <a:xfrm>
            <a:off x="479036" y="1849323"/>
            <a:ext cx="8207764" cy="746125"/>
            <a:chOff x="1225" y="1910"/>
            <a:chExt cx="3239" cy="47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13D56B68-86EE-4ADB-A45A-4D309D9B3B2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59D4397A-B53D-4068-83E3-B38A9A424E0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128" y="2007"/>
              <a:ext cx="461" cy="267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5538AA48-8A4D-4079-90F6-5897222737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70" y="2072"/>
              <a:ext cx="24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2060"/>
                  </a:solidFill>
                </a:rPr>
                <a:t>Переход к 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самостоятельной 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жизни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2A22434F-EEA0-4347-8236-09D461C24E6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9" y="1963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6CC236C-EC74-43E8-B9A7-9297C4F66FE1}"/>
              </a:ext>
            </a:extLst>
          </p:cNvPr>
          <p:cNvGrpSpPr>
            <a:grpSpLocks/>
          </p:cNvGrpSpPr>
          <p:nvPr/>
        </p:nvGrpSpPr>
        <p:grpSpPr bwMode="auto">
          <a:xfrm>
            <a:off x="416854" y="3170529"/>
            <a:ext cx="8413637" cy="717550"/>
            <a:chOff x="1208" y="2635"/>
            <a:chExt cx="3256" cy="452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4C47EE82-C4DD-4627-9788-FC0872C9E6D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55E9D0E0-2E9C-435F-8D6E-01F4BC94A9F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123" y="2720"/>
              <a:ext cx="452" cy="281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7E3408D7-D3B3-4AE7-8795-5BCF520256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23" y="2682"/>
              <a:ext cx="26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2060"/>
                  </a:solidFill>
                </a:rPr>
                <a:t> 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Перед ним 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встаёт 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масса 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взрослых проблем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60AD55D5-6E9D-4949-8D21-A9304F9E89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xmlns="" id="{0E438AA6-49DB-4669-A364-8CCB563E6EE1}"/>
              </a:ext>
            </a:extLst>
          </p:cNvPr>
          <p:cNvGrpSpPr>
            <a:grpSpLocks/>
          </p:cNvGrpSpPr>
          <p:nvPr/>
        </p:nvGrpSpPr>
        <p:grpSpPr bwMode="auto">
          <a:xfrm>
            <a:off x="311274" y="4402185"/>
            <a:ext cx="8440842" cy="922074"/>
            <a:chOff x="1229" y="1946"/>
            <a:chExt cx="3235" cy="557"/>
          </a:xfrm>
        </p:grpSpPr>
        <p:sp>
          <p:nvSpPr>
            <p:cNvPr id="30" name="Line 8">
              <a:extLst>
                <a:ext uri="{FF2B5EF4-FFF2-40B4-BE49-F238E27FC236}">
                  <a16:creationId xmlns:a16="http://schemas.microsoft.com/office/drawing/2014/main" xmlns="" id="{13D56B68-86EE-4ADB-A45A-4D309D9B3B2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xmlns="" id="{59D4397A-B53D-4068-83E3-B38A9A424E0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157" y="2018"/>
              <a:ext cx="408" cy="263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>
              <a:extLst>
                <a:ext uri="{FF2B5EF4-FFF2-40B4-BE49-F238E27FC236}">
                  <a16:creationId xmlns:a16="http://schemas.microsoft.com/office/drawing/2014/main" xmlns="" id="{5538AA48-8A4D-4079-90F6-5897222737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4" y="2001"/>
              <a:ext cx="2348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2060"/>
                  </a:solidFill>
                </a:rPr>
                <a:t>Осознание и ответственность за свои поступки.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xmlns="" id="{2A22434F-EEA0-4347-8236-09D461C24E6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9" y="1963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6" name="Picture 4" descr="https://www.culture.ru/storage/images/ff21e7e5985a98ecd2406fda4655389a/5990a6d9ba8fd125f21861f572ccf09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755" y="3905794"/>
            <a:ext cx="4117374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647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24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Почему подросток вступает на путь преступления?</a:t>
            </a:r>
            <a:endParaRPr lang="ru-RU" sz="3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943" y="2207623"/>
            <a:ext cx="6006737" cy="40233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Незнание уголовных законов.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Не умение себя контролировать.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Очень низкое материальное обеспечение.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Отсутствие досуга для детей.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user72902.clients-cdnnow.ru/localStorage/news/60/3d/c9/09/603dc909_resizedScaled_1020to499.jpg"/>
          <p:cNvPicPr>
            <a:picLocks noChangeAspect="1" noChangeArrowheads="1"/>
          </p:cNvPicPr>
          <p:nvPr/>
        </p:nvPicPr>
        <p:blipFill>
          <a:blip r:embed="rId2" cstate="print"/>
          <a:srcRect l="22558"/>
          <a:stretch>
            <a:fillRect/>
          </a:stretch>
        </p:blipFill>
        <p:spPr bwMode="auto">
          <a:xfrm>
            <a:off x="6453051" y="2599510"/>
            <a:ext cx="5471270" cy="394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2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Преступление -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это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социальное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зло.</a:t>
            </a:r>
            <a:r>
              <a:rPr lang="ru-RU" sz="3600" b="1" dirty="0" smtClean="0">
                <a:solidFill>
                  <a:srgbClr val="C00000"/>
                </a:solidFill>
                <a:latin typeface="Century Gothic" pitchFamily="34" charset="0"/>
              </a:rPr>
              <a:t> Преступность несовершеннолетних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– зло, увеличенное во много раз. 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2" y="1841862"/>
            <a:ext cx="5760718" cy="4167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И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хотя процесс осужденных судами несовершеннолетних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сравнении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 взрослыми невелик,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мириться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таким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явлением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, когда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подростки совершают преступление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нельзя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http://risovach.ru/upload/2020/01/generator/osuzhdenie_229038626_orig_.jpg"/>
          <p:cNvPicPr>
            <a:picLocks noChangeAspect="1" noChangeArrowheads="1"/>
          </p:cNvPicPr>
          <p:nvPr/>
        </p:nvPicPr>
        <p:blipFill>
          <a:blip r:embed="rId2" cstate="print"/>
          <a:srcRect r="15434"/>
          <a:stretch>
            <a:fillRect/>
          </a:stretch>
        </p:blipFill>
        <p:spPr bwMode="auto">
          <a:xfrm>
            <a:off x="6726191" y="2534194"/>
            <a:ext cx="5083156" cy="399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377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Возраст ответственности по </a:t>
            </a:r>
            <a:r>
              <a:rPr lang="ru-RU" sz="3200" b="1" dirty="0" smtClean="0">
                <a:solidFill>
                  <a:srgbClr val="C00000"/>
                </a:solidFill>
                <a:latin typeface="Century Gothic" pitchFamily="34" charset="0"/>
              </a:rPr>
              <a:t>закону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188720"/>
            <a:ext cx="10944497" cy="4988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latin typeface="Comic Sans MS" pitchFamily="66" charset="0"/>
              </a:rPr>
              <a:t>Все виды нарушений с 16 лет, за самые тяжкие с 14 лет.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Если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подросток нарушил закон, то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Его вызывают на комиссию по делам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несовершеннолетних.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Ставят на учет в полицию.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родителей налагают штраф.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При совершении серьёзного преступления с 11 лет отправляют в спецшколу,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14  в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воспитательно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–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трудовую колонию.</a:t>
            </a:r>
          </a:p>
          <a:p>
            <a:endParaRPr lang="ru-RU" dirty="0"/>
          </a:p>
        </p:txBody>
      </p:sp>
      <p:pic>
        <p:nvPicPr>
          <p:cNvPr id="19462" name="Picture 6" descr="https://i1.wp.com/tksmi.ru/wp-content/uploads/2019/11/1.png?fit=800%2C522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8260" y="4839335"/>
            <a:ext cx="3093740" cy="2018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a69/00121f50-ac9ff0a9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457" y="248194"/>
            <a:ext cx="10515600" cy="6413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317965"/>
            <a:ext cx="10515600" cy="304364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егулирует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имущественные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отношения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Наказания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 правонарушителю: возмещение вреда,  уплата ущерба, штраф.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Ответственность наступает полностью с 18 лет, частично с 14 лет.</a:t>
            </a:r>
          </a:p>
          <a:p>
            <a:endParaRPr lang="ru-RU" dirty="0"/>
          </a:p>
        </p:txBody>
      </p:sp>
      <p:pic>
        <p:nvPicPr>
          <p:cNvPr id="6" name="Picture 2" descr="https://fireman.club/wp-content/uploads/2017/08/Grazhdansko-pravovaya-grazhdanskaya-otvetstven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159" y="261257"/>
            <a:ext cx="4454435" cy="2913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886" y="3474720"/>
            <a:ext cx="10515600" cy="27153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Наступает с 16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лет, относятся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такие правонарушения как: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Приобретение, хранение и потребление наркотических средств и психотропных веществ.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Жестокое обращение с животными.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Повреждение транспортных средств общего пользования.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Распитие спиртных напитков.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554" name="Picture 2" descr="https://cf.ppt-online.org/files1/slide/a/abD752SpM1e9GkQVxdyqNJAtimnsgFTvBuYCOE36X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235131"/>
            <a:ext cx="4976948" cy="2965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346130.selcdn.ru/storage1/include/site_1449/section_128/thumbs/qwQ0-ENNRmkM_1200x0_AybP2us9.jpg"/>
          <p:cNvPicPr>
            <a:picLocks noChangeAspect="1" noChangeArrowheads="1"/>
          </p:cNvPicPr>
          <p:nvPr/>
        </p:nvPicPr>
        <p:blipFill>
          <a:blip r:embed="rId2" cstate="print"/>
          <a:srcRect b="5333"/>
          <a:stretch>
            <a:fillRect/>
          </a:stretch>
        </p:blipFill>
        <p:spPr bwMode="auto">
          <a:xfrm>
            <a:off x="1515291" y="182880"/>
            <a:ext cx="9366069" cy="649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282</Words>
  <Application>Microsoft Office PowerPoint</Application>
  <PresentationFormat>Произвольный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«ЗАКОН И ПОДРОСТОК»</vt:lpstr>
      <vt:lpstr>   Подростковый возраст – один из самых сложных в жизни человека.                  В это время человек начинает:  </vt:lpstr>
      <vt:lpstr>Почему подросток вступает на путь преступления?</vt:lpstr>
      <vt:lpstr>Преступление - это социальное зло. Преступность несовершеннолетних – зло, увеличенное во много раз. </vt:lpstr>
      <vt:lpstr>Возраст ответственности по закону</vt:lpstr>
      <vt:lpstr>Слайд 6</vt:lpstr>
      <vt:lpstr>Слайд 7</vt:lpstr>
      <vt:lpstr>Слайд 8</vt:lpstr>
      <vt:lpstr>Слайд 9</vt:lpstr>
      <vt:lpstr>Слайд 10</vt:lpstr>
      <vt:lpstr>Слайд 11</vt:lpstr>
      <vt:lpstr>Помните!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Надежда Козлова</cp:lastModifiedBy>
  <cp:revision>18</cp:revision>
  <dcterms:created xsi:type="dcterms:W3CDTF">2021-09-20T10:27:43Z</dcterms:created>
  <dcterms:modified xsi:type="dcterms:W3CDTF">2021-11-23T22:25:55Z</dcterms:modified>
</cp:coreProperties>
</file>