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70" r:id="rId3"/>
    <p:sldMasterId id="2147483682" r:id="rId4"/>
  </p:sldMasterIdLst>
  <p:sldIdLst>
    <p:sldId id="256" r:id="rId5"/>
    <p:sldId id="258" r:id="rId6"/>
    <p:sldId id="259" r:id="rId7"/>
    <p:sldId id="260" r:id="rId8"/>
    <p:sldId id="261" r:id="rId9"/>
    <p:sldId id="263" r:id="rId10"/>
    <p:sldId id="264" r:id="rId11"/>
    <p:sldId id="277" r:id="rId12"/>
    <p:sldId id="278" r:id="rId13"/>
    <p:sldId id="279" r:id="rId14"/>
    <p:sldId id="262" r:id="rId15"/>
    <p:sldId id="266" r:id="rId16"/>
    <p:sldId id="267" r:id="rId17"/>
    <p:sldId id="265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52" y="-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буква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2а класс</c:v>
                </c:pt>
                <c:pt idx="1">
                  <c:v>3 класс</c:v>
                </c:pt>
                <c:pt idx="2">
                  <c:v>5 класс</c:v>
                </c:pt>
                <c:pt idx="3">
                  <c:v>6а класс</c:v>
                </c:pt>
                <c:pt idx="4">
                  <c:v>7 класс</c:v>
                </c:pt>
                <c:pt idx="5">
                  <c:v>9 класс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слог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2а класс</c:v>
                </c:pt>
                <c:pt idx="1">
                  <c:v>3 класс</c:v>
                </c:pt>
                <c:pt idx="2">
                  <c:v>5 класс</c:v>
                </c:pt>
                <c:pt idx="3">
                  <c:v>6а класс</c:v>
                </c:pt>
                <c:pt idx="4">
                  <c:v>7 класс</c:v>
                </c:pt>
                <c:pt idx="5">
                  <c:v>9 класс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слог+слово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2а класс</c:v>
                </c:pt>
                <c:pt idx="1">
                  <c:v>3 класс</c:v>
                </c:pt>
                <c:pt idx="2">
                  <c:v>5 класс</c:v>
                </c:pt>
                <c:pt idx="3">
                  <c:v>6а класс</c:v>
                </c:pt>
                <c:pt idx="4">
                  <c:v>7 класс</c:v>
                </c:pt>
                <c:pt idx="5">
                  <c:v>9 класс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слово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2а класс</c:v>
                </c:pt>
                <c:pt idx="1">
                  <c:v>3 класс</c:v>
                </c:pt>
                <c:pt idx="2">
                  <c:v>5 класс</c:v>
                </c:pt>
                <c:pt idx="3">
                  <c:v>6а класс</c:v>
                </c:pt>
                <c:pt idx="4">
                  <c:v>7 класс</c:v>
                </c:pt>
                <c:pt idx="5">
                  <c:v>9 класс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</c:numCache>
            </c:numRef>
          </c:val>
        </c:ser>
        <c:axId val="111530752"/>
        <c:axId val="111532288"/>
      </c:barChart>
      <c:catAx>
        <c:axId val="111530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1532288"/>
        <c:crosses val="autoZero"/>
        <c:auto val="1"/>
        <c:lblAlgn val="ctr"/>
        <c:lblOffset val="100"/>
      </c:catAx>
      <c:valAx>
        <c:axId val="111532288"/>
        <c:scaling>
          <c:orientation val="minMax"/>
        </c:scaling>
        <c:axPos val="l"/>
        <c:majorGridlines/>
        <c:numFmt formatCode="General" sourceLinked="1"/>
        <c:tickLblPos val="nextTo"/>
        <c:crossAx val="11153075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бол.кол-во ошибок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2а класс</c:v>
                </c:pt>
                <c:pt idx="1">
                  <c:v>3 класс</c:v>
                </c:pt>
                <c:pt idx="2">
                  <c:v>5 класс</c:v>
                </c:pt>
                <c:pt idx="3">
                  <c:v>6а класс</c:v>
                </c:pt>
                <c:pt idx="4">
                  <c:v>7 класс</c:v>
                </c:pt>
                <c:pt idx="5">
                  <c:v>9 класс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ед.ошибки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2а класс</c:v>
                </c:pt>
                <c:pt idx="1">
                  <c:v>3 класс</c:v>
                </c:pt>
                <c:pt idx="2">
                  <c:v>5 класс</c:v>
                </c:pt>
                <c:pt idx="3">
                  <c:v>6а класс</c:v>
                </c:pt>
                <c:pt idx="4">
                  <c:v>7 класс</c:v>
                </c:pt>
                <c:pt idx="5">
                  <c:v>9 класс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 ошибок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2а класс</c:v>
                </c:pt>
                <c:pt idx="1">
                  <c:v>3 класс</c:v>
                </c:pt>
                <c:pt idx="2">
                  <c:v>5 класс</c:v>
                </c:pt>
                <c:pt idx="3">
                  <c:v>6а класс</c:v>
                </c:pt>
                <c:pt idx="4">
                  <c:v>7 класс</c:v>
                </c:pt>
                <c:pt idx="5">
                  <c:v>9 класс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>
                  <c:v>2</c:v>
                </c:pt>
                <c:pt idx="3">
                  <c:v>2</c:v>
                </c:pt>
                <c:pt idx="5">
                  <c:v>3</c:v>
                </c:pt>
              </c:numCache>
            </c:numRef>
          </c:val>
        </c:ser>
        <c:axId val="150748544"/>
        <c:axId val="150836352"/>
      </c:barChart>
      <c:catAx>
        <c:axId val="150748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0836352"/>
        <c:crosses val="autoZero"/>
        <c:auto val="1"/>
        <c:lblAlgn val="ctr"/>
        <c:lblOffset val="100"/>
      </c:catAx>
      <c:valAx>
        <c:axId val="150836352"/>
        <c:scaling>
          <c:orientation val="minMax"/>
        </c:scaling>
        <c:axPos val="l"/>
        <c:majorGridlines/>
        <c:numFmt formatCode="General" sourceLinked="1"/>
        <c:tickLblPos val="nextTo"/>
        <c:crossAx val="15074854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неосозн.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2а класс</c:v>
                </c:pt>
                <c:pt idx="1">
                  <c:v>3 класс</c:v>
                </c:pt>
                <c:pt idx="2">
                  <c:v>5 класс</c:v>
                </c:pt>
                <c:pt idx="3">
                  <c:v>6 класс</c:v>
                </c:pt>
                <c:pt idx="4">
                  <c:v>7 класс</c:v>
                </c:pt>
                <c:pt idx="5">
                  <c:v>9 класс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ср. уровень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2а класс</c:v>
                </c:pt>
                <c:pt idx="1">
                  <c:v>3 класс</c:v>
                </c:pt>
                <c:pt idx="2">
                  <c:v>5 класс</c:v>
                </c:pt>
                <c:pt idx="3">
                  <c:v>6 класс</c:v>
                </c:pt>
                <c:pt idx="4">
                  <c:v>7 класс</c:v>
                </c:pt>
                <c:pt idx="5">
                  <c:v>9 класс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осознанно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2а класс</c:v>
                </c:pt>
                <c:pt idx="1">
                  <c:v>3 класс</c:v>
                </c:pt>
                <c:pt idx="2">
                  <c:v>5 класс</c:v>
                </c:pt>
                <c:pt idx="3">
                  <c:v>6 класс</c:v>
                </c:pt>
                <c:pt idx="4">
                  <c:v>7 класс</c:v>
                </c:pt>
                <c:pt idx="5">
                  <c:v>9 класс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</c:numCache>
            </c:numRef>
          </c:val>
        </c:ser>
        <c:axId val="151124224"/>
        <c:axId val="153784320"/>
      </c:barChart>
      <c:catAx>
        <c:axId val="151124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3784320"/>
        <c:crosses val="autoZero"/>
        <c:auto val="1"/>
        <c:lblAlgn val="ctr"/>
        <c:lblOffset val="100"/>
      </c:catAx>
      <c:valAx>
        <c:axId val="153784320"/>
        <c:scaling>
          <c:orientation val="minMax"/>
        </c:scaling>
        <c:axPos val="l"/>
        <c:majorGridlines/>
        <c:numFmt formatCode="General" sourceLinked="1"/>
        <c:tickLblPos val="nextTo"/>
        <c:crossAx val="15112422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288234"/>
            <a:ext cx="5472608" cy="1225021"/>
          </a:xfrm>
        </p:spPr>
        <p:txBody>
          <a:bodyPr>
            <a:normAutofit/>
          </a:bodyPr>
          <a:lstStyle>
            <a:lvl1pPr>
              <a:defRPr sz="48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982120"/>
            <a:ext cx="5040560" cy="1460500"/>
          </a:xfrm>
        </p:spPr>
        <p:txBody>
          <a:bodyPr>
            <a:normAutofit/>
          </a:bodyPr>
          <a:lstStyle>
            <a:lvl1pPr marL="0" indent="0" algn="ctr">
              <a:buNone/>
              <a:defRPr sz="3600" b="1" cap="none" spc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9960" y="1333500"/>
            <a:ext cx="36720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44758" y="1333500"/>
            <a:ext cx="36720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8865"/>
            <a:ext cx="792088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333500"/>
            <a:ext cx="7848872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accent6">
                <a:lumMod val="50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129308"/>
            <a:ext cx="504056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Совещание - проект</a:t>
            </a:r>
            <a:endParaRPr lang="ru-RU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707904" y="1633364"/>
            <a:ext cx="504056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Возможности формирования и совершенствования техники чтения</a:t>
            </a:r>
          </a:p>
          <a:p>
            <a:r>
              <a:rPr lang="ru-RU" sz="1400" b="1" i="1" dirty="0" smtClean="0"/>
              <a:t>Цель проекта:</a:t>
            </a:r>
          </a:p>
          <a:p>
            <a:r>
              <a:rPr lang="ru-RU" sz="1400" b="1" dirty="0" smtClean="0"/>
              <a:t> повышение компетентности педагогов в области формирования деятельности работы над техникой чтения на основе предметного текста с обучающимися  с УО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Целевая аудитория :  учителя и специалисты ОУ</a:t>
            </a:r>
            <a:endParaRPr kumimoji="0" lang="ru-RU" sz="1600" b="1" i="0" u="none" strike="noStrike" kern="1200" cap="none" spc="0" normalizeH="0" baseline="0" noProof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07904" y="4441676"/>
            <a:ext cx="504056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Сапельникова А. Г.</a:t>
            </a:r>
            <a:endParaRPr kumimoji="0" lang="ru-RU" sz="3600" b="1" i="0" u="none" strike="noStrike" kern="1200" cap="none" spc="0" normalizeH="0" baseline="0" noProof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42860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ГБОУ ЛО «Сланцевская школа-интернат»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466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77247"/>
            <a:ext cx="8693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Мониторинг осознанности чтения:</a:t>
            </a:r>
            <a:endParaRPr lang="ru-RU" sz="4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563666958"/>
              </p:ext>
            </p:extLst>
          </p:nvPr>
        </p:nvGraphicFramePr>
        <p:xfrm>
          <a:off x="683568" y="1537353"/>
          <a:ext cx="7848872" cy="354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526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600" y="409230"/>
            <a:ext cx="727280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 трудностей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возникающих при обучении детей чтению: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недоразвитие высших психических процессов (восприятия, внимания, памяти, мышления);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нарушениями речевого развития (звукопроизношения), грамматического строя речи, бедностью словарного запаса;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типологические особенности ребёнка;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слабое развитие у обучающихся функции самоконтроля;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несформированность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приемов учебной деятельности с предметными тестами со стороны педагогов.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697842"/>
            <a:ext cx="62281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чек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листов 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взаимопосещения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уроков: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было проведено 12 уроков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2а, 3, 5, 6а, 7, 9 классах,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уроки посетили 15 педагогов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1680" y="193204"/>
            <a:ext cx="7236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Практическое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1</a:t>
            </a:r>
            <a:endParaRPr kumimoji="0" lang="ru-RU" sz="4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АННА\Desktop\техника чтения\задания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3" y="265212"/>
            <a:ext cx="3962353" cy="54497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92286" y="1633364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класс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1196"/>
            <a:ext cx="51125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7984" y="2652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Практическое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2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4294" y="1849388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класс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2652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Практическое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3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9388"/>
            <a:ext cx="8784976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24134" y="3721596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класс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652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Практическое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4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4294" y="1849388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вариант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9348"/>
            <a:ext cx="66967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8412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Практическое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5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0273" y="2569468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класс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93204"/>
            <a:ext cx="3259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А. Крылов «Кот и повар»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21196"/>
            <a:ext cx="39604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Какой-то Повар, грамотей,</a:t>
            </a:r>
            <a:br>
              <a:rPr lang="ru-RU" sz="1100" dirty="0" smtClean="0"/>
            </a:br>
            <a:r>
              <a:rPr lang="ru-RU" sz="1100" dirty="0" smtClean="0"/>
              <a:t>С поварни побежал своей</a:t>
            </a:r>
            <a:br>
              <a:rPr lang="ru-RU" sz="1100" dirty="0" smtClean="0"/>
            </a:br>
            <a:r>
              <a:rPr lang="ru-RU" sz="1100" dirty="0" smtClean="0"/>
              <a:t>В кабак …</a:t>
            </a:r>
            <a:br>
              <a:rPr lang="ru-RU" sz="1100" dirty="0" smtClean="0"/>
            </a:br>
            <a:r>
              <a:rPr lang="ru-RU" sz="1100" dirty="0" smtClean="0"/>
              <a:t>А дома </a:t>
            </a:r>
            <a:r>
              <a:rPr lang="ru-RU" sz="1100" dirty="0" err="1" smtClean="0"/>
              <a:t>стеречи</a:t>
            </a:r>
            <a:r>
              <a:rPr lang="ru-RU" sz="1100" dirty="0" smtClean="0"/>
              <a:t> съестное от мышей</a:t>
            </a:r>
            <a:br>
              <a:rPr lang="ru-RU" sz="1100" dirty="0" smtClean="0"/>
            </a:br>
            <a:r>
              <a:rPr lang="ru-RU" sz="1100" dirty="0" smtClean="0"/>
              <a:t>Кота оставил.</a:t>
            </a:r>
            <a:br>
              <a:rPr lang="ru-RU" sz="1100" dirty="0" smtClean="0"/>
            </a:br>
            <a:r>
              <a:rPr lang="ru-RU" sz="1100" dirty="0" smtClean="0"/>
              <a:t>Но что́ же, </a:t>
            </a:r>
            <a:r>
              <a:rPr lang="ru-RU" sz="1100" dirty="0" err="1" smtClean="0"/>
              <a:t>возвратясь</a:t>
            </a:r>
            <a:r>
              <a:rPr lang="ru-RU" sz="1100" dirty="0" smtClean="0"/>
              <a:t>, он видит? На полу</a:t>
            </a:r>
            <a:br>
              <a:rPr lang="ru-RU" sz="1100" dirty="0" smtClean="0"/>
            </a:br>
            <a:r>
              <a:rPr lang="ru-RU" sz="1100" dirty="0" smtClean="0"/>
              <a:t>Объедки пирога; а Васька-Кот в углу,</a:t>
            </a:r>
            <a:br>
              <a:rPr lang="ru-RU" sz="1100" dirty="0" smtClean="0"/>
            </a:br>
            <a:r>
              <a:rPr lang="ru-RU" sz="1100" dirty="0" smtClean="0"/>
              <a:t>Припав за уксусным бочонком,</a:t>
            </a:r>
            <a:br>
              <a:rPr lang="ru-RU" sz="1100" dirty="0" smtClean="0"/>
            </a:br>
            <a:r>
              <a:rPr lang="ru-RU" sz="1100" dirty="0" smtClean="0"/>
              <a:t>Мурлыча и ворча, трудится над курчонком.</a:t>
            </a:r>
            <a:br>
              <a:rPr lang="ru-RU" sz="1100" dirty="0" smtClean="0"/>
            </a:br>
            <a:r>
              <a:rPr lang="ru-RU" sz="1100" dirty="0" smtClean="0"/>
              <a:t>«Ах, ты, </a:t>
            </a:r>
            <a:r>
              <a:rPr lang="ru-RU" sz="1100" dirty="0" err="1" smtClean="0"/>
              <a:t>обжора</a:t>
            </a:r>
            <a:r>
              <a:rPr lang="ru-RU" sz="1100" dirty="0" smtClean="0"/>
              <a:t>! ах, злодей!»</a:t>
            </a:r>
            <a:br>
              <a:rPr lang="ru-RU" sz="1100" dirty="0" smtClean="0"/>
            </a:br>
            <a:r>
              <a:rPr lang="ru-RU" sz="1100" dirty="0" smtClean="0"/>
              <a:t>Тут Ваську Повар укоряет:</a:t>
            </a:r>
            <a:br>
              <a:rPr lang="ru-RU" sz="1100" dirty="0" smtClean="0"/>
            </a:br>
            <a:r>
              <a:rPr lang="ru-RU" sz="1100" dirty="0" smtClean="0"/>
              <a:t>«Не стыдно ль стен тебе, не только что людей?</a:t>
            </a:r>
            <a:br>
              <a:rPr lang="ru-RU" sz="1100" dirty="0" smtClean="0"/>
            </a:br>
            <a:r>
              <a:rPr lang="ru-RU" sz="1100" dirty="0" smtClean="0"/>
              <a:t>(А Васька всё-таки курчонка убирает.)</a:t>
            </a:r>
            <a:br>
              <a:rPr lang="ru-RU" sz="1100" dirty="0" smtClean="0"/>
            </a:br>
            <a:r>
              <a:rPr lang="ru-RU" sz="1100" dirty="0" smtClean="0"/>
              <a:t>Как! Быв честным Котом до этих пор,</a:t>
            </a:r>
            <a:br>
              <a:rPr lang="ru-RU" sz="1100" dirty="0" smtClean="0"/>
            </a:br>
            <a:r>
              <a:rPr lang="ru-RU" sz="1100" dirty="0" smtClean="0"/>
              <a:t>Бывало, за пример тебя смиренства кажут,—</a:t>
            </a:r>
            <a:br>
              <a:rPr lang="ru-RU" sz="1100" dirty="0" smtClean="0"/>
            </a:br>
            <a:r>
              <a:rPr lang="ru-RU" sz="1100" dirty="0" smtClean="0"/>
              <a:t>А ты… ахти, какой позор!</a:t>
            </a:r>
            <a:br>
              <a:rPr lang="ru-RU" sz="1100" dirty="0" smtClean="0"/>
            </a:br>
            <a:r>
              <a:rPr lang="ru-RU" sz="1100" dirty="0" err="1" smtClean="0"/>
              <a:t>Теперя</a:t>
            </a:r>
            <a:r>
              <a:rPr lang="ru-RU" sz="1100" dirty="0" smtClean="0"/>
              <a:t> все соседи скажут:</a:t>
            </a:r>
            <a:br>
              <a:rPr lang="ru-RU" sz="1100" dirty="0" smtClean="0"/>
            </a:br>
            <a:r>
              <a:rPr lang="ru-RU" sz="1100" dirty="0" smtClean="0"/>
              <a:t>«Кот-Васька плут! Кот-Васька вор!</a:t>
            </a:r>
            <a:br>
              <a:rPr lang="ru-RU" sz="1100" dirty="0" smtClean="0"/>
            </a:br>
            <a:r>
              <a:rPr lang="ru-RU" sz="1100" dirty="0" smtClean="0"/>
              <a:t>И Ваську-де, не только что в поварню,</a:t>
            </a:r>
            <a:br>
              <a:rPr lang="ru-RU" sz="1100" dirty="0" smtClean="0"/>
            </a:br>
            <a:r>
              <a:rPr lang="ru-RU" sz="1100" dirty="0" smtClean="0"/>
              <a:t>Пускать не надо и на двор,</a:t>
            </a:r>
          </a:p>
          <a:p>
            <a:r>
              <a:rPr lang="ru-RU" sz="1100" dirty="0" smtClean="0"/>
              <a:t>Как волка жадного в овчарню:</a:t>
            </a:r>
            <a:br>
              <a:rPr lang="ru-RU" sz="1100" dirty="0" smtClean="0"/>
            </a:br>
            <a:r>
              <a:rPr lang="ru-RU" sz="1100" dirty="0" smtClean="0"/>
              <a:t>Он порча, он чума, он язва здешних мест!»</a:t>
            </a:r>
            <a:br>
              <a:rPr lang="ru-RU" sz="1100" dirty="0" smtClean="0"/>
            </a:br>
            <a:r>
              <a:rPr lang="ru-RU" sz="1100" dirty="0" smtClean="0"/>
              <a:t>(А Васька слушает, да ест.)</a:t>
            </a:r>
            <a:br>
              <a:rPr lang="ru-RU" sz="1100" dirty="0" smtClean="0"/>
            </a:br>
            <a:r>
              <a:rPr lang="ru-RU" sz="1100" dirty="0" smtClean="0"/>
              <a:t>Тут ритор мой, дав волю слов теченью,</a:t>
            </a:r>
            <a:br>
              <a:rPr lang="ru-RU" sz="1100" dirty="0" smtClean="0"/>
            </a:br>
            <a:r>
              <a:rPr lang="ru-RU" sz="1100" dirty="0" smtClean="0"/>
              <a:t>Не находил конца нравоученью.</a:t>
            </a:r>
            <a:br>
              <a:rPr lang="ru-RU" sz="1100" dirty="0" smtClean="0"/>
            </a:br>
            <a:r>
              <a:rPr lang="ru-RU" sz="1100" dirty="0" smtClean="0"/>
              <a:t>Но что ж? Пока его он пел,</a:t>
            </a:r>
            <a:br>
              <a:rPr lang="ru-RU" sz="1100" dirty="0" smtClean="0"/>
            </a:br>
            <a:r>
              <a:rPr lang="ru-RU" sz="1100" dirty="0" smtClean="0"/>
              <a:t>Кот-Васька всё жаркое съел.</a:t>
            </a:r>
            <a:br>
              <a:rPr lang="ru-RU" sz="1100" dirty="0" smtClean="0"/>
            </a:br>
            <a:r>
              <a:rPr lang="ru-RU" sz="1100" dirty="0" smtClean="0"/>
              <a:t>________</a:t>
            </a:r>
          </a:p>
          <a:p>
            <a:r>
              <a:rPr lang="ru-RU" sz="1100" dirty="0" smtClean="0"/>
              <a:t>А я бы повару иному</a:t>
            </a:r>
            <a:br>
              <a:rPr lang="ru-RU" sz="1100" dirty="0" smtClean="0"/>
            </a:br>
            <a:r>
              <a:rPr lang="ru-RU" sz="1100" dirty="0" smtClean="0"/>
              <a:t>Велел на стенке зарубить:</a:t>
            </a:r>
            <a:br>
              <a:rPr lang="ru-RU" sz="1100" dirty="0" smtClean="0"/>
            </a:br>
            <a:r>
              <a:rPr lang="ru-RU" sz="1100" dirty="0" smtClean="0"/>
              <a:t>Чтоб там речей не тратить </a:t>
            </a:r>
            <a:r>
              <a:rPr lang="ru-RU" sz="1100" dirty="0" err="1" smtClean="0"/>
              <a:t>попустому</a:t>
            </a:r>
            <a:r>
              <a:rPr lang="ru-RU" sz="1100" dirty="0" smtClean="0"/>
              <a:t>,</a:t>
            </a:r>
            <a:br>
              <a:rPr lang="ru-RU" sz="1100" dirty="0" smtClean="0"/>
            </a:br>
            <a:r>
              <a:rPr lang="ru-RU" sz="1100" dirty="0" smtClean="0"/>
              <a:t>Где нужно власть употребить.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10" y="121199"/>
            <a:ext cx="6471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 рекомендации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43608" y="769268"/>
            <a:ext cx="68042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знать основные программные требования к технике чтения по каждому году обучения;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опираться на развитие таких важнейших психических процессов, как восприятие, внимание, память, мышление;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 составлении урока тщательно продумывать методику работы над предметным текстом, активизировать словарь обучающихся;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использовать на уроках различные методы и приемы по формированию техники чтения;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и другие виды речевой деятельности: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аудирование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говорение, письмо;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учитывать индивидуально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типологические особенности ребёнка;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для повышения учебной мотивации следует тщательно отбирать содержание учебного материала, чтобы сделать его интересным, эмоциональным, новым и доступным для понимания.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9268"/>
            <a:ext cx="698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«Грамотно прочитанное слово рождает </a:t>
            </a:r>
          </a:p>
          <a:p>
            <a:pPr algn="ctr"/>
            <a:r>
              <a:rPr lang="ru-RU" sz="6000" b="1" dirty="0" smtClean="0"/>
              <a:t>его понимание»</a:t>
            </a:r>
          </a:p>
          <a:p>
            <a:r>
              <a:rPr lang="ru-RU" sz="2800" b="1" i="1" dirty="0" smtClean="0"/>
              <a:t>Л. И. Сергеева</a:t>
            </a:r>
            <a:endParaRPr lang="ru-RU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043608" y="121196"/>
            <a:ext cx="5040560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Паспорт проекта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5616" y="625255"/>
          <a:ext cx="7128792" cy="4841773"/>
        </p:xfrm>
        <a:graphic>
          <a:graphicData uri="http://schemas.openxmlformats.org/drawingml/2006/table">
            <a:tbl>
              <a:tblPr/>
              <a:tblGrid>
                <a:gridCol w="1781643"/>
                <a:gridCol w="5347149"/>
              </a:tblGrid>
              <a:tr h="306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Автор: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Сапельникова А. Г., учитель «высшей» квалификационной категории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Название проекта: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«Возможности формирования и совершенствования техники чтения» 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Место реализации проекта: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ГБОУ ЛО «Сланцевская школа – интернат»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Участники проекта: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педагоги, специалисты ОУ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Сроки реализации проекта: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 09.11 – 21.11.2022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Цель проекта: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повышение компетентности педагогов в области формирования деятельности работы над техникой чтения на основе предметного текста с обучающимися  с УО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Задачи проекта: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- изучение  методической литературы  по данной теме;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анализ мониторинга состояния  техники чтения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об-ся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2-9 классов;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обобщение  и систематизация  знания педагогов по формированию ключевых компонентов при работе над техникой чтения у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об-ся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 УО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Предполагаемый результат: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в отношении обучающихся: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повышение качества техники чтения обучающихся при анализе предметных текстов;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в отношении педагогов: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принять в основу деятельности предложенные методические рекомендации по формированию навыков чтения обучающихся при работе с предметными текстами.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06" marR="41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age3.slideserve.com/5627450/slide17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1196"/>
            <a:ext cx="8718339" cy="543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2" y="193207"/>
            <a:ext cx="4003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над проектом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841276"/>
          <a:ext cx="7272808" cy="5346161"/>
        </p:xfrm>
        <a:graphic>
          <a:graphicData uri="http://schemas.openxmlformats.org/drawingml/2006/table">
            <a:tbl>
              <a:tblPr/>
              <a:tblGrid>
                <a:gridCol w="1667831"/>
                <a:gridCol w="4524857"/>
                <a:gridCol w="1080120"/>
              </a:tblGrid>
              <a:tr h="195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Этапы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Содержание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Подготовительный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Разработка чек-листа для анализа уроков педагогов по теме</a:t>
                      </a: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 «Система работы по формированию и совершенствованию техники чтения обучающихся»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Взаимопосещение уроков педагогами по данной теме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Мониторинг техники чтения 2-9 классов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08.11.2022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09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- 16.11.2022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15 - 17.11.2022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Прогностический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Обоснование актуальности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Постановка целей и задач проекта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08.11.2022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Теоретические сведения по теме 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«Формирование ключевых компонентов при работе над техникой чтения у </a:t>
                      </a:r>
                      <a:r>
                        <a:rPr lang="ru-RU" sz="1200" i="1" dirty="0" err="1">
                          <a:latin typeface="Times New Roman"/>
                          <a:ea typeface="Calibri"/>
                          <a:cs typeface="Times New Roman"/>
                        </a:rPr>
                        <a:t>об-ся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 с УО»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(+ требования к технике чтения по классам)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Анализ мониторинга проверки техники чтения 2-9 классов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Причины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несформированности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техники чтения у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об-ся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 УО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Анализ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чек-листов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взаимопосещения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уроков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Практическое задание для педагогов по анализу приемов работы над предметным текстом с учетом критериев техники чтения и требованиями к данному классу (групповая работа).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28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21.11.2022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Обобщающий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Методические  рекомендации для педагогов по организации учебных занятий в работе над техникой чтения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об-ся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 анализа предметных текстов.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Подведение итогов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21.11.2022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66" marR="33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43608" y="481236"/>
            <a:ext cx="748883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Техника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чтения 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узнавать написанные буквы, правильно соотносить их со звуками и произносить их в указанном порядке в виде слогов, слов и предложений, понимая прочитанное.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71600" y="1129311"/>
            <a:ext cx="77768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Правильность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Осознанность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Беглость или характер чтения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Выразительность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3608" y="121199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Требования к технике чтения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АН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8" y="841276"/>
            <a:ext cx="7565281" cy="4573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6" y="625252"/>
            <a:ext cx="6095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Анализ мониторинга проверки техники чтения 2-9 классов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16540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Мониторинг способа чтения: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98573360"/>
              </p:ext>
            </p:extLst>
          </p:nvPr>
        </p:nvGraphicFramePr>
        <p:xfrm>
          <a:off x="683568" y="997293"/>
          <a:ext cx="79928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6" y="457237"/>
            <a:ext cx="8768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cs typeface="Aharoni" pitchFamily="2" charset="-79"/>
              </a:rPr>
              <a:t>Мониторинг правильности чтения:</a:t>
            </a:r>
            <a:endParaRPr lang="ru-RU" sz="4400" b="1" dirty="0">
              <a:solidFill>
                <a:prstClr val="black"/>
              </a:solidFill>
              <a:cs typeface="Aharoni" pitchFamily="2" charset="-79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478728632"/>
              </p:ext>
            </p:extLst>
          </p:nvPr>
        </p:nvGraphicFramePr>
        <p:xfrm>
          <a:off x="467544" y="1417340"/>
          <a:ext cx="8064896" cy="372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81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650</Words>
  <Application>Microsoft Office PowerPoint</Application>
  <PresentationFormat>Экран (16:10)</PresentationFormat>
  <Paragraphs>117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Мониторинг способа чтения: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Зав. библиотекой</dc:creator>
  <cp:lastModifiedBy>Марина</cp:lastModifiedBy>
  <cp:revision>34</cp:revision>
  <dcterms:created xsi:type="dcterms:W3CDTF">2016-10-17T11:08:10Z</dcterms:created>
  <dcterms:modified xsi:type="dcterms:W3CDTF">2022-11-21T10:29:06Z</dcterms:modified>
</cp:coreProperties>
</file>