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4" r:id="rId6"/>
    <p:sldId id="257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ownloads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15262"/>
            <a:ext cx="8856984" cy="66427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75656" y="908720"/>
            <a:ext cx="73448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Педагогический совет по теме</a:t>
            </a:r>
          </a:p>
          <a:p>
            <a:pPr algn="ctr"/>
            <a:endParaRPr lang="ru-RU" sz="4000" dirty="0" smtClean="0"/>
          </a:p>
          <a:p>
            <a:pPr algn="ctr"/>
            <a:r>
              <a:rPr lang="ru-RU" sz="3600" dirty="0" smtClean="0"/>
              <a:t>«От системы психолого-логопедического сопровождения учебно-воспитательного процесса к успехам ребёнка с особыми образовательными потребностями»</a:t>
            </a:r>
          </a:p>
          <a:p>
            <a:pPr algn="ctr"/>
            <a:endParaRPr lang="ru-RU" sz="3600" dirty="0" smtClean="0"/>
          </a:p>
          <a:p>
            <a:r>
              <a:rPr lang="ru-RU" sz="2000" dirty="0" smtClean="0"/>
              <a:t>23.04.18 г.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6448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91680" y="1268760"/>
            <a:ext cx="6768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548680"/>
            <a:ext cx="71287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3. Этап аналитико-обобщающий (май, август)</a:t>
            </a:r>
            <a:endParaRPr lang="ru-RU" dirty="0" smtClean="0"/>
          </a:p>
          <a:p>
            <a:r>
              <a:rPr lang="ru-RU" dirty="0" smtClean="0"/>
              <a:t>	Период осмысления результатов деятельности сопровождения по решению проблем развития и коррекции по результатам прошедшего учебного года.       </a:t>
            </a:r>
            <a:r>
              <a:rPr lang="ru-RU" b="1" dirty="0" smtClean="0"/>
              <a:t>Цель:</a:t>
            </a:r>
            <a:r>
              <a:rPr lang="ru-RU" dirty="0" smtClean="0"/>
              <a:t> Мониторинг динамики развития учащихся на основе реализации </a:t>
            </a:r>
            <a:r>
              <a:rPr lang="ru-RU" dirty="0" err="1" smtClean="0"/>
              <a:t>общеразвивающих</a:t>
            </a:r>
            <a:r>
              <a:rPr lang="ru-RU" dirty="0" smtClean="0"/>
              <a:t> программ сопровождения. </a:t>
            </a:r>
          </a:p>
          <a:p>
            <a:r>
              <a:rPr lang="ru-RU" b="1" dirty="0" smtClean="0"/>
              <a:t>Задача:</a:t>
            </a:r>
            <a:r>
              <a:rPr lang="ru-RU" dirty="0" smtClean="0"/>
              <a:t> Создание проекта программы сопровождения обучающихся.</a:t>
            </a:r>
          </a:p>
          <a:p>
            <a:r>
              <a:rPr lang="ru-RU" b="1" dirty="0" smtClean="0"/>
              <a:t>	</a:t>
            </a:r>
            <a:endParaRPr lang="ru-RU" dirty="0" smtClean="0"/>
          </a:p>
          <a:p>
            <a:r>
              <a:rPr lang="ru-RU" b="1" dirty="0" smtClean="0"/>
              <a:t>Администрации:</a:t>
            </a:r>
            <a:r>
              <a:rPr lang="ru-RU" dirty="0" smtClean="0"/>
              <a:t> Анализ результатов деятельности специалистов и педагогов  по работе с детьми в плане динамики их развития и коррекции. 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3. Этап  основной ( сентябрь 2018 – май 2019 )</a:t>
            </a:r>
            <a:endParaRPr lang="ru-RU" dirty="0" smtClean="0"/>
          </a:p>
          <a:p>
            <a:r>
              <a:rPr lang="ru-RU" b="1" dirty="0" smtClean="0"/>
              <a:t>Цель: </a:t>
            </a:r>
            <a:r>
              <a:rPr lang="ru-RU" dirty="0" smtClean="0"/>
              <a:t>создание системы педагогических условий, способствующих успешному личностному росту ребёнка на основе психолого-логопедического сопровождения</a:t>
            </a:r>
          </a:p>
          <a:p>
            <a:r>
              <a:rPr lang="ru-RU" b="1" dirty="0" smtClean="0"/>
              <a:t>Основная задача:</a:t>
            </a:r>
            <a:r>
              <a:rPr lang="ru-RU" dirty="0" smtClean="0"/>
              <a:t> Организация эффективного комплексного сопровождения обучающихся с целью коррекции и профилактики имеющихся нарушений на основе </a:t>
            </a:r>
            <a:r>
              <a:rPr lang="ru-RU" dirty="0" err="1" smtClean="0"/>
              <a:t>системно-деятельностного</a:t>
            </a:r>
            <a:r>
              <a:rPr lang="ru-RU" dirty="0" smtClean="0"/>
              <a:t> подхода.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6448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91680" y="1268760"/>
            <a:ext cx="6768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764704"/>
            <a:ext cx="60486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2400" b="1" dirty="0" smtClean="0"/>
              <a:t>Возможна ли положительная динамика в достижении задач коррекции и развития при таким образом организованной деятельности? </a:t>
            </a:r>
          </a:p>
          <a:p>
            <a:r>
              <a:rPr lang="ru-RU" sz="2400" b="1" dirty="0" smtClean="0"/>
              <a:t>Велика ли она по времени и ложности использования для педагога?</a:t>
            </a:r>
          </a:p>
          <a:p>
            <a:endParaRPr lang="ru-RU" dirty="0"/>
          </a:p>
        </p:txBody>
      </p:sp>
      <p:pic>
        <p:nvPicPr>
          <p:cNvPr id="26626" name="Picture 2" descr="C:\Users\user\Downloads\10443985-Большой-вопро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620688"/>
            <a:ext cx="1993404" cy="199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6448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91680" y="1268760"/>
            <a:ext cx="67687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980728"/>
            <a:ext cx="62646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ОСНОВНОЙ ожидаемый результат реализации психолого-логопедического сопровождения</a:t>
            </a:r>
            <a:endParaRPr lang="ru-RU" sz="2800" dirty="0" smtClean="0"/>
          </a:p>
          <a:p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достижение ребенка с умственной отсталостью планируемых результатов освоения образовательной программы</a:t>
            </a:r>
          </a:p>
          <a:p>
            <a:r>
              <a:rPr lang="ru-RU" sz="2800" dirty="0" smtClean="0"/>
              <a:t> </a:t>
            </a:r>
            <a:endParaRPr lang="ru-RU" sz="28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644008" y="2348880"/>
            <a:ext cx="360040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5813" cy="64087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95736" y="1052736"/>
            <a:ext cx="56886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План проведения педагогического совета</a:t>
            </a:r>
            <a:endParaRPr lang="ru-RU" sz="2000" dirty="0" smtClean="0"/>
          </a:p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pPr marL="400050" lvl="0" indent="-400050">
              <a:buFont typeface="+mj-lt"/>
              <a:buAutoNum type="romanUcPeriod"/>
            </a:pPr>
            <a:r>
              <a:rPr lang="ru-RU" sz="2000" b="1" dirty="0" smtClean="0"/>
              <a:t>О значимости коррекционно-развивающей деятельности</a:t>
            </a:r>
            <a:endParaRPr lang="ru-RU" sz="2000" dirty="0" smtClean="0"/>
          </a:p>
          <a:p>
            <a:pPr marL="400050" lvl="0" indent="-400050">
              <a:buFont typeface="+mj-lt"/>
              <a:buAutoNum type="romanUcPeriod"/>
            </a:pPr>
            <a:r>
              <a:rPr lang="ru-RU" sz="2000" b="1" dirty="0" smtClean="0"/>
              <a:t> Об экспериментальной деятельности </a:t>
            </a:r>
            <a:endParaRPr lang="ru-RU" sz="2000" dirty="0" smtClean="0"/>
          </a:p>
          <a:p>
            <a:pPr marL="400050" lvl="0" indent="-400050">
              <a:buFont typeface="+mj-lt"/>
              <a:buAutoNum type="romanUcPeriod"/>
            </a:pPr>
            <a:r>
              <a:rPr lang="ru-RU" sz="2000" b="1" dirty="0" smtClean="0"/>
              <a:t>О реализации психолого-логопедического сопровождения в ОУ</a:t>
            </a:r>
            <a:endParaRPr lang="ru-RU" sz="2000" dirty="0" smtClean="0"/>
          </a:p>
          <a:p>
            <a:pPr marL="400050" lvl="0" indent="-400050">
              <a:buFont typeface="+mj-lt"/>
              <a:buAutoNum type="romanUcPeriod"/>
            </a:pPr>
            <a:r>
              <a:rPr lang="ru-RU" sz="2000" b="1" dirty="0" smtClean="0"/>
              <a:t>Анализ видеофрагментов возможных вариантов решения проблемы  развития и коррекции</a:t>
            </a:r>
            <a:endParaRPr lang="ru-RU" sz="2000" dirty="0" smtClean="0"/>
          </a:p>
          <a:p>
            <a:pPr marL="400050" lvl="0" indent="-400050">
              <a:buFont typeface="+mj-lt"/>
              <a:buAutoNum type="romanUcPeriod"/>
            </a:pPr>
            <a:r>
              <a:rPr lang="ru-RU" sz="2000" b="1" dirty="0" smtClean="0"/>
              <a:t>Ожидаемые результаты реализации психолого-педагогического сопровождения</a:t>
            </a:r>
            <a:endParaRPr lang="ru-RU" sz="2000" dirty="0" smtClean="0"/>
          </a:p>
          <a:p>
            <a:pPr marL="400050" lvl="0" indent="-400050">
              <a:buFont typeface="+mj-lt"/>
              <a:buAutoNum type="romanUcPeriod"/>
            </a:pPr>
            <a:r>
              <a:rPr lang="ru-RU" b="1" dirty="0" smtClean="0"/>
              <a:t>Решение педагогического совета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715813" cy="640871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691680" y="908720"/>
            <a:ext cx="66967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Система условий реализации адаптированной основной общеобразовательной программы образования обучающихся с умственной отсталостью включает:</a:t>
            </a:r>
          </a:p>
          <a:p>
            <a:pPr lvl="0"/>
            <a:endParaRPr lang="ru-RU" sz="2000" dirty="0" smtClean="0"/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обеспечение преемственности содержания и форм организации образовательных деятельности всех участников образовательного процесса с учётом специфики возрастного психофизического развития обучающихся;</a:t>
            </a:r>
          </a:p>
          <a:p>
            <a:pPr lvl="0">
              <a:buFont typeface="Wingdings" pitchFamily="2" charset="2"/>
              <a:buChar char="v"/>
            </a:pPr>
            <a:endParaRPr lang="ru-RU" sz="2000" dirty="0" smtClean="0"/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формирование и развитие психолого-педагогической </a:t>
            </a:r>
            <a:r>
              <a:rPr lang="ru-RU" dirty="0" smtClean="0"/>
              <a:t>компетентности участников образовательных отношений;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5813" cy="640871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79712" y="1196752"/>
            <a:ext cx="640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Целью психолого-логопедического сопровождения</a:t>
            </a:r>
            <a:r>
              <a:rPr lang="ru-RU" sz="2000" dirty="0" smtClean="0"/>
              <a:t> для развития личности учащихся с интеллектуальными нарушениями, их успешного обучения и социализации является создание системы коррекционно-педагогических условий, способствующих обучению, развитию и успешной адаптации ребенка.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Ведущей идеей сопровождения </a:t>
            </a:r>
            <a:r>
              <a:rPr lang="ru-RU" sz="2000" dirty="0" smtClean="0"/>
              <a:t>должно быть понимание не только специалистами (логопедами и психологами), но и всеми участниками образовательных отношений необходимости  решения проблем развития даже самого слабого ребёнка</a:t>
            </a:r>
          </a:p>
          <a:p>
            <a:pPr algn="ctr"/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15813" cy="64087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47664" y="692696"/>
            <a:ext cx="691276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Об экспериментальной деятельности в</a:t>
            </a:r>
            <a:r>
              <a:rPr lang="ru-RU" b="1" dirty="0" smtClean="0"/>
              <a:t> </a:t>
            </a:r>
            <a:r>
              <a:rPr lang="ru-RU" sz="2400" b="1" dirty="0" smtClean="0"/>
              <a:t>ОУ</a:t>
            </a:r>
          </a:p>
          <a:p>
            <a:endParaRPr lang="ru-RU" sz="2400" b="1" dirty="0" smtClean="0"/>
          </a:p>
          <a:p>
            <a:r>
              <a:rPr lang="ru-RU" sz="2000" b="1" dirty="0" smtClean="0"/>
              <a:t>Цель деятельности</a:t>
            </a:r>
          </a:p>
          <a:p>
            <a:r>
              <a:rPr lang="ru-RU" sz="2000" dirty="0" smtClean="0"/>
              <a:t>опытным путём достичь динамики развития обучающихся на фоне специальных приёмов психолого-логопедического сопровождения, включённых в материал и содержание учебно-воспитательного процесса.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Период работы: </a:t>
            </a:r>
            <a:r>
              <a:rPr lang="ru-RU" sz="2000" dirty="0" smtClean="0"/>
              <a:t>5 марта по 6 апреля 2018 г.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Участники:  </a:t>
            </a:r>
            <a:r>
              <a:rPr lang="ru-RU" sz="2000" dirty="0" smtClean="0"/>
              <a:t>логопеды, психологи, педагоги </a:t>
            </a:r>
            <a:r>
              <a:rPr lang="ru-RU" sz="1600" dirty="0" smtClean="0"/>
              <a:t>(2, 5,7 классов)</a:t>
            </a:r>
            <a:endParaRPr lang="ru-RU" sz="1600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Привлечены обучающиеся:  </a:t>
            </a:r>
            <a:r>
              <a:rPr lang="ru-RU" sz="2000" dirty="0" smtClean="0"/>
              <a:t>2,5,7 классов.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64487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47664" y="980728"/>
            <a:ext cx="67687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Задачи экспериментальной деятельности: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1. Развитие психолого-логопедической компетентности обучающихся, педагогов.</a:t>
            </a:r>
          </a:p>
          <a:p>
            <a:r>
              <a:rPr lang="ru-RU" sz="2000" dirty="0" smtClean="0"/>
              <a:t> 2.Формирование навыков позитивного коммуникативного общения посредством    коррекции  нарушений речи и развития </a:t>
            </a:r>
            <a:r>
              <a:rPr lang="ru-RU" sz="2000" dirty="0" err="1" smtClean="0"/>
              <a:t>общеречевых</a:t>
            </a:r>
            <a:r>
              <a:rPr lang="ru-RU" sz="2000" dirty="0" smtClean="0"/>
              <a:t> навыков.</a:t>
            </a:r>
            <a:br>
              <a:rPr lang="ru-RU" sz="2000" dirty="0" smtClean="0"/>
            </a:br>
            <a:r>
              <a:rPr lang="ru-RU" sz="2000" dirty="0" smtClean="0"/>
              <a:t> 3.Коррекция и развитие познавательной сферы ребёнка с интеллектуальными нарушениями </a:t>
            </a:r>
          </a:p>
          <a:p>
            <a:r>
              <a:rPr lang="ru-RU" sz="2000" dirty="0" smtClean="0"/>
              <a:t>4. Профилактика нарушения эмоционально-волевой </a:t>
            </a:r>
            <a:r>
              <a:rPr lang="ru-RU" sz="2000" dirty="0" smtClean="0"/>
              <a:t>сферы.</a:t>
            </a:r>
            <a:r>
              <a:rPr lang="ru-RU" sz="2000" dirty="0" smtClean="0"/>
              <a:t>  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032" y="0"/>
            <a:ext cx="8712968" cy="66448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23728" y="980728"/>
            <a:ext cx="61926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2400" b="1" dirty="0" smtClean="0"/>
              <a:t>Можно ли утверждать, что выбранные для развития и коррекции умения важны для социализации ребёнка с нарушением интеллекта?</a:t>
            </a:r>
            <a:endParaRPr lang="ru-RU" sz="2400" dirty="0"/>
          </a:p>
        </p:txBody>
      </p:sp>
      <p:pic>
        <p:nvPicPr>
          <p:cNvPr id="6" name="Picture 2" descr="C:\Users\user\Downloads\bigstock-Thinking-Cute-Small-Kid-Girl-W-82008248-768x7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836712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6448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91680" y="1268760"/>
            <a:ext cx="67687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r>
              <a:rPr lang="ru-RU" sz="2400" b="1" dirty="0" smtClean="0"/>
              <a:t>Выскажите  мнение: Можно ли предположить, что данная работа необходима для педагога и для обучающегося?</a:t>
            </a:r>
            <a:endParaRPr lang="ru-RU" sz="2400" dirty="0"/>
          </a:p>
        </p:txBody>
      </p:sp>
      <p:pic>
        <p:nvPicPr>
          <p:cNvPr id="7" name="Picture 2" descr="C:\Users\user\Downloads\Вопро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484784"/>
            <a:ext cx="1905344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856984" cy="6644871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475656" y="-268943"/>
            <a:ext cx="720080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solidFill>
                <a:srgbClr val="365F9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solidFill>
                <a:srgbClr val="365F9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Реализация психолого-логопедического сопровождения в ОУ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1. Этап исследовательский ( апрель)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Обсуждение специалистами по сопровождению с участниками образовательной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деятельности возможных вариантов решения проблемы развития и коррекции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детей с интеллектуальными нарушениями.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cs typeface="Times New Roman" pitchFamily="18" charset="0"/>
            </a:endParaRPr>
          </a:p>
          <a:p>
            <a:pPr lvl="0"/>
            <a:r>
              <a:rPr lang="ru-RU" b="1" dirty="0" smtClean="0"/>
              <a:t>2</a:t>
            </a:r>
            <a:r>
              <a:rPr lang="ru-RU" b="1" dirty="0" smtClean="0"/>
              <a:t>. Этап </a:t>
            </a:r>
            <a:r>
              <a:rPr lang="ru-RU" b="1" dirty="0" smtClean="0"/>
              <a:t>ознакомительный  (май)</a:t>
            </a:r>
            <a:endParaRPr lang="ru-RU" dirty="0" smtClean="0"/>
          </a:p>
          <a:p>
            <a:pPr lvl="0"/>
            <a:r>
              <a:rPr lang="ru-RU" b="1" dirty="0" smtClean="0"/>
              <a:t>Цель: </a:t>
            </a:r>
            <a:r>
              <a:rPr lang="ru-RU" dirty="0" smtClean="0"/>
              <a:t>Обеспечение дифференцированных условий  и специализированной </a:t>
            </a:r>
          </a:p>
          <a:p>
            <a:pPr lvl="0"/>
            <a:r>
              <a:rPr lang="ru-RU" dirty="0" smtClean="0"/>
              <a:t>помощи в соответствии с рекомендациями специалистов для ребенка </a:t>
            </a:r>
          </a:p>
          <a:p>
            <a:pPr lvl="0"/>
            <a:r>
              <a:rPr lang="ru-RU" dirty="0" smtClean="0"/>
              <a:t>в соответствии с его индивидуальными особенностями.</a:t>
            </a:r>
          </a:p>
          <a:p>
            <a:r>
              <a:rPr lang="ru-RU" b="1" dirty="0" smtClean="0"/>
              <a:t>        Задачи:</a:t>
            </a:r>
            <a:r>
              <a:rPr lang="ru-RU" dirty="0" smtClean="0"/>
              <a:t> Ознакомление участников образовательных отношений</a:t>
            </a:r>
          </a:p>
          <a:p>
            <a:r>
              <a:rPr lang="ru-RU" dirty="0" smtClean="0"/>
              <a:t> с рекомендациями по работе с детьми. </a:t>
            </a:r>
          </a:p>
          <a:p>
            <a:r>
              <a:rPr lang="ru-RU" dirty="0" smtClean="0"/>
              <a:t>                           Реализация комплексного сопровождения ребенка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361</Words>
  <Application>Microsoft Office PowerPoint</Application>
  <PresentationFormat>Экран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Марина</cp:lastModifiedBy>
  <cp:revision>8</cp:revision>
  <dcterms:created xsi:type="dcterms:W3CDTF">2018-04-22T16:56:32Z</dcterms:created>
  <dcterms:modified xsi:type="dcterms:W3CDTF">2018-04-24T11:00:21Z</dcterms:modified>
</cp:coreProperties>
</file>