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24"/>
  </p:notesMasterIdLst>
  <p:sldIdLst>
    <p:sldId id="290" r:id="rId2"/>
    <p:sldId id="293" r:id="rId3"/>
    <p:sldId id="291" r:id="rId4"/>
    <p:sldId id="292" r:id="rId5"/>
    <p:sldId id="294" r:id="rId6"/>
    <p:sldId id="296" r:id="rId7"/>
    <p:sldId id="297" r:id="rId8"/>
    <p:sldId id="298" r:id="rId9"/>
    <p:sldId id="286" r:id="rId10"/>
    <p:sldId id="289" r:id="rId11"/>
    <p:sldId id="272" r:id="rId12"/>
    <p:sldId id="287" r:id="rId13"/>
    <p:sldId id="288" r:id="rId14"/>
    <p:sldId id="266" r:id="rId15"/>
    <p:sldId id="267" r:id="rId16"/>
    <p:sldId id="299" r:id="rId17"/>
    <p:sldId id="268" r:id="rId18"/>
    <p:sldId id="271" r:id="rId19"/>
    <p:sldId id="275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894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660"/>
  </p:normalViewPr>
  <p:slideViewPr>
    <p:cSldViewPr>
      <p:cViewPr varScale="1">
        <p:scale>
          <a:sx n="87" d="100"/>
          <a:sy n="87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1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72C171-892B-4DAB-830E-1DE6D78ED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59E53-1569-4D8A-8A35-118254B4C77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A4073-17B4-4851-8483-AC6CC99FADAD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3176C-F2D0-443C-8005-DFBF50C86C9D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Храм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lum bright="48000"/>
          </a:blip>
          <a:srcRect/>
          <a:stretch>
            <a:fillRect/>
          </a:stretch>
        </p:blipFill>
        <p:spPr bwMode="auto">
          <a:xfrm>
            <a:off x="5360988" y="2349500"/>
            <a:ext cx="3603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Рамк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981200" y="3962400"/>
            <a:ext cx="41751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A7DC-C29F-4AAF-A701-67B5C7E7BD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42DE-CA8F-49CE-A7F8-D1C8DD879F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9713" y="549275"/>
            <a:ext cx="1943100" cy="5543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5681663" cy="5543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9BD5-0A57-4360-A5E2-25CD4926772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632700" cy="115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844675"/>
            <a:ext cx="3775075" cy="4248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25" y="1844675"/>
            <a:ext cx="3776663" cy="4248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1D9D-0F54-4FEF-9B55-62E5A33232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549275"/>
            <a:ext cx="7777163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3D2382-991C-4FFB-89CC-5F8B1A23AF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7A0786-D81D-476B-9DA5-8E8698BA65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3490-B207-4C8B-818E-B2E13B3E52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3F94-AA37-4CBB-96FE-A5C8CFC5D8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844675"/>
            <a:ext cx="37750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3776663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8BCA-B0A1-4DA6-B6D6-B8C850698F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BBE-4D2D-49DB-AE40-32E09A12AB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85D0-EA18-4154-B4FF-7D4DC589CD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260E-548A-4F2B-BC9B-AB9215AE441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A4D-23E9-4E52-8494-D48551AB7E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9BA1-329A-4067-87C9-A714BFB1EE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Рамк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7041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6B472183-F588-4F78-8A42-729C7AF63F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79559" name="Freeform 7"/>
          <p:cNvSpPr>
            <a:spLocks noChangeArrowheads="1"/>
          </p:cNvSpPr>
          <p:nvPr/>
        </p:nvSpPr>
        <p:spPr bwMode="auto">
          <a:xfrm>
            <a:off x="676275" y="549275"/>
            <a:ext cx="785495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684213" y="1773238"/>
            <a:ext cx="7848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5" y="549274"/>
            <a:ext cx="3456757" cy="5544021"/>
          </a:xfrm>
        </p:spPr>
        <p:txBody>
          <a:bodyPr/>
          <a:lstStyle/>
          <a:p>
            <a:r>
              <a:rPr lang="ru-RU" dirty="0" smtClean="0"/>
              <a:t>Александр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 smtClean="0"/>
              <a:t>ергеевич</a:t>
            </a:r>
            <a:br>
              <a:rPr lang="ru-RU" dirty="0" smtClean="0"/>
            </a:br>
            <a:r>
              <a:rPr lang="ru-RU" dirty="0" smtClean="0"/>
              <a:t>Пушкин</a:t>
            </a:r>
            <a:endParaRPr lang="ru-RU" dirty="0"/>
          </a:p>
        </p:txBody>
      </p:sp>
      <p:pic>
        <p:nvPicPr>
          <p:cNvPr id="2050" name="Picture 2" descr="C:\Users\АННА\Desktop\d5df63b40511e3e514b8e6874e9024a8_783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888432" cy="539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Работы по сооружению железной дороги начались 27 мая 1843 г. одновременно с двух сторон – от Санкт-Петербурга и от Москвы.   На строительстве работало до 63 тысяч человек ежегодно. Основные орудия труда - кирка, лопата и тачка. Закончилось строительство в ноябре 1851 года.</a:t>
            </a:r>
            <a:r>
              <a:rPr lang="ru-RU" sz="3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692150"/>
            <a:ext cx="7991475" cy="5689600"/>
          </a:xfrm>
        </p:spPr>
        <p:txBody>
          <a:bodyPr/>
          <a:lstStyle/>
          <a:p>
            <a:r>
              <a:rPr lang="ru-RU" sz="3200" smtClean="0"/>
              <a:t>В 1864 году Николай Алексеевич Некрасов пишет</a:t>
            </a:r>
            <a:r>
              <a:rPr lang="ru-RU" sz="2800" smtClean="0"/>
              <a:t> </a:t>
            </a:r>
            <a:r>
              <a:rPr lang="ru-RU" sz="3200" smtClean="0"/>
              <a:t>стихотворение «Железная дорога». </a:t>
            </a:r>
            <a:r>
              <a:rPr lang="ru-RU" sz="3200" smtClean="0">
                <a:latin typeface="Arial" charset="0"/>
              </a:rPr>
              <a:t> </a:t>
            </a:r>
            <a:r>
              <a:rPr lang="ru-RU" sz="3200" smtClean="0"/>
              <a:t>Это сравнительно небольшое стихотворение — настоящая поэма о народе, в силы которого верит поэт: 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i="1" smtClean="0"/>
              <a:t>Вынесет все — и широкую, ясную </a:t>
            </a:r>
            <a:br>
              <a:rPr lang="ru-RU" sz="3200" i="1" smtClean="0"/>
            </a:br>
            <a:r>
              <a:rPr lang="ru-RU" sz="3200" i="1" smtClean="0"/>
              <a:t>Грудью дорогу проложит себе. </a:t>
            </a:r>
            <a:br>
              <a:rPr lang="ru-RU" sz="3200" i="1" smtClean="0"/>
            </a:br>
            <a:r>
              <a:rPr lang="ru-RU" sz="3200" i="1" smtClean="0"/>
              <a:t>Жаль только — жить в эту пору прекрасную </a:t>
            </a:r>
            <a:br>
              <a:rPr lang="ru-RU" sz="3200" i="1" smtClean="0"/>
            </a:br>
            <a:r>
              <a:rPr lang="ru-RU" sz="3200" i="1" smtClean="0"/>
              <a:t>Уж не придется — ни мне, ни тебе. </a:t>
            </a:r>
            <a:br>
              <a:rPr lang="ru-RU" sz="3200" i="1" smtClean="0"/>
            </a:br>
            <a:endParaRPr lang="ru-RU" sz="32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755650" y="546100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ядрёный –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987675" y="5461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свежий, здоровый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55650" y="1770063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кочи  -</a:t>
            </a:r>
            <a:r>
              <a:rPr lang="ru-RU"/>
              <a:t> 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916238" y="1770063"/>
            <a:ext cx="467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кочки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84213" y="3136900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обаяние -</a:t>
            </a:r>
            <a:r>
              <a:rPr lang="ru-RU"/>
              <a:t> 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843213" y="313690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незнание правды, неведение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84213" y="4508500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колтун -</a:t>
            </a:r>
            <a:r>
              <a:rPr lang="ru-RU"/>
              <a:t>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700338" y="4508500"/>
            <a:ext cx="6408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слипшиеся, склеившиеся волосы на голове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84213" y="5734050"/>
            <a:ext cx="1871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заступ - 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700338" y="5729288"/>
            <a:ext cx="5903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лопата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/>
      <p:bldP spid="75783" grpId="0"/>
      <p:bldP spid="75785" grpId="0"/>
      <p:bldP spid="757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252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подрядчик -</a:t>
            </a:r>
            <a:r>
              <a:rPr lang="ru-RU"/>
              <a:t>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348038" y="9810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лицо, нанявшее рабочих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84213" y="2205038"/>
            <a:ext cx="1728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лабаз -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700338" y="2205038"/>
            <a:ext cx="6443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помещение для хранения муки или зерна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лабазник - 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059113" y="3573463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торговец, владелец лабаза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84213" y="4724400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присадистый - 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851275" y="4724400"/>
            <a:ext cx="475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приземистый, плотный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84213" y="5876925"/>
            <a:ext cx="2376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недоимка - 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779838" y="587375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долг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5" grpId="0"/>
      <p:bldP spid="76807" grpId="0"/>
      <p:bldP spid="76809" grpId="0"/>
      <p:bldP spid="768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51275" y="692150"/>
            <a:ext cx="4606925" cy="5473700"/>
          </a:xfrm>
        </p:spPr>
        <p:txBody>
          <a:bodyPr/>
          <a:lstStyle/>
          <a:p>
            <a:r>
              <a:rPr lang="ru-RU" sz="3200" dirty="0" smtClean="0"/>
              <a:t>В стихотворении изображен народ </a:t>
            </a:r>
            <a:r>
              <a:rPr lang="ru-RU" sz="3200" dirty="0" smtClean="0"/>
              <a:t>с двух сторон: </a:t>
            </a:r>
            <a:r>
              <a:rPr lang="ru-RU" sz="3200" dirty="0" smtClean="0"/>
              <a:t>великий труженик, по делам своим заслуживающий всеобщего уважения и восхищения, и терпеливый раб, которого остается лишь пожалеть, не оскорбив этой жалостью.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508625" y="1989138"/>
            <a:ext cx="3022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952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/>
          </a:p>
        </p:txBody>
      </p:sp>
      <p:pic>
        <p:nvPicPr>
          <p:cNvPr id="8200" name="Picture 8" descr="163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3168650" cy="550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844675"/>
            <a:ext cx="4175125" cy="4392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smtClean="0"/>
          </a:p>
        </p:txBody>
      </p:sp>
      <p:pic>
        <p:nvPicPr>
          <p:cNvPr id="9223" name="Picture 7" descr="railway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НА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280400" cy="1150937"/>
          </a:xfrm>
        </p:spPr>
        <p:txBody>
          <a:bodyPr/>
          <a:lstStyle/>
          <a:p>
            <a:r>
              <a:rPr lang="ru-RU" sz="2800" smtClean="0">
                <a:solidFill>
                  <a:srgbClr val="0000CC"/>
                </a:solidFill>
              </a:rPr>
              <a:t/>
            </a:r>
            <a:br>
              <a:rPr lang="ru-RU" sz="2800" smtClean="0">
                <a:solidFill>
                  <a:srgbClr val="0000CC"/>
                </a:solidFill>
              </a:rPr>
            </a:br>
            <a:r>
              <a:rPr lang="ru-RU" sz="3600" smtClean="0"/>
              <a:t>Повествование открывается картиной природы, которая дает особое ощущение свежести и красоты.</a:t>
            </a:r>
          </a:p>
        </p:txBody>
      </p:sp>
      <p:pic>
        <p:nvPicPr>
          <p:cNvPr id="10260" name="Picture 20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565400"/>
            <a:ext cx="7848600" cy="367188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80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1944688"/>
            <a:ext cx="2447925" cy="311150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  <p:pic>
        <p:nvPicPr>
          <p:cNvPr id="6146" name="Picture 2" descr="C:\Users\АННА\Desktop\320653-cbfe548c9b5f826b35721e4dbea6df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5670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765175"/>
            <a:ext cx="8064500" cy="5327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В эту минуту свисток оглушительный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Взвизгнул — исчезла толпа мертвецов!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Видел, папаша, я сон удивительный,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Ваня сказал,— тысяч пять мужиков.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Русских племен и пород представители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Вдруг появились — и он мне сказал: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Вот они — нашей дороги строители!..»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 smtClean="0">
                <a:solidFill>
                  <a:schemeClr val="tx2"/>
                </a:solidFill>
              </a:rPr>
              <a:t>Захохотал генерал!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i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smtClean="0">
                <a:solidFill>
                  <a:schemeClr val="tx2"/>
                </a:solidFill>
              </a:rPr>
              <a:t>Что вызвало смех генерала?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49274"/>
            <a:ext cx="3312368" cy="5616029"/>
          </a:xfrm>
        </p:spPr>
        <p:txBody>
          <a:bodyPr/>
          <a:lstStyle/>
          <a:p>
            <a:r>
              <a:rPr lang="ru-RU" dirty="0" smtClean="0"/>
              <a:t>Михаил</a:t>
            </a:r>
            <a:br>
              <a:rPr lang="ru-RU" dirty="0" smtClean="0"/>
            </a:br>
            <a:r>
              <a:rPr lang="ru-RU" dirty="0" smtClean="0"/>
              <a:t>Юрьевич</a:t>
            </a:r>
            <a:br>
              <a:rPr lang="ru-RU" dirty="0" smtClean="0"/>
            </a:br>
            <a:r>
              <a:rPr lang="ru-RU" dirty="0" smtClean="0"/>
              <a:t>Лермонтов</a:t>
            </a:r>
            <a:endParaRPr lang="ru-RU" dirty="0"/>
          </a:p>
        </p:txBody>
      </p:sp>
      <p:pic>
        <p:nvPicPr>
          <p:cNvPr id="1027" name="Picture 3" descr="C:\Users\АННА\Desktop\lermontov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206241" cy="567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ata14.gallery.ru/albums/gallery/92632--41418778--ud6f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72602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﻿﻿Первый пассажирский поезд на Царскосельской железной дороге. Н. С. Самокиш. 183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9351" y="1844675"/>
            <a:ext cx="7496735" cy="42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5312/134312713.1/0_4d300_21badcbd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6468219" cy="46086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1" y="549274"/>
            <a:ext cx="3672781" cy="5544021"/>
          </a:xfrm>
        </p:spPr>
        <p:txBody>
          <a:bodyPr/>
          <a:lstStyle/>
          <a:p>
            <a:r>
              <a:rPr lang="ru-RU" dirty="0" smtClean="0"/>
              <a:t>Иван </a:t>
            </a:r>
            <a:br>
              <a:rPr lang="ru-RU" dirty="0" smtClean="0"/>
            </a:br>
            <a:r>
              <a:rPr lang="ru-RU" dirty="0" smtClean="0"/>
              <a:t>Андреевич</a:t>
            </a:r>
            <a:br>
              <a:rPr lang="ru-RU" dirty="0" smtClean="0"/>
            </a:br>
            <a:r>
              <a:rPr lang="ru-RU" dirty="0" smtClean="0"/>
              <a:t>К</a:t>
            </a:r>
            <a:r>
              <a:rPr lang="ru-RU" dirty="0" smtClean="0"/>
              <a:t>рылов</a:t>
            </a:r>
            <a:endParaRPr lang="ru-RU" dirty="0"/>
          </a:p>
        </p:txBody>
      </p:sp>
      <p:pic>
        <p:nvPicPr>
          <p:cNvPr id="3074" name="Picture 2" descr="C:\Users\АННА\Desktop\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104456" cy="5451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3" y="549274"/>
            <a:ext cx="3024709" cy="5544021"/>
          </a:xfrm>
        </p:spPr>
        <p:txBody>
          <a:bodyPr/>
          <a:lstStyle/>
          <a:p>
            <a:r>
              <a:rPr lang="ru-RU" dirty="0" smtClean="0"/>
              <a:t>Николай </a:t>
            </a:r>
            <a:br>
              <a:rPr lang="ru-RU" dirty="0" smtClean="0"/>
            </a:br>
            <a:r>
              <a:rPr lang="ru-RU" dirty="0" smtClean="0"/>
              <a:t>Алексеевич</a:t>
            </a:r>
            <a:br>
              <a:rPr lang="ru-RU" dirty="0" smtClean="0"/>
            </a:br>
            <a:r>
              <a:rPr lang="ru-RU" dirty="0" smtClean="0"/>
              <a:t>Некрасов</a:t>
            </a:r>
            <a:endParaRPr lang="ru-RU" dirty="0"/>
          </a:p>
        </p:txBody>
      </p:sp>
      <p:pic>
        <p:nvPicPr>
          <p:cNvPr id="5" name="Picture 4" descr="81228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620688"/>
            <a:ext cx="4620279" cy="56886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9275"/>
            <a:ext cx="7777237" cy="1223542"/>
          </a:xfrm>
        </p:spPr>
        <p:txBody>
          <a:bodyPr/>
          <a:lstStyle/>
          <a:p>
            <a:r>
              <a:rPr lang="ru-RU" cap="all" dirty="0" smtClean="0"/>
              <a:t>«РАЗМЫШЛЕНИЯ </a:t>
            </a:r>
            <a:r>
              <a:rPr lang="ru-RU" cap="all" dirty="0" smtClean="0"/>
              <a:t>У ПАРАДНОГО </a:t>
            </a:r>
            <a:r>
              <a:rPr lang="ru-RU" cap="all" dirty="0" smtClean="0"/>
              <a:t>ПОДЪЕЗДА»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675"/>
            <a:ext cx="7056784" cy="4392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 Родная земля!</a:t>
            </a:r>
            <a:br>
              <a:rPr lang="ru-RU" dirty="0" smtClean="0"/>
            </a:br>
            <a:r>
              <a:rPr lang="ru-RU" dirty="0" smtClean="0"/>
              <a:t>Назови мне </a:t>
            </a:r>
            <a:r>
              <a:rPr lang="ru-RU" dirty="0" smtClean="0"/>
              <a:t>такую обитель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Я такого угла не видал,</a:t>
            </a:r>
            <a:br>
              <a:rPr lang="ru-RU" dirty="0" smtClean="0"/>
            </a:br>
            <a:r>
              <a:rPr lang="ru-RU" dirty="0" smtClean="0"/>
              <a:t>Где бы сеятель твой и хранитель,</a:t>
            </a:r>
            <a:br>
              <a:rPr lang="ru-RU" dirty="0" smtClean="0"/>
            </a:br>
            <a:r>
              <a:rPr lang="ru-RU" dirty="0" smtClean="0"/>
              <a:t>Где бы русский мужик не стонал?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9275"/>
            <a:ext cx="7777237" cy="1223542"/>
          </a:xfrm>
        </p:spPr>
        <p:txBody>
          <a:bodyPr/>
          <a:lstStyle/>
          <a:p>
            <a:r>
              <a:rPr lang="ru-RU" cap="all" dirty="0" smtClean="0"/>
              <a:t>«</a:t>
            </a:r>
            <a:r>
              <a:rPr lang="ru-RU" dirty="0" smtClean="0"/>
              <a:t>В полном разгаре страда деревенская</a:t>
            </a:r>
            <a:r>
              <a:rPr lang="ru-RU" dirty="0" smtClean="0"/>
              <a:t>...»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cap="all" dirty="0" smtClean="0"/>
              <a:t>»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675"/>
            <a:ext cx="8496944" cy="4392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 В полном разгаре страда деревенская...</a:t>
            </a:r>
            <a:br>
              <a:rPr lang="ru-RU" dirty="0" smtClean="0"/>
            </a:br>
            <a:r>
              <a:rPr lang="ru-RU" dirty="0" smtClean="0"/>
              <a:t>Доля ты! — русская долюшка женская!</a:t>
            </a:r>
            <a:br>
              <a:rPr lang="ru-RU" dirty="0" smtClean="0"/>
            </a:br>
            <a:r>
              <a:rPr lang="ru-RU" dirty="0" smtClean="0"/>
              <a:t>        Вряд ли труднее сыскать.</a:t>
            </a:r>
            <a:br>
              <a:rPr lang="ru-RU" dirty="0" smtClean="0"/>
            </a:br>
            <a:r>
              <a:rPr lang="ru-RU" dirty="0" smtClean="0"/>
              <a:t>Не мудрено, что ты вянешь до времени,</a:t>
            </a:r>
            <a:br>
              <a:rPr lang="ru-RU" dirty="0" smtClean="0"/>
            </a:br>
            <a:r>
              <a:rPr lang="ru-RU" dirty="0" err="1" smtClean="0"/>
              <a:t>Всевыносящего</a:t>
            </a:r>
            <a:r>
              <a:rPr lang="ru-RU" dirty="0" smtClean="0"/>
              <a:t> русского племени</a:t>
            </a:r>
            <a:br>
              <a:rPr lang="ru-RU" dirty="0" smtClean="0"/>
            </a:br>
            <a:r>
              <a:rPr lang="ru-RU" dirty="0" smtClean="0"/>
              <a:t>        Многострадальная мать!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9275"/>
            <a:ext cx="7777237" cy="1223542"/>
          </a:xfrm>
        </p:spPr>
        <p:txBody>
          <a:bodyPr/>
          <a:lstStyle/>
          <a:p>
            <a:r>
              <a:rPr lang="ru-RU" cap="all" dirty="0" smtClean="0"/>
              <a:t>«</a:t>
            </a:r>
            <a:r>
              <a:rPr lang="ru-RU" cap="all" dirty="0" smtClean="0"/>
              <a:t>МОРОЗ, КРАСНЫЙ </a:t>
            </a:r>
            <a:r>
              <a:rPr lang="ru-RU" cap="all" dirty="0" smtClean="0"/>
              <a:t>НОС»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675"/>
            <a:ext cx="7056784" cy="4392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 Есть женщины в русских селеньях</a:t>
            </a:r>
            <a:br>
              <a:rPr lang="ru-RU" dirty="0" smtClean="0"/>
            </a:br>
            <a:r>
              <a:rPr lang="ru-RU" dirty="0" smtClean="0"/>
              <a:t>С спокойною важностью лиц,</a:t>
            </a:r>
            <a:br>
              <a:rPr lang="ru-RU" dirty="0" smtClean="0"/>
            </a:br>
            <a:r>
              <a:rPr lang="ru-RU" dirty="0" smtClean="0"/>
              <a:t>С красивою силой в движеньях,</a:t>
            </a:r>
            <a:br>
              <a:rPr lang="ru-RU" dirty="0" smtClean="0"/>
            </a:br>
            <a:r>
              <a:rPr lang="ru-RU" dirty="0" smtClean="0"/>
              <a:t>С походкой, со взглядом цариц, —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9275"/>
            <a:ext cx="7777237" cy="1223542"/>
          </a:xfrm>
        </p:spPr>
        <p:txBody>
          <a:bodyPr/>
          <a:lstStyle/>
          <a:p>
            <a:r>
              <a:rPr lang="ru-RU" cap="all" dirty="0" smtClean="0"/>
              <a:t>«</a:t>
            </a:r>
            <a:r>
              <a:rPr lang="ru-RU" dirty="0" smtClean="0"/>
              <a:t>Русские </a:t>
            </a:r>
            <a:r>
              <a:rPr lang="ru-RU" dirty="0" smtClean="0"/>
              <a:t>женщины</a:t>
            </a:r>
            <a:r>
              <a:rPr lang="ru-RU" cap="all" dirty="0" smtClean="0"/>
              <a:t>»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056784" cy="43926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dirty="0" smtClean="0"/>
              <a:t>Быть может, вам хочется дальше читать, Да просится слово из груди! Помедлим немного. Хочу я сказать Спасибо </a:t>
            </a:r>
            <a:r>
              <a:rPr lang="ru-RU" dirty="0" smtClean="0"/>
              <a:t>вам, русские люди!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latin typeface="Arial" charset="0"/>
              </a:rPr>
              <a:t>        </a:t>
            </a:r>
            <a:r>
              <a:rPr lang="ru-RU" sz="3600" i="1" u="sng" smtClean="0">
                <a:latin typeface="Arial" charset="0"/>
              </a:rPr>
              <a:t>Н.А. НЕКРАСОВ.</a:t>
            </a:r>
            <a:br>
              <a:rPr lang="ru-RU" sz="3600" i="1" u="sng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>    СТИХОТВОРЕНИЕ</a:t>
            </a:r>
            <a:br>
              <a:rPr lang="ru-RU" sz="4800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>«ЖЕЛЕЗНАЯ ДОРОГА»</a:t>
            </a:r>
            <a:br>
              <a:rPr lang="ru-RU" sz="4800" smtClean="0">
                <a:latin typeface="Arial" charset="0"/>
              </a:rPr>
            </a:br>
            <a:endParaRPr lang="ru-RU" sz="4800" smtClean="0">
              <a:latin typeface="Arial" charset="0"/>
            </a:endParaRPr>
          </a:p>
        </p:txBody>
      </p:sp>
      <p:pic>
        <p:nvPicPr>
          <p:cNvPr id="74756" name="Picture 4" descr="81228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708275"/>
            <a:ext cx="3171825" cy="3905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253</Words>
  <Application>Microsoft Office PowerPoint</Application>
  <PresentationFormat>Экран (4:3)</PresentationFormat>
  <Paragraphs>51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Край</vt:lpstr>
      <vt:lpstr>Александр Сергеевич Пушкин</vt:lpstr>
      <vt:lpstr>Михаил Юрьевич Лермонтов</vt:lpstr>
      <vt:lpstr>Иван  Андреевич Крылов</vt:lpstr>
      <vt:lpstr>Николай  Алексеевич Некрасов</vt:lpstr>
      <vt:lpstr>«РАЗМЫШЛЕНИЯ У ПАРАДНОГО ПОДЪЕЗДА» </vt:lpstr>
      <vt:lpstr>«В полном разгаре страда деревенская...» » </vt:lpstr>
      <vt:lpstr>«МОРОЗ, КРАСНЫЙ НОС» </vt:lpstr>
      <vt:lpstr>«Русские женщины» </vt:lpstr>
      <vt:lpstr>        Н.А. НЕКРАСОВ.     СТИХОТВОРЕНИЕ «ЖЕЛЕЗНАЯ ДОРОГА» </vt:lpstr>
      <vt:lpstr>Работы по сооружению железной дороги начались 27 мая 1843 г. одновременно с двух сторон – от Санкт-Петербурга и от Москвы.   На строительстве работало до 63 тысяч человек ежегодно. Основные орудия труда - кирка, лопата и тачка. Закончилось строительство в ноябре 1851 года. </vt:lpstr>
      <vt:lpstr>В 1864 году Николай Алексеевич Некрасов пишет стихотворение «Железная дорога».  Это сравнительно небольшое стихотворение — настоящая поэма о народе, в силы которого верит поэт:   Вынесет все — и широкую, ясную  Грудью дорогу проложит себе.  Жаль только — жить в эту пору прекрасную  Уж не придется — ни мне, ни тебе.  </vt:lpstr>
      <vt:lpstr>Слайд 12</vt:lpstr>
      <vt:lpstr>Слайд 13</vt:lpstr>
      <vt:lpstr>В стихотворении изображен народ с двух сторон: великий труженик, по делам своим заслуживающий всеобщего уважения и восхищения, и терпеливый раб, которого остается лишь пожалеть, не оскорбив этой жалостью.</vt:lpstr>
      <vt:lpstr>Слайд 15</vt:lpstr>
      <vt:lpstr>Слайд 16</vt:lpstr>
      <vt:lpstr> Повествование открывается картиной природы, которая дает особое ощущение свежести и красоты.</vt:lpstr>
      <vt:lpstr>Слайд 18</vt:lpstr>
      <vt:lpstr>Слайд 19</vt:lpstr>
      <vt:lpstr>Слайд 20</vt:lpstr>
      <vt:lpstr>Слайд 21</vt:lpstr>
      <vt:lpstr>Слайд 22</vt:lpstr>
    </vt:vector>
  </TitlesOfParts>
  <Company>USSR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</dc:creator>
  <cp:lastModifiedBy>АННА</cp:lastModifiedBy>
  <cp:revision>89</cp:revision>
  <dcterms:created xsi:type="dcterms:W3CDTF">2007-01-22T10:01:29Z</dcterms:created>
  <dcterms:modified xsi:type="dcterms:W3CDTF">2018-11-23T11:38:25Z</dcterms:modified>
</cp:coreProperties>
</file>