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B70D0FD-5003-4DFC-AC99-5F555252BE96}" type="datetimeFigureOut">
              <a:rPr lang="ru-RU" smtClean="0"/>
              <a:pPr/>
              <a:t>08.01.2019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B9367F-00DC-4680-AE97-124DC130BFA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B70D0FD-5003-4DFC-AC99-5F555252BE96}" type="datetimeFigureOut">
              <a:rPr lang="ru-RU" smtClean="0"/>
              <a:pPr/>
              <a:t>08.01.2019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B9367F-00DC-4680-AE97-124DC130BFA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B70D0FD-5003-4DFC-AC99-5F555252BE96}" type="datetimeFigureOut">
              <a:rPr lang="ru-RU" smtClean="0"/>
              <a:pPr/>
              <a:t>08.01.2019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B9367F-00DC-4680-AE97-124DC130BFA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B70D0FD-5003-4DFC-AC99-5F555252BE96}" type="datetimeFigureOut">
              <a:rPr lang="ru-RU" smtClean="0"/>
              <a:pPr/>
              <a:t>08.01.2019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B9367F-00DC-4680-AE97-124DC130BFA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B70D0FD-5003-4DFC-AC99-5F555252BE96}" type="datetimeFigureOut">
              <a:rPr lang="ru-RU" smtClean="0"/>
              <a:pPr/>
              <a:t>08.01.2019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B9367F-00DC-4680-AE97-124DC130BFA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B70D0FD-5003-4DFC-AC99-5F555252BE96}" type="datetimeFigureOut">
              <a:rPr lang="ru-RU" smtClean="0"/>
              <a:pPr/>
              <a:t>08.01.2019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EB9367F-00DC-4680-AE97-124DC130BFA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B70D0FD-5003-4DFC-AC99-5F555252BE96}" type="datetimeFigureOut">
              <a:rPr lang="ru-RU" smtClean="0"/>
              <a:pPr/>
              <a:t>08.01.2019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EB9367F-00DC-4680-AE97-124DC130BFA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B70D0FD-5003-4DFC-AC99-5F555252BE96}" type="datetimeFigureOut">
              <a:rPr lang="ru-RU" smtClean="0"/>
              <a:pPr/>
              <a:t>08.01.2019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EB9367F-00DC-4680-AE97-124DC130BFA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B70D0FD-5003-4DFC-AC99-5F555252BE96}" type="datetimeFigureOut">
              <a:rPr lang="ru-RU" smtClean="0"/>
              <a:pPr/>
              <a:t>08.01.2019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EB9367F-00DC-4680-AE97-124DC130BFA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B70D0FD-5003-4DFC-AC99-5F555252BE96}" type="datetimeFigureOut">
              <a:rPr lang="ru-RU" smtClean="0"/>
              <a:pPr/>
              <a:t>08.01.2019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EB9367F-00DC-4680-AE97-124DC130BFA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B70D0FD-5003-4DFC-AC99-5F555252BE96}" type="datetimeFigureOut">
              <a:rPr lang="ru-RU" smtClean="0"/>
              <a:pPr/>
              <a:t>08.01.2019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EB9367F-00DC-4680-AE97-124DC130BFA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70D0FD-5003-4DFC-AC99-5F555252BE96}" type="datetimeFigureOut">
              <a:rPr lang="ru-RU" smtClean="0"/>
              <a:pPr/>
              <a:t>08.01.2019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B9367F-00DC-4680-AE97-124DC130BFA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28605"/>
            <a:ext cx="7772400" cy="3171846"/>
          </a:xfrm>
        </p:spPr>
        <p:txBody>
          <a:bodyPr>
            <a:noAutofit/>
          </a:bodyPr>
          <a:lstStyle/>
          <a:p>
            <a:r>
              <a:rPr lang="ru-RU" sz="6600" b="1" dirty="0" smtClean="0">
                <a:solidFill>
                  <a:srgbClr val="C00000"/>
                </a:solidFill>
              </a:rPr>
              <a:t>Как правила Россией </a:t>
            </a:r>
            <a:br>
              <a:rPr lang="ru-RU" sz="6600" b="1" dirty="0" smtClean="0">
                <a:solidFill>
                  <a:srgbClr val="C00000"/>
                </a:solidFill>
              </a:rPr>
            </a:br>
            <a:r>
              <a:rPr lang="ru-RU" sz="6600" b="1" dirty="0" smtClean="0">
                <a:solidFill>
                  <a:srgbClr val="C00000"/>
                </a:solidFill>
              </a:rPr>
              <a:t>Анна </a:t>
            </a:r>
            <a:r>
              <a:rPr lang="ru-RU" sz="6600" b="1" dirty="0">
                <a:solidFill>
                  <a:srgbClr val="C00000"/>
                </a:solidFill>
              </a:rPr>
              <a:t>И</a:t>
            </a:r>
            <a:r>
              <a:rPr lang="ru-RU" sz="6600" b="1" dirty="0" smtClean="0">
                <a:solidFill>
                  <a:srgbClr val="C00000"/>
                </a:solidFill>
              </a:rPr>
              <a:t>оанновна</a:t>
            </a:r>
            <a:endParaRPr lang="ru-RU" sz="6600" b="1" dirty="0">
              <a:solidFill>
                <a:srgbClr val="C00000"/>
              </a:solidFill>
            </a:endParaRPr>
          </a:p>
        </p:txBody>
      </p:sp>
      <p:sp>
        <p:nvSpPr>
          <p:cNvPr id="3" name="Подзаголовок 2"/>
          <p:cNvSpPr>
            <a:spLocks noGrp="1"/>
          </p:cNvSpPr>
          <p:nvPr>
            <p:ph type="subTitle" idx="1"/>
          </p:nvPr>
        </p:nvSpPr>
        <p:spPr/>
        <p:txBody>
          <a:bodyPr/>
          <a:lstStyle/>
          <a:p>
            <a:endParaRPr lang="ru-RU" dirty="0"/>
          </a:p>
        </p:txBody>
      </p:sp>
      <p:pic>
        <p:nvPicPr>
          <p:cNvPr id="4" name="Picture 2"/>
          <p:cNvPicPr>
            <a:picLocks noChangeAspect="1" noChangeArrowheads="1"/>
          </p:cNvPicPr>
          <p:nvPr/>
        </p:nvPicPr>
        <p:blipFill>
          <a:blip r:embed="rId2"/>
          <a:srcRect/>
          <a:stretch>
            <a:fillRect/>
          </a:stretch>
        </p:blipFill>
        <p:spPr bwMode="auto">
          <a:xfrm>
            <a:off x="3000364" y="3643314"/>
            <a:ext cx="2857520" cy="3000396"/>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42852"/>
            <a:ext cx="8101042" cy="6500858"/>
          </a:xfrm>
        </p:spPr>
        <p:txBody>
          <a:bodyPr>
            <a:normAutofit/>
          </a:bodyPr>
          <a:lstStyle/>
          <a:p>
            <a:r>
              <a:rPr lang="ru-RU" sz="3200" b="1" dirty="0" smtClean="0"/>
              <a:t>1.Кто оставил самый жестокий след в истории того периода?</a:t>
            </a:r>
            <a:r>
              <a:rPr lang="ru-RU" sz="3200" dirty="0" smtClean="0"/>
              <a:t/>
            </a:r>
            <a:br>
              <a:rPr lang="ru-RU" sz="3200" dirty="0" smtClean="0"/>
            </a:br>
            <a:r>
              <a:rPr lang="ru-RU" sz="2800" dirty="0" smtClean="0"/>
              <a:t>Эрнст Бирон, дворянская семья, Курляндия.</a:t>
            </a:r>
            <a:r>
              <a:rPr lang="ru-RU" sz="3200" dirty="0" smtClean="0"/>
              <a:t/>
            </a:r>
            <a:br>
              <a:rPr lang="ru-RU" sz="3200" dirty="0" smtClean="0"/>
            </a:br>
            <a:r>
              <a:rPr lang="ru-RU" dirty="0" smtClean="0"/>
              <a:t/>
            </a:r>
            <a:br>
              <a:rPr lang="ru-RU" dirty="0" smtClean="0"/>
            </a:br>
            <a:r>
              <a:rPr lang="ru-RU" sz="3200" b="1" dirty="0" smtClean="0"/>
              <a:t>2.Что было создано по совету Бирона?</a:t>
            </a:r>
            <a:r>
              <a:rPr lang="ru-RU" sz="3200" dirty="0" smtClean="0"/>
              <a:t/>
            </a:r>
            <a:br>
              <a:rPr lang="ru-RU" sz="3200" dirty="0" smtClean="0"/>
            </a:br>
            <a:r>
              <a:rPr lang="ru-RU" sz="2800" dirty="0" err="1" smtClean="0"/>
              <a:t>Доимочный</a:t>
            </a:r>
            <a:r>
              <a:rPr lang="ru-RU" sz="2800" dirty="0" smtClean="0"/>
              <a:t> приказ, тайная казна, недоимки, </a:t>
            </a:r>
            <a:r>
              <a:rPr lang="ru-RU" sz="2800" dirty="0" smtClean="0"/>
              <a:t>воеводы, кандалы</a:t>
            </a:r>
            <a:r>
              <a:rPr lang="ru-RU" sz="3200" dirty="0" smtClean="0"/>
              <a:t/>
            </a:r>
            <a:br>
              <a:rPr lang="ru-RU" sz="3200" dirty="0" smtClean="0"/>
            </a:br>
            <a:r>
              <a:rPr lang="ru-RU" sz="3200" dirty="0" smtClean="0"/>
              <a:t/>
            </a:r>
            <a:br>
              <a:rPr lang="ru-RU" sz="3200" dirty="0" smtClean="0"/>
            </a:br>
            <a:r>
              <a:rPr lang="ru-RU" sz="3200" b="1" dirty="0" smtClean="0"/>
              <a:t>3. Как были усилены права дворян при Анне Иоанновне?</a:t>
            </a:r>
            <a:r>
              <a:rPr lang="ru-RU" sz="3200" dirty="0" smtClean="0"/>
              <a:t/>
            </a:r>
            <a:br>
              <a:rPr lang="ru-RU" sz="3200" dirty="0" smtClean="0"/>
            </a:br>
            <a:r>
              <a:rPr lang="ru-RU" sz="3200" dirty="0" smtClean="0"/>
              <a:t>Указ о единонаследии</a:t>
            </a:r>
            <a:r>
              <a:rPr lang="ru-RU" sz="3200" dirty="0"/>
              <a:t/>
            </a:r>
            <a:br>
              <a:rPr lang="ru-RU" sz="3200" dirty="0"/>
            </a:br>
            <a:endParaRPr lang="ru-RU" sz="3200" b="1" dirty="0"/>
          </a:p>
        </p:txBody>
      </p:sp>
      <p:sp>
        <p:nvSpPr>
          <p:cNvPr id="3" name="Подзаголовок 2"/>
          <p:cNvSpPr>
            <a:spLocks noGrp="1"/>
          </p:cNvSpPr>
          <p:nvPr>
            <p:ph type="subTitle" idx="1"/>
          </p:nvPr>
        </p:nvSpPr>
        <p:spPr>
          <a:xfrm flipV="1">
            <a:off x="1371600" y="5638800"/>
            <a:ext cx="6400800" cy="219092"/>
          </a:xfrm>
        </p:spPr>
        <p:txBody>
          <a:bodyPr>
            <a:normAutofit fontScale="32500" lnSpcReduction="20000"/>
          </a:bodyPr>
          <a:lstStyle/>
          <a:p>
            <a:r>
              <a:rPr lang="ru-RU" dirty="0" smtClean="0"/>
              <a:t>4. </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85795"/>
            <a:ext cx="7772400" cy="2814656"/>
          </a:xfrm>
        </p:spPr>
        <p:txBody>
          <a:bodyPr>
            <a:normAutofit fontScale="90000"/>
          </a:bodyPr>
          <a:lstStyle/>
          <a:p>
            <a:pPr>
              <a:lnSpc>
                <a:spcPct val="150000"/>
              </a:lnSpc>
            </a:pPr>
            <a:r>
              <a:rPr lang="ru-RU" sz="3200" b="1" dirty="0" smtClean="0"/>
              <a:t>4. На какую армию стала похожа русская армия?</a:t>
            </a:r>
            <a:br>
              <a:rPr lang="ru-RU" sz="3200" b="1" dirty="0" smtClean="0"/>
            </a:br>
            <a:r>
              <a:rPr lang="ru-RU" sz="3200" dirty="0" smtClean="0"/>
              <a:t>Христофор Миних, Кадетский корпус, Морской, Артиллерийский, Пажеский корпуса, Измайловский и Конногвардейский полки</a:t>
            </a:r>
            <a:endParaRPr lang="ru-RU" sz="3200"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6000" b="1" dirty="0" smtClean="0">
                <a:solidFill>
                  <a:srgbClr val="C00000"/>
                </a:solidFill>
              </a:rPr>
              <a:t>Наследники </a:t>
            </a:r>
            <a:br>
              <a:rPr lang="ru-RU" sz="6000" b="1" dirty="0" smtClean="0">
                <a:solidFill>
                  <a:srgbClr val="C00000"/>
                </a:solidFill>
              </a:rPr>
            </a:br>
            <a:r>
              <a:rPr lang="ru-RU" sz="6000" b="1" dirty="0" smtClean="0">
                <a:solidFill>
                  <a:srgbClr val="C00000"/>
                </a:solidFill>
              </a:rPr>
              <a:t>Анны Иоанновны</a:t>
            </a:r>
            <a:endParaRPr lang="ru-RU" sz="6000" b="1" dirty="0">
              <a:solidFill>
                <a:srgbClr val="C00000"/>
              </a:solidFill>
            </a:endParaRPr>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571481"/>
            <a:ext cx="8643998" cy="3028970"/>
          </a:xfrm>
        </p:spPr>
        <p:txBody>
          <a:bodyPr>
            <a:normAutofit fontScale="90000"/>
          </a:bodyPr>
          <a:lstStyle/>
          <a:p>
            <a:pPr>
              <a:lnSpc>
                <a:spcPct val="150000"/>
              </a:lnSpc>
            </a:pPr>
            <a:r>
              <a:rPr lang="ru-RU" b="1" dirty="0" smtClean="0">
                <a:solidFill>
                  <a:srgbClr val="002060"/>
                </a:solidFill>
              </a:rPr>
              <a:t>1.Анна Леопольдовна и Иоанн </a:t>
            </a:r>
            <a:r>
              <a:rPr lang="en-US" b="1" dirty="0" smtClean="0">
                <a:solidFill>
                  <a:srgbClr val="002060"/>
                </a:solidFill>
              </a:rPr>
              <a:t>VI</a:t>
            </a:r>
            <a:r>
              <a:rPr lang="ru-RU" b="1" dirty="0" smtClean="0">
                <a:solidFill>
                  <a:srgbClr val="002060"/>
                </a:solidFill>
              </a:rPr>
              <a:t>.</a:t>
            </a:r>
            <a:br>
              <a:rPr lang="ru-RU" b="1" dirty="0" smtClean="0">
                <a:solidFill>
                  <a:srgbClr val="002060"/>
                </a:solidFill>
              </a:rPr>
            </a:br>
            <a:r>
              <a:rPr lang="ru-RU" b="1" dirty="0" smtClean="0">
                <a:solidFill>
                  <a:srgbClr val="002060"/>
                </a:solidFill>
              </a:rPr>
              <a:t>2.Э.Бирон – регент (опекун) Иоанна </a:t>
            </a:r>
            <a:r>
              <a:rPr lang="en-US" b="1" dirty="0" smtClean="0">
                <a:solidFill>
                  <a:srgbClr val="002060"/>
                </a:solidFill>
              </a:rPr>
              <a:t>VI</a:t>
            </a:r>
            <a:r>
              <a:rPr lang="ru-RU" b="1" dirty="0" smtClean="0">
                <a:solidFill>
                  <a:srgbClr val="002060"/>
                </a:solidFill>
              </a:rPr>
              <a:t/>
            </a:r>
            <a:br>
              <a:rPr lang="ru-RU" b="1" dirty="0" smtClean="0">
                <a:solidFill>
                  <a:srgbClr val="002060"/>
                </a:solidFill>
              </a:rPr>
            </a:br>
            <a:r>
              <a:rPr lang="ru-RU" b="1" dirty="0" smtClean="0">
                <a:solidFill>
                  <a:srgbClr val="002060"/>
                </a:solidFill>
              </a:rPr>
              <a:t>3. Конец бироновщины.</a:t>
            </a:r>
            <a:endParaRPr lang="ru-RU" b="1" dirty="0">
              <a:solidFill>
                <a:srgbClr val="002060"/>
              </a:solidFill>
            </a:endParaRPr>
          </a:p>
        </p:txBody>
      </p:sp>
      <p:sp>
        <p:nvSpPr>
          <p:cNvPr id="3" name="Подзаголовок 2"/>
          <p:cNvSpPr>
            <a:spLocks noGrp="1"/>
          </p:cNvSpPr>
          <p:nvPr>
            <p:ph type="subTitle" idx="1"/>
          </p:nvPr>
        </p:nvSpPr>
        <p:spPr/>
        <p:txBody>
          <a:bodyPr/>
          <a:lstStyle/>
          <a:p>
            <a:endParaRPr lang="ru-RU"/>
          </a:p>
        </p:txBody>
      </p:sp>
      <p:sp>
        <p:nvSpPr>
          <p:cNvPr id="4" name="TextBox 3"/>
          <p:cNvSpPr txBox="1"/>
          <p:nvPr/>
        </p:nvSpPr>
        <p:spPr>
          <a:xfrm>
            <a:off x="3857620" y="500042"/>
            <a:ext cx="1194558" cy="584775"/>
          </a:xfrm>
          <a:prstGeom prst="rect">
            <a:avLst/>
          </a:prstGeom>
          <a:noFill/>
        </p:spPr>
        <p:txBody>
          <a:bodyPr wrap="none" rtlCol="0">
            <a:spAutoFit/>
          </a:bodyPr>
          <a:lstStyle/>
          <a:p>
            <a:r>
              <a:rPr lang="ru-RU" sz="3200" b="1" dirty="0" smtClean="0">
                <a:solidFill>
                  <a:srgbClr val="C00000"/>
                </a:solidFill>
              </a:rPr>
              <a:t>План.</a:t>
            </a:r>
            <a:endParaRPr lang="ru-RU" sz="3200" b="1"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1785926"/>
            <a:ext cx="1571636" cy="178595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3286116" y="4000505"/>
            <a:ext cx="1362075" cy="1428760"/>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3500430" y="1785926"/>
            <a:ext cx="1571636" cy="1714512"/>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cstate="print"/>
          <a:srcRect/>
          <a:stretch>
            <a:fillRect/>
          </a:stretch>
        </p:blipFill>
        <p:spPr bwMode="auto">
          <a:xfrm>
            <a:off x="3071802" y="5764213"/>
            <a:ext cx="904875" cy="1093787"/>
          </a:xfrm>
          <a:prstGeom prst="rect">
            <a:avLst/>
          </a:prstGeom>
          <a:noFill/>
          <a:ln w="9525">
            <a:noFill/>
            <a:miter lim="800000"/>
            <a:headEnd/>
            <a:tailEnd/>
          </a:ln>
          <a:effectLst/>
        </p:spPr>
      </p:pic>
      <p:pic>
        <p:nvPicPr>
          <p:cNvPr id="1030" name="Picture 6"/>
          <p:cNvPicPr>
            <a:picLocks noChangeAspect="1" noChangeArrowheads="1"/>
          </p:cNvPicPr>
          <p:nvPr/>
        </p:nvPicPr>
        <p:blipFill>
          <a:blip r:embed="rId6"/>
          <a:srcRect/>
          <a:stretch>
            <a:fillRect/>
          </a:stretch>
        </p:blipFill>
        <p:spPr bwMode="auto">
          <a:xfrm>
            <a:off x="6572264" y="214290"/>
            <a:ext cx="1428760" cy="1928826"/>
          </a:xfrm>
          <a:prstGeom prst="rect">
            <a:avLst/>
          </a:prstGeom>
          <a:noFill/>
          <a:ln w="9525">
            <a:noFill/>
            <a:miter lim="800000"/>
            <a:headEnd/>
            <a:tailEnd/>
          </a:ln>
          <a:effectLst/>
        </p:spPr>
      </p:pic>
      <p:pic>
        <p:nvPicPr>
          <p:cNvPr id="1031" name="Picture 7"/>
          <p:cNvPicPr>
            <a:picLocks noChangeAspect="1" noChangeArrowheads="1"/>
          </p:cNvPicPr>
          <p:nvPr/>
        </p:nvPicPr>
        <p:blipFill>
          <a:blip r:embed="rId7"/>
          <a:srcRect/>
          <a:stretch>
            <a:fillRect/>
          </a:stretch>
        </p:blipFill>
        <p:spPr bwMode="auto">
          <a:xfrm>
            <a:off x="1928794" y="285728"/>
            <a:ext cx="1285884" cy="1500198"/>
          </a:xfrm>
          <a:prstGeom prst="rect">
            <a:avLst/>
          </a:prstGeom>
          <a:noFill/>
          <a:ln w="9525">
            <a:noFill/>
            <a:miter lim="800000"/>
            <a:headEnd/>
            <a:tailEnd/>
          </a:ln>
          <a:effectLst/>
        </p:spPr>
      </p:pic>
      <p:pic>
        <p:nvPicPr>
          <p:cNvPr id="1032" name="Picture 8"/>
          <p:cNvPicPr>
            <a:picLocks noChangeAspect="1" noChangeArrowheads="1"/>
          </p:cNvPicPr>
          <p:nvPr/>
        </p:nvPicPr>
        <p:blipFill>
          <a:blip r:embed="rId8"/>
          <a:srcRect/>
          <a:stretch>
            <a:fillRect/>
          </a:stretch>
        </p:blipFill>
        <p:spPr bwMode="auto">
          <a:xfrm>
            <a:off x="6000760" y="2928934"/>
            <a:ext cx="2781300" cy="3409950"/>
          </a:xfrm>
          <a:prstGeom prst="rect">
            <a:avLst/>
          </a:prstGeom>
          <a:noFill/>
          <a:ln w="9525">
            <a:noFill/>
            <a:miter lim="800000"/>
            <a:headEnd/>
            <a:tailEnd/>
          </a:ln>
          <a:effectLst/>
        </p:spPr>
      </p:pic>
      <p:sp>
        <p:nvSpPr>
          <p:cNvPr id="9" name="Прямоугольник 8"/>
          <p:cNvSpPr/>
          <p:nvPr/>
        </p:nvSpPr>
        <p:spPr>
          <a:xfrm>
            <a:off x="1857356" y="1928802"/>
            <a:ext cx="1428760"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p:cNvSpPr txBox="1"/>
          <p:nvPr/>
        </p:nvSpPr>
        <p:spPr>
          <a:xfrm>
            <a:off x="1857356" y="2000240"/>
            <a:ext cx="1285884" cy="369332"/>
          </a:xfrm>
          <a:prstGeom prst="rect">
            <a:avLst/>
          </a:prstGeom>
          <a:noFill/>
        </p:spPr>
        <p:txBody>
          <a:bodyPr wrap="square" rtlCol="0">
            <a:spAutoFit/>
          </a:bodyPr>
          <a:lstStyle/>
          <a:p>
            <a:pPr algn="ctr"/>
            <a:r>
              <a:rPr lang="ru-RU" b="1" dirty="0" smtClean="0"/>
              <a:t>ИОАНН </a:t>
            </a:r>
            <a:r>
              <a:rPr lang="en-US" b="1" dirty="0" smtClean="0"/>
              <a:t>V</a:t>
            </a:r>
            <a:endParaRPr lang="ru-RU" b="1" dirty="0"/>
          </a:p>
        </p:txBody>
      </p:sp>
      <p:sp>
        <p:nvSpPr>
          <p:cNvPr id="11" name="Прямоугольник 10"/>
          <p:cNvSpPr/>
          <p:nvPr/>
        </p:nvSpPr>
        <p:spPr>
          <a:xfrm>
            <a:off x="0" y="3643314"/>
            <a:ext cx="1928794"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3071802" y="3500438"/>
            <a:ext cx="2714644"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6072198" y="6286496"/>
            <a:ext cx="2571768" cy="3572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13"/>
          <p:cNvSpPr/>
          <p:nvPr/>
        </p:nvSpPr>
        <p:spPr>
          <a:xfrm>
            <a:off x="6572264" y="2214554"/>
            <a:ext cx="1428760"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TextBox 14"/>
          <p:cNvSpPr txBox="1"/>
          <p:nvPr/>
        </p:nvSpPr>
        <p:spPr>
          <a:xfrm>
            <a:off x="0" y="3714752"/>
            <a:ext cx="2044149" cy="400110"/>
          </a:xfrm>
          <a:prstGeom prst="rect">
            <a:avLst/>
          </a:prstGeom>
          <a:noFill/>
        </p:spPr>
        <p:txBody>
          <a:bodyPr wrap="square" rtlCol="0">
            <a:spAutoFit/>
          </a:bodyPr>
          <a:lstStyle/>
          <a:p>
            <a:r>
              <a:rPr lang="ru-RU" sz="2000" b="1" dirty="0" smtClean="0"/>
              <a:t>Анна Иоанновна</a:t>
            </a:r>
            <a:endParaRPr lang="ru-RU" sz="2000" b="1" dirty="0"/>
          </a:p>
        </p:txBody>
      </p:sp>
      <p:sp>
        <p:nvSpPr>
          <p:cNvPr id="17" name="TextBox 16"/>
          <p:cNvSpPr txBox="1"/>
          <p:nvPr/>
        </p:nvSpPr>
        <p:spPr>
          <a:xfrm>
            <a:off x="3214678" y="3571876"/>
            <a:ext cx="2631490" cy="400110"/>
          </a:xfrm>
          <a:prstGeom prst="rect">
            <a:avLst/>
          </a:prstGeom>
          <a:noFill/>
        </p:spPr>
        <p:txBody>
          <a:bodyPr wrap="none" rtlCol="0">
            <a:spAutoFit/>
          </a:bodyPr>
          <a:lstStyle/>
          <a:p>
            <a:r>
              <a:rPr lang="ru-RU" sz="2000" b="1" dirty="0" smtClean="0"/>
              <a:t>Екатерина Иоанновна</a:t>
            </a:r>
            <a:endParaRPr lang="ru-RU" sz="2000" b="1" dirty="0"/>
          </a:p>
        </p:txBody>
      </p:sp>
      <p:sp>
        <p:nvSpPr>
          <p:cNvPr id="18" name="Прямоугольник 17"/>
          <p:cNvSpPr/>
          <p:nvPr/>
        </p:nvSpPr>
        <p:spPr>
          <a:xfrm>
            <a:off x="857224" y="5000636"/>
            <a:ext cx="2428892"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Прямоугольник 18"/>
          <p:cNvSpPr/>
          <p:nvPr/>
        </p:nvSpPr>
        <p:spPr>
          <a:xfrm>
            <a:off x="4071934" y="6286496"/>
            <a:ext cx="1428760"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TextBox 19"/>
          <p:cNvSpPr txBox="1"/>
          <p:nvPr/>
        </p:nvSpPr>
        <p:spPr>
          <a:xfrm>
            <a:off x="6643702" y="2214554"/>
            <a:ext cx="1285884" cy="461665"/>
          </a:xfrm>
          <a:prstGeom prst="rect">
            <a:avLst/>
          </a:prstGeom>
          <a:noFill/>
        </p:spPr>
        <p:txBody>
          <a:bodyPr wrap="square" rtlCol="0">
            <a:spAutoFit/>
          </a:bodyPr>
          <a:lstStyle/>
          <a:p>
            <a:pPr algn="ctr"/>
            <a:r>
              <a:rPr lang="ru-RU" sz="2400" b="1" dirty="0" smtClean="0"/>
              <a:t>Петр </a:t>
            </a:r>
            <a:r>
              <a:rPr lang="en-US" sz="2400" b="1" dirty="0" smtClean="0"/>
              <a:t>I</a:t>
            </a:r>
            <a:endParaRPr lang="ru-RU" sz="2400" b="1" dirty="0"/>
          </a:p>
        </p:txBody>
      </p:sp>
      <p:sp>
        <p:nvSpPr>
          <p:cNvPr id="21" name="TextBox 20"/>
          <p:cNvSpPr txBox="1"/>
          <p:nvPr/>
        </p:nvSpPr>
        <p:spPr>
          <a:xfrm>
            <a:off x="928662" y="5143512"/>
            <a:ext cx="2441246" cy="400110"/>
          </a:xfrm>
          <a:prstGeom prst="rect">
            <a:avLst/>
          </a:prstGeom>
          <a:noFill/>
        </p:spPr>
        <p:txBody>
          <a:bodyPr wrap="none" rtlCol="0">
            <a:spAutoFit/>
          </a:bodyPr>
          <a:lstStyle/>
          <a:p>
            <a:r>
              <a:rPr lang="ru-RU" sz="2000" b="1" dirty="0" smtClean="0"/>
              <a:t>Анна Леопольдовна</a:t>
            </a:r>
            <a:endParaRPr lang="ru-RU" sz="2000" b="1" dirty="0"/>
          </a:p>
        </p:txBody>
      </p:sp>
      <p:sp>
        <p:nvSpPr>
          <p:cNvPr id="22" name="TextBox 21"/>
          <p:cNvSpPr txBox="1"/>
          <p:nvPr/>
        </p:nvSpPr>
        <p:spPr>
          <a:xfrm>
            <a:off x="4143372" y="6357958"/>
            <a:ext cx="1173719" cy="400110"/>
          </a:xfrm>
          <a:prstGeom prst="rect">
            <a:avLst/>
          </a:prstGeom>
          <a:noFill/>
        </p:spPr>
        <p:txBody>
          <a:bodyPr wrap="none" rtlCol="0">
            <a:spAutoFit/>
          </a:bodyPr>
          <a:lstStyle/>
          <a:p>
            <a:r>
              <a:rPr lang="ru-RU" sz="2000" b="1" dirty="0" smtClean="0"/>
              <a:t>Иоанн </a:t>
            </a:r>
            <a:r>
              <a:rPr lang="en-US" sz="2000" b="1" dirty="0" smtClean="0"/>
              <a:t>VI</a:t>
            </a:r>
            <a:endParaRPr lang="ru-RU" sz="2000" b="1" dirty="0"/>
          </a:p>
        </p:txBody>
      </p:sp>
      <p:sp>
        <p:nvSpPr>
          <p:cNvPr id="23" name="TextBox 22"/>
          <p:cNvSpPr txBox="1"/>
          <p:nvPr/>
        </p:nvSpPr>
        <p:spPr>
          <a:xfrm>
            <a:off x="6215074" y="6286520"/>
            <a:ext cx="2428892" cy="400110"/>
          </a:xfrm>
          <a:prstGeom prst="rect">
            <a:avLst/>
          </a:prstGeom>
          <a:noFill/>
        </p:spPr>
        <p:txBody>
          <a:bodyPr wrap="square" rtlCol="0">
            <a:spAutoFit/>
          </a:bodyPr>
          <a:lstStyle/>
          <a:p>
            <a:r>
              <a:rPr lang="ru-RU" sz="2000" b="1" dirty="0" smtClean="0"/>
              <a:t>Елизавета Петровна</a:t>
            </a:r>
            <a:endParaRPr lang="ru-RU" sz="2000" b="1"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48</Words>
  <Application>Microsoft Office PowerPoint</Application>
  <PresentationFormat>Экран (4:3)</PresentationFormat>
  <Paragraphs>14</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Как правила Россией  Анна Иоанновна</vt:lpstr>
      <vt:lpstr>1.Кто оставил самый жестокий след в истории того периода? Эрнст Бирон, дворянская семья, Курляндия.  2.Что было создано по совету Бирона? Доимочный приказ, тайная казна, недоимки, воеводы, кандалы  3. Как были усилены права дворян при Анне Иоанновне? Указ о единонаследии </vt:lpstr>
      <vt:lpstr>4. На какую армию стала похожа русская армия? Христофор Миних, Кадетский корпус, Морской, Артиллерийский, Пажеский корпуса, Измайловский и Конногвардейский полки</vt:lpstr>
      <vt:lpstr>Наследники  Анны Иоанновны</vt:lpstr>
      <vt:lpstr>1.Анна Леопольдовна и Иоанн VI. 2.Э.Бирон – регент (опекун) Иоанна VI 3. Конец бироновщины.</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 правила Россией  Анна Иоанновна</dc:title>
  <dc:creator>123</dc:creator>
  <cp:lastModifiedBy>123</cp:lastModifiedBy>
  <cp:revision>6</cp:revision>
  <dcterms:created xsi:type="dcterms:W3CDTF">2018-12-19T17:25:11Z</dcterms:created>
  <dcterms:modified xsi:type="dcterms:W3CDTF">2019-01-08T06:06:12Z</dcterms:modified>
</cp:coreProperties>
</file>