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8"/>
  </p:notesMasterIdLst>
  <p:sldIdLst>
    <p:sldId id="257" r:id="rId2"/>
    <p:sldId id="258" r:id="rId3"/>
    <p:sldId id="269" r:id="rId4"/>
    <p:sldId id="260" r:id="rId5"/>
    <p:sldId id="261" r:id="rId6"/>
    <p:sldId id="264" r:id="rId7"/>
    <p:sldId id="265" r:id="rId8"/>
    <p:sldId id="268" r:id="rId9"/>
    <p:sldId id="266" r:id="rId10"/>
    <p:sldId id="270" r:id="rId11"/>
    <p:sldId id="263" r:id="rId12"/>
    <p:sldId id="271" r:id="rId13"/>
    <p:sldId id="272" r:id="rId14"/>
    <p:sldId id="273" r:id="rId15"/>
    <p:sldId id="289" r:id="rId16"/>
    <p:sldId id="290" r:id="rId17"/>
    <p:sldId id="291" r:id="rId18"/>
    <p:sldId id="292" r:id="rId19"/>
    <p:sldId id="293" r:id="rId20"/>
    <p:sldId id="294" r:id="rId21"/>
    <p:sldId id="305" r:id="rId22"/>
    <p:sldId id="295" r:id="rId23"/>
    <p:sldId id="296" r:id="rId24"/>
    <p:sldId id="297" r:id="rId25"/>
    <p:sldId id="298" r:id="rId26"/>
    <p:sldId id="299" r:id="rId27"/>
    <p:sldId id="303" r:id="rId28"/>
    <p:sldId id="308" r:id="rId29"/>
    <p:sldId id="307" r:id="rId30"/>
    <p:sldId id="306" r:id="rId31"/>
    <p:sldId id="304" r:id="rId32"/>
    <p:sldId id="301" r:id="rId33"/>
    <p:sldId id="302" r:id="rId34"/>
    <p:sldId id="310" r:id="rId35"/>
    <p:sldId id="309" r:id="rId36"/>
    <p:sldId id="311" r:id="rId37"/>
    <p:sldId id="312" r:id="rId38"/>
    <p:sldId id="313" r:id="rId39"/>
    <p:sldId id="314" r:id="rId40"/>
    <p:sldId id="274" r:id="rId41"/>
    <p:sldId id="275" r:id="rId42"/>
    <p:sldId id="276" r:id="rId43"/>
    <p:sldId id="277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319" r:id="rId53"/>
    <p:sldId id="320" r:id="rId54"/>
    <p:sldId id="323" r:id="rId55"/>
    <p:sldId id="321" r:id="rId56"/>
    <p:sldId id="322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FF00FF"/>
    <a:srgbClr val="0000CC"/>
    <a:srgbClr val="C00000"/>
    <a:srgbClr val="F7D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54" d="100"/>
          <a:sy n="54" d="100"/>
        </p:scale>
        <p:origin x="-1344" y="-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6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личностных БУД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испытывать чувство гордости за свою страну</c:v>
                </c:pt>
                <c:pt idx="1">
                  <c:v>гордиться школьными успехами</c:v>
                </c:pt>
                <c:pt idx="2">
                  <c:v>адекватно откликаться на поизведения литературы и т.д.</c:v>
                </c:pt>
                <c:pt idx="3">
                  <c:v>уважительно и бережно относиться к людям труда</c:v>
                </c:pt>
                <c:pt idx="4">
                  <c:v>активно включаться в общеполезную деятельность</c:v>
                </c:pt>
                <c:pt idx="5">
                  <c:v>бережно относиться к культурно-историческому наследию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 года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испытывать чувство гордости за свою страну</c:v>
                </c:pt>
                <c:pt idx="1">
                  <c:v>гордиться школьными успехами</c:v>
                </c:pt>
                <c:pt idx="2">
                  <c:v>адекватно откликаться на поизведения литературы и т.д.</c:v>
                </c:pt>
                <c:pt idx="3">
                  <c:v>уважительно и бережно относиться к людям труда</c:v>
                </c:pt>
                <c:pt idx="4">
                  <c:v>активно включаться в общеполезную деятельность</c:v>
                </c:pt>
                <c:pt idx="5">
                  <c:v>бережно относиться к культурно-историческому наследию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испытывать чувство гордости за свою страну</c:v>
                </c:pt>
                <c:pt idx="1">
                  <c:v>гордиться школьными успехами</c:v>
                </c:pt>
                <c:pt idx="2">
                  <c:v>адекватно откликаться на поизведения литературы и т.д.</c:v>
                </c:pt>
                <c:pt idx="3">
                  <c:v>уважительно и бережно относиться к людям труда</c:v>
                </c:pt>
                <c:pt idx="4">
                  <c:v>активно включаться в общеполезную деятельность</c:v>
                </c:pt>
                <c:pt idx="5">
                  <c:v>бережно относиться к культурно-историческому наследию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67198080"/>
        <c:axId val="167212160"/>
      </c:barChart>
      <c:catAx>
        <c:axId val="167198080"/>
        <c:scaling>
          <c:orientation val="minMax"/>
        </c:scaling>
        <c:delete val="0"/>
        <c:axPos val="l"/>
        <c:majorTickMark val="none"/>
        <c:minorTickMark val="none"/>
        <c:tickLblPos val="nextTo"/>
        <c:crossAx val="167212160"/>
        <c:crosses val="autoZero"/>
        <c:auto val="1"/>
        <c:lblAlgn val="ctr"/>
        <c:lblOffset val="100"/>
        <c:noMultiLvlLbl val="0"/>
      </c:catAx>
      <c:valAx>
        <c:axId val="16721216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167198080"/>
        <c:crosses val="autoZero"/>
        <c:crossBetween val="between"/>
      </c:valAx>
    </c:plotArea>
    <c:legend>
      <c:legendPos val="b"/>
      <c:legendEntry>
        <c:idx val="0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воспитанности обучающихся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 нравственный потенциал</c:v>
                </c:pt>
                <c:pt idx="1">
                  <c:v> коммуникативный потенциал</c:v>
                </c:pt>
                <c:pt idx="2">
                  <c:v>трудовой потенциал</c:v>
                </c:pt>
                <c:pt idx="3">
                  <c:v>навыки ЗОЖ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 года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cat>
            <c:strRef>
              <c:f>Лист1!$A$2:$A$5</c:f>
              <c:strCache>
                <c:ptCount val="4"/>
                <c:pt idx="0">
                  <c:v> нравственный потенциал</c:v>
                </c:pt>
                <c:pt idx="1">
                  <c:v> коммуникативный потенциал</c:v>
                </c:pt>
                <c:pt idx="2">
                  <c:v>трудовой потенциал</c:v>
                </c:pt>
                <c:pt idx="3">
                  <c:v>навыки ЗОЖ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cat>
            <c:strRef>
              <c:f>Лист1!$A$2:$A$5</c:f>
              <c:strCache>
                <c:ptCount val="4"/>
                <c:pt idx="0">
                  <c:v> нравственный потенциал</c:v>
                </c:pt>
                <c:pt idx="1">
                  <c:v> коммуникативный потенциал</c:v>
                </c:pt>
                <c:pt idx="2">
                  <c:v>трудовой потенциал</c:v>
                </c:pt>
                <c:pt idx="3">
                  <c:v>навыки ЗОЖ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1">
                  <c:v>1</c:v>
                </c:pt>
                <c:pt idx="2">
                  <c:v>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 нравственный потенциал</c:v>
                </c:pt>
                <c:pt idx="1">
                  <c:v> коммуникативный потенциал</c:v>
                </c:pt>
                <c:pt idx="2">
                  <c:v>трудовой потенциал</c:v>
                </c:pt>
                <c:pt idx="3">
                  <c:v>навыки ЗОЖ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1">
                  <c:v>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5 низк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 нравственный потенциал</c:v>
                </c:pt>
                <c:pt idx="1">
                  <c:v> коммуникативный потенциал</c:v>
                </c:pt>
                <c:pt idx="2">
                  <c:v>трудовой потенциал</c:v>
                </c:pt>
                <c:pt idx="3">
                  <c:v>навыки ЗОЖ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67574144"/>
        <c:axId val="166207872"/>
      </c:barChart>
      <c:catAx>
        <c:axId val="167574144"/>
        <c:scaling>
          <c:orientation val="minMax"/>
        </c:scaling>
        <c:delete val="0"/>
        <c:axPos val="l"/>
        <c:majorTickMark val="none"/>
        <c:minorTickMark val="none"/>
        <c:tickLblPos val="nextTo"/>
        <c:crossAx val="166207872"/>
        <c:crosses val="autoZero"/>
        <c:auto val="1"/>
        <c:lblAlgn val="ctr"/>
        <c:lblOffset val="100"/>
        <c:noMultiLvlLbl val="0"/>
      </c:catAx>
      <c:valAx>
        <c:axId val="16620787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167574144"/>
        <c:crosses val="autoZero"/>
        <c:crossBetween val="between"/>
      </c:valAx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3.3628088258392787E-2"/>
          <c:y val="0.88285941112363175"/>
          <c:w val="0.4571149182657866"/>
          <c:h val="9.602802069611313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информацией о достижениях и проблемах ребёнка</a:t>
            </a:r>
          </a:p>
        </c:rich>
      </c:tx>
      <c:layout>
        <c:manualLayout>
          <c:xMode val="edge"/>
          <c:yMode val="edge"/>
          <c:x val="0.26000048545765364"/>
          <c:y val="2.7056277056277056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462962962962982E-2"/>
          <c:y val="0.24186507936507939"/>
          <c:w val="0.47989320491654425"/>
          <c:h val="0.562661611742976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Владение информацией о долстижениях и проблемах ребёнка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Полнота и своевременность предоставления информации</c:v>
                </c:pt>
                <c:pt idx="1">
                  <c:v>Удовлетворённость контроля за посещаемостью</c:v>
                </c:pt>
                <c:pt idx="2">
                  <c:v>Регулярность получения информации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90</c:v>
                </c:pt>
                <c:pt idx="1">
                  <c:v>90</c:v>
                </c:pt>
                <c:pt idx="2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499712235981067"/>
          <c:y val="0.47211695647980506"/>
          <c:w val="0.22067698306745517"/>
          <c:h val="0.4069346385200179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93C9C-11B7-46C0-BE78-CFCB40EFEADC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C650C-8D8F-4801-A59F-74D7BBA9E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49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C650C-8D8F-4801-A59F-74D7BBA9E96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59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2667-E010-44D4-9A19-2DEF8D71AD94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897B-F6BE-46C8-81E4-0CE214A4314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2667-E010-44D4-9A19-2DEF8D71AD94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897B-F6BE-46C8-81E4-0CE214A431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2667-E010-44D4-9A19-2DEF8D71AD94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897B-F6BE-46C8-81E4-0CE214A431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2667-E010-44D4-9A19-2DEF8D71AD94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897B-F6BE-46C8-81E4-0CE214A4314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2667-E010-44D4-9A19-2DEF8D71AD94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897B-F6BE-46C8-81E4-0CE214A431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2667-E010-44D4-9A19-2DEF8D71AD94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897B-F6BE-46C8-81E4-0CE214A4314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2667-E010-44D4-9A19-2DEF8D71AD94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897B-F6BE-46C8-81E4-0CE214A4314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2667-E010-44D4-9A19-2DEF8D71AD94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897B-F6BE-46C8-81E4-0CE214A431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2667-E010-44D4-9A19-2DEF8D71AD94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897B-F6BE-46C8-81E4-0CE214A431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2667-E010-44D4-9A19-2DEF8D71AD94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897B-F6BE-46C8-81E4-0CE214A431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2667-E010-44D4-9A19-2DEF8D71AD94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897B-F6BE-46C8-81E4-0CE214A4314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8A2667-E010-44D4-9A19-2DEF8D71AD94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A64897B-F6BE-46C8-81E4-0CE214A4314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СЛАЙДЫ ДЛЯ ГОДОВОГО ОТЧЕТА\21832238.cp3j9th0s1.W6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1" y="764704"/>
            <a:ext cx="655272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казенное   общеобразовательное учреждение Ленинградской области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Сланцевская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школа-интернат, реализующая адаптированные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программы»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(ГКОУ ЛО «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Сланцевская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школа-интернат»)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Documents and Settings\Sveta\Рабочий стол\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475">
            <a:off x="971601" y="2204863"/>
            <a:ext cx="3227025" cy="1728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1272067">
            <a:off x="4355460" y="2651934"/>
            <a:ext cx="3395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развития детского коллектива</a:t>
            </a:r>
          </a:p>
          <a:p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2016 -2017 учебном году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класс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Талькина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С.Е. -воспитатель</a:t>
            </a:r>
          </a:p>
        </p:txBody>
      </p:sp>
      <p:sp>
        <p:nvSpPr>
          <p:cNvPr id="6" name="TextBox 5"/>
          <p:cNvSpPr txBox="1"/>
          <p:nvPr/>
        </p:nvSpPr>
        <p:spPr>
          <a:xfrm rot="21076869">
            <a:off x="971601" y="4077072"/>
            <a:ext cx="316835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после уроков –мир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творчества, раскрытие своего «Я»</a:t>
            </a:r>
          </a:p>
        </p:txBody>
      </p:sp>
    </p:spTree>
    <p:extLst>
      <p:ext uri="{BB962C8B-B14F-4D97-AF65-F5344CB8AC3E}">
        <p14:creationId xmlns:p14="http://schemas.microsoft.com/office/powerpoint/2010/main" val="229885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СЛАЙДЫ ДЛЯ ГОДОВОГО ОТЧЕТА\0013-013-Gotovye-shablo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8368"/>
              </p:ext>
            </p:extLst>
          </p:nvPr>
        </p:nvGraphicFramePr>
        <p:xfrm>
          <a:off x="377534" y="0"/>
          <a:ext cx="8388932" cy="661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821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083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3395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1476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</a:p>
                  </a:txBody>
                  <a:tcPr>
                    <a:lnB w="38100" cmpd="sng"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</a:t>
                      </a:r>
                      <a:r>
                        <a:rPr lang="ru-RU" sz="16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воспитательной  </a:t>
                      </a:r>
                      <a:r>
                        <a:rPr lang="ru-RU" sz="16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endParaRPr lang="ru-RU" sz="1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FFFF00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33480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Общекультурное </a:t>
                      </a:r>
                      <a:r>
                        <a:rPr lang="ru-RU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600" b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</a:t>
                      </a:r>
                    </a:p>
                    <a:p>
                      <a:pPr algn="ctr"/>
                      <a:r>
                        <a:rPr lang="ru-RU" sz="1600" b="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оздоровитель-ное</a:t>
                      </a:r>
                      <a:endParaRPr lang="ru-RU" sz="16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</a:t>
                      </a:r>
                    </a:p>
                    <a:p>
                      <a:pPr algn="ctr"/>
                      <a:r>
                        <a:rPr lang="ru-RU" sz="1600" b="0" i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интеллектуаль-ное</a:t>
                      </a:r>
                      <a:endParaRPr lang="ru-RU" sz="1600" b="0" i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Духовно – нравственное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93197">
                <a:tc>
                  <a:txBody>
                    <a:bodyPr/>
                    <a:lstStyle/>
                    <a:p>
                      <a:pPr algn="ctr"/>
                      <a:endParaRPr lang="ru-RU" sz="2000" b="1" i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b="1" i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b="1" i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</a:p>
                    <a:p>
                      <a:pPr algn="ctr"/>
                      <a:endParaRPr lang="ru-RU" sz="2000" b="1" i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  <a:p>
                      <a:pPr algn="ctr"/>
                      <a:endParaRPr lang="ru-RU" sz="2000" b="1" i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Устный журнал</a:t>
                      </a:r>
                    </a:p>
                    <a:p>
                      <a:pPr algn="l"/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«Красная книга Ленинградской области»</a:t>
                      </a:r>
                    </a:p>
                    <a:p>
                      <a:pPr algn="l"/>
                      <a:endParaRPr lang="ru-RU" sz="1600" b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Викторина</a:t>
                      </a:r>
                    </a:p>
                    <a:p>
                      <a:pPr algn="l"/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«Что мы можем рассказать о нашем городе»</a:t>
                      </a:r>
                    </a:p>
                    <a:p>
                      <a:pPr algn="l"/>
                      <a:endParaRPr lang="ru-RU" sz="1600" b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рисунков</a:t>
                      </a:r>
                    </a:p>
                    <a:p>
                      <a:pPr algn="l"/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«Любимый</a:t>
                      </a:r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уголок «</a:t>
                      </a: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 </a:t>
                      </a:r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направлению </a:t>
                      </a:r>
                    </a:p>
                    <a:p>
                      <a:pPr algn="l"/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воспитательной работы</a:t>
                      </a:r>
                      <a:endParaRPr lang="ru-RU" sz="1600" b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600" b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6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Спортивные игры,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соревнования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 мире спорта»</a:t>
                      </a:r>
                    </a:p>
                    <a:p>
                      <a:pPr algn="l"/>
                      <a:r>
                        <a:rPr lang="ru-RU" sz="1600" b="1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Интерактив-ная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игра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«Мы выбираем здоровый образ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жизни»</a:t>
                      </a: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Инструктажи</a:t>
                      </a:r>
                    </a:p>
                    <a:p>
                      <a:pPr algn="l"/>
                      <a:endParaRPr lang="ru-RU" sz="1600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 </a:t>
                      </a:r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направлению воспитатель-ной работы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творчества</a:t>
                      </a:r>
                    </a:p>
                    <a:p>
                      <a:pPr algn="l"/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«День Победы»</a:t>
                      </a:r>
                    </a:p>
                    <a:p>
                      <a:pPr algn="l"/>
                      <a:endParaRPr lang="ru-RU" sz="1600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 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«Салют, Победа!»</a:t>
                      </a: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</a:t>
                      </a:r>
                    </a:p>
                    <a:p>
                      <a:pPr algn="l"/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«Поздравляем ветеранов»</a:t>
                      </a: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творчества</a:t>
                      </a:r>
                    </a:p>
                    <a:p>
                      <a:pPr algn="l"/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«Лето звонкое –громче  пой»</a:t>
                      </a: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 </a:t>
                      </a:r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направлению воспитатель-ной работы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Викторина</a:t>
                      </a:r>
                    </a:p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«Сказка –ложь, да в ней намек»</a:t>
                      </a:r>
                    </a:p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 праву)</a:t>
                      </a:r>
                    </a:p>
                    <a:p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Круглый стол</a:t>
                      </a:r>
                    </a:p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«Вот 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почти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 пятиклассник</a:t>
                      </a:r>
                    </a:p>
                    <a:p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Трудовой десант</a:t>
                      </a:r>
                    </a:p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«Мы порядок в школе любим»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 </a:t>
                      </a:r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направлению воспитательной работы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Вахта памяти</a:t>
                      </a:r>
                    </a:p>
                    <a:p>
                      <a:pPr algn="l"/>
                      <a:endParaRPr lang="ru-RU" sz="1600" b="0" baseline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</a:t>
                      </a:r>
                    </a:p>
                    <a:p>
                      <a:pPr algn="l"/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«Что для тебя важнее всего»</a:t>
                      </a: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 в библиотеку</a:t>
                      </a:r>
                    </a:p>
                    <a:p>
                      <a:pPr algn="l"/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«Мир наполнен до края твоей добротой»</a:t>
                      </a: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</a:t>
                      </a:r>
                    </a:p>
                    <a:p>
                      <a:pPr algn="l"/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«Радуга желаний»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 </a:t>
                      </a:r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направлению воспитатель-ной работы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600" b="0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34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СЛАЙДЫ ДЛЯ ГОДОВОГО ОТЧЕТА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9888" y="-2213173"/>
            <a:ext cx="14963776" cy="1125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6574" y="-1323528"/>
            <a:ext cx="8539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класса  (в динамике)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897958"/>
              </p:ext>
            </p:extLst>
          </p:nvPr>
        </p:nvGraphicFramePr>
        <p:xfrm>
          <a:off x="-972616" y="-531439"/>
          <a:ext cx="12171800" cy="9118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690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803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141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6960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2015 – 2016  учебный  год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– 2017 учебный год 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46272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детей: 10</a:t>
                      </a:r>
                      <a:r>
                        <a:rPr lang="ru-RU" sz="16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из них: мальчиков - 8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девочек - 2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детей: 1</a:t>
                      </a:r>
                      <a:r>
                        <a:rPr lang="ru-RU" sz="1600" b="0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6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  <a:p>
                      <a:pPr algn="l"/>
                      <a:r>
                        <a:rPr lang="ru-RU" sz="16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из них: мальчиков - 8</a:t>
                      </a:r>
                    </a:p>
                    <a:p>
                      <a:pPr algn="l"/>
                      <a:r>
                        <a:rPr lang="ru-RU" sz="16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девочек - 4</a:t>
                      </a:r>
                    </a:p>
                    <a:p>
                      <a:pPr algn="l"/>
                      <a:endParaRPr lang="ru-RU" sz="1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</a:t>
                      </a:r>
                      <a:r>
                        <a:rPr lang="ru-RU" sz="1600" b="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чел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7976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 здоровья, состоящие на учете: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 здоровья, состоящие на учете:</a:t>
                      </a:r>
                    </a:p>
                    <a:p>
                      <a:pPr algn="l"/>
                      <a:endParaRPr lang="ru-RU" sz="16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797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Опекаемые  - </a:t>
                      </a:r>
                      <a:r>
                        <a:rPr lang="ru-RU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человека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Опекаемые  - 2  человека</a:t>
                      </a:r>
                    </a:p>
                    <a:p>
                      <a:pPr algn="l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r>
                        <a:rPr lang="ru-RU" sz="16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изменений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797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Инвалиды  - 4 человека</a:t>
                      </a:r>
                    </a:p>
                    <a:p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Инвалиды  - 6 человек</a:t>
                      </a:r>
                    </a:p>
                    <a:p>
                      <a:pPr algn="l"/>
                      <a:endParaRPr lang="ru-RU" sz="16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+ 2 чел</a:t>
                      </a:r>
                    </a:p>
                    <a:p>
                      <a:pPr algn="ctr"/>
                      <a:endParaRPr lang="ru-RU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8879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Социальный статус семей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000" dirty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8828">
                <a:tc>
                  <a:txBody>
                    <a:bodyPr/>
                    <a:lstStyle/>
                    <a:p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27763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Многодетные  - 6</a:t>
                      </a:r>
                      <a:r>
                        <a:rPr lang="ru-RU" sz="1600" b="0" baseline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семей 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Многодетные  - </a:t>
                      </a:r>
                      <a:r>
                        <a:rPr lang="ru-RU" sz="1800" b="0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8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семей</a:t>
                      </a:r>
                      <a:endParaRPr lang="ru-RU" sz="1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+ 1 семья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6797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Неполные  - 2семьи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Неполные  - 2  семьи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нет  изменений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3735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Малообеспеченные семьи  - нет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 семьи  - 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изменений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0211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 социального риска - нет</a:t>
                      </a:r>
                    </a:p>
                    <a:p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 социального риска - 1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+ 1 семья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59435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Неблагополучные семьи -  нет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Неблагополучные семьи - 1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+ 1 семья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56797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Семьи, состоящие на учете - нет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Семьи, состоящие на учете - 1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+ 1 семья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56797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Состоящие на учете в ОМВД ПДН - 1</a:t>
                      </a:r>
                    </a:p>
                    <a:p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Состоящие на учете в ОМВД ПДН  -1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изменений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56797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Состоящие на учете в ОУ - нет</a:t>
                      </a:r>
                    </a:p>
                    <a:p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dirty="0">
                        <a:solidFill>
                          <a:schemeClr val="tx2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Состоящие на учете в ОУ -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+ 1 семья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781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СЛАЙДЫ ДЛЯ ГОДОВОГО ОТЧЕТА\img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120389"/>
              </p:ext>
            </p:extLst>
          </p:nvPr>
        </p:nvGraphicFramePr>
        <p:xfrm>
          <a:off x="707740" y="188640"/>
          <a:ext cx="7728519" cy="65384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76173"/>
                <a:gridCol w="2576173"/>
                <a:gridCol w="2576173"/>
              </a:tblGrid>
              <a:tr h="29436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</a:t>
                      </a:r>
                      <a:endParaRPr lang="ru-RU" sz="1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работы</a:t>
                      </a:r>
                      <a:endParaRPr lang="ru-RU" sz="1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Используемые технологии</a:t>
                      </a:r>
                      <a:endParaRPr lang="ru-RU" sz="1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789363">
                <a:tc>
                  <a:txBody>
                    <a:bodyPr/>
                    <a:lstStyle/>
                    <a:p>
                      <a:pPr algn="l"/>
                      <a:endParaRPr lang="ru-RU" dirty="0" smtClean="0"/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Общекультурное</a:t>
                      </a:r>
                      <a:endParaRPr lang="ru-RU" sz="1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Фоторепортажи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Виртуальные</a:t>
                      </a:r>
                      <a:r>
                        <a:rPr lang="ru-RU" sz="1600" b="1" baseline="0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путешествия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Устный</a:t>
                      </a:r>
                      <a:r>
                        <a:rPr lang="ru-RU" sz="1600" b="1" baseline="0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Праздники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Викторины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Коллажи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Акции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Воспитывающая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Познавательная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Художественно – творческая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ИКТ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63070">
                <a:tc>
                  <a:txBody>
                    <a:bodyPr/>
                    <a:lstStyle/>
                    <a:p>
                      <a:pPr algn="l"/>
                      <a:endParaRPr lang="ru-RU" dirty="0" smtClean="0"/>
                    </a:p>
                    <a:p>
                      <a:pPr algn="l"/>
                      <a:endParaRPr lang="ru-RU" dirty="0" smtClean="0"/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 -оздоровительное</a:t>
                      </a:r>
                    </a:p>
                    <a:p>
                      <a:pPr algn="l"/>
                      <a:endParaRPr lang="ru-RU" dirty="0" smtClean="0"/>
                    </a:p>
                    <a:p>
                      <a:pPr algn="l"/>
                      <a:endParaRPr lang="ru-RU" dirty="0" smtClean="0"/>
                    </a:p>
                    <a:p>
                      <a:pPr algn="l"/>
                      <a:endParaRPr lang="ru-RU" dirty="0" smtClean="0"/>
                    </a:p>
                    <a:p>
                      <a:pPr algn="l"/>
                      <a:endParaRPr lang="ru-RU" dirty="0" smtClean="0"/>
                    </a:p>
                    <a:p>
                      <a:pPr algn="l"/>
                      <a:endParaRPr lang="ru-RU" dirty="0" smtClean="0"/>
                    </a:p>
                    <a:p>
                      <a:pPr algn="l"/>
                      <a:endParaRPr lang="ru-RU" dirty="0" smtClean="0"/>
                    </a:p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Практикумы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Диалоги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Презентации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Викторины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Эстафеты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Коллажи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Конкурсы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Встречи с мед. работниками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sz="1600" b="1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Здоровьесберегающая</a:t>
                      </a:r>
                      <a:endParaRPr lang="ru-RU" sz="1600" b="1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Воспитывающая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Игровая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ИКТ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Интерактивная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v"/>
                      </a:pPr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Досугово -развлекательная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29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СЛАЙДЫ ДЛЯ ГОДОВОГО ОТЧЕТА\shablo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983912"/>
              </p:ext>
            </p:extLst>
          </p:nvPr>
        </p:nvGraphicFramePr>
        <p:xfrm>
          <a:off x="323528" y="332656"/>
          <a:ext cx="8568951" cy="586498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24403"/>
                <a:gridCol w="2872274"/>
                <a:gridCol w="2872274"/>
              </a:tblGrid>
              <a:tr h="98174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работы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Используемые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технологии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97243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algn="ctr"/>
                      <a:r>
                        <a:rPr lang="ru-RU" b="1" dirty="0" err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Коллажи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Лепка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КТД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Конкурсы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Конструирование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Аппликация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Акции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Игровая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Воспитывающая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Художественно</a:t>
                      </a:r>
                      <a:r>
                        <a:rPr lang="ru-RU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творческая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Познавательная</a:t>
                      </a:r>
                      <a:endParaRPr lang="ru-RU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81653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Духовно  - нравственное</a:t>
                      </a:r>
                      <a:endParaRPr lang="ru-RU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Конкурсы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Презентации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Диалоги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Викторины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Концерты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Акции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Фестивали</a:t>
                      </a:r>
                      <a:endParaRPr lang="ru-RU" b="1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Воспитывающая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Художественное творчество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Познавательная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639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veta\Рабочий стол\СЛАЙДЫ ДЛЯ ГОДОВОГО ОТЧЕТА\5620b1f47b1c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822868"/>
              </p:ext>
            </p:extLst>
          </p:nvPr>
        </p:nvGraphicFramePr>
        <p:xfrm>
          <a:off x="323527" y="429866"/>
          <a:ext cx="8640962" cy="51593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80320"/>
                <a:gridCol w="2880321"/>
                <a:gridCol w="2880321"/>
              </a:tblGrid>
              <a:tr h="1205492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</a:t>
                      </a:r>
                      <a:endParaRPr lang="ru-RU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</a:t>
                      </a:r>
                    </a:p>
                    <a:p>
                      <a:pPr algn="ctr"/>
                      <a:r>
                        <a:rPr lang="ru-RU" dirty="0" smtClean="0"/>
                        <a:t> </a:t>
                      </a:r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 работы</a:t>
                      </a:r>
                    </a:p>
                    <a:p>
                      <a:pPr algn="ctr"/>
                      <a:endParaRPr lang="ru-RU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Используемые технологии</a:t>
                      </a:r>
                      <a:endParaRPr lang="ru-RU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5388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ru-RU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Экскурсии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Викторины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Виртуальные путешествия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Круглый стол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КТД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Праздники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Конкурсы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Вахта памяти</a:t>
                      </a:r>
                      <a:endParaRPr lang="ru-RU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Воспитывающие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Трудовые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Игровые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творчество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ИКТ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Познавательная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Коммуникативная</a:t>
                      </a:r>
                      <a:endParaRPr lang="ru-RU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749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Шаблончики\_900119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8478"/>
            <a:ext cx="925252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Documents and Settings\Sveta\Рабочий стол\ВСЕ ФОТО 4 КЛАССА 2017\ФОТО АПРЕЛЬ\IMG040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2083">
            <a:off x="1444802" y="1404991"/>
            <a:ext cx="3272277" cy="4164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Documents and Settings\Sveta\Рабочий стол\ВСЕ ФОТО 4 КЛАССА 2017\ФОТО АПРЕЛЬ\IMG0416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154">
            <a:off x="5034389" y="1391518"/>
            <a:ext cx="3202880" cy="4038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5220072" y="5589240"/>
            <a:ext cx="3897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коллажа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«Красота  знакомых мест»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3" y="476672"/>
            <a:ext cx="8650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Общекультурное </a:t>
            </a:r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Задачи:  развитие 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творческих способностей</a:t>
            </a:r>
            <a:r>
              <a:rPr lang="ru-RU" dirty="0" smtClean="0">
                <a:solidFill>
                  <a:srgbClr val="C00000"/>
                </a:solidFill>
              </a:rPr>
              <a:t>;  </a:t>
            </a:r>
            <a:r>
              <a:rPr lang="ru-RU" dirty="0" smtClean="0">
                <a:solidFill>
                  <a:srgbClr val="C00000"/>
                </a:solidFill>
              </a:rPr>
              <a:t>формирование </a:t>
            </a:r>
            <a:r>
              <a:rPr lang="ru-RU" dirty="0" smtClean="0">
                <a:solidFill>
                  <a:srgbClr val="C00000"/>
                </a:solidFill>
              </a:rPr>
              <a:t>навыков общения в процессе творческой деятельности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7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veta\Рабочий стол\Шаблончики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036496" cy="66247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Documents and Settings\Sveta\Рабочий стол\ТВОРЧЕСТВО\DSC072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4533">
            <a:off x="260685" y="820559"/>
            <a:ext cx="5343895" cy="5202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508104" y="4509120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классного руководителя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Днем учителя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87129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Общекультурное 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творческих способностей;  формирование навыков общения в процессе творческой деятельности</a:t>
            </a: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1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Sveta\Рабочий стол\ВСЕ ФОТО 4 КЛАССА 2017\ФОТО КЛАССА ОСЕНЬ 2017\IMG015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526">
            <a:off x="703837" y="584103"/>
            <a:ext cx="2514173" cy="3177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Documents and Settings\Sveta\Рабочий стол\ВСЕ ФОТО 4 КЛАССА 2017\ФОТО КЛАССА ОСЕНЬ 2017\IMG016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9308">
            <a:off x="6132918" y="530468"/>
            <a:ext cx="2448272" cy="291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C:\Documents and Settings\Sveta\Рабочий стол\ВСЕ ФОТО 4 КЛАССА 2017\ФОТО КЛАССА ОСЕНЬ 2017\IMG0170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760">
            <a:off x="3324945" y="515994"/>
            <a:ext cx="2562930" cy="2856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C:\Documents and Settings\Sveta\Рабочий стол\ВСЕ ФОТО 4 КЛАССА 2017\ФОТО КЛАССА ОСЕНЬ 2017\IMG0158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957">
            <a:off x="542998" y="3703834"/>
            <a:ext cx="2308131" cy="279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C:\Documents and Settings\Sveta\Рабочий стол\ВСЕ ФОТО 4 КЛАССА 2017\ФОТО КЛАССА ОСЕНЬ 2017\IMG016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131">
            <a:off x="2818588" y="3685127"/>
            <a:ext cx="2304256" cy="2939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C:\Documents and Settings\Sveta\Рабочий стол\ВСЕ ФОТО 4 КЛАССА 2017\ФОТО КЛАССА ОСЕНЬ 2017\IMG0161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130">
            <a:off x="5918613" y="3594085"/>
            <a:ext cx="2305956" cy="258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383744" y="6314583"/>
            <a:ext cx="8463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Это мы готовимся </a:t>
            </a: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к конкурсу рисунков </a:t>
            </a:r>
            <a:r>
              <a:rPr lang="ru-RU" sz="20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«</a:t>
            </a:r>
            <a:r>
              <a:rPr lang="ru-RU" sz="2000" b="1" dirty="0" err="1" smtClean="0">
                <a:solidFill>
                  <a:srgbClr val="0000CC"/>
                </a:solidFill>
                <a:latin typeface="Georgia" panose="02040502050405020303" pitchFamily="18" charset="0"/>
              </a:rPr>
              <a:t>Осенины</a:t>
            </a:r>
            <a:r>
              <a:rPr lang="ru-RU" sz="20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 -2016»</a:t>
            </a:r>
            <a:endParaRPr lang="ru-RU" sz="20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0"/>
            <a:ext cx="8532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Общекультурное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творческих способностей;  формирование навыков общения в процессе творческой деятельности</a:t>
            </a:r>
          </a:p>
          <a:p>
            <a:endParaRPr lang="ru-RU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0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СЛАЙДЫ ДЛЯ ГОДОВОГО ОТЧЕТА\samyy_ekonomichnyy_printer_cherno_belyy_23678_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024"/>
            <a:ext cx="9144000" cy="707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Sveta\Рабочий стол\ВСЕ ФОТО 4 КЛАССА 2017\ФОТО АПРЕЛЬ\БИБЛИОТЕКА\IMG0458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1800200" cy="166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Sveta\Рабочий стол\ВСЕ ФОТО 4 КЛАССА 2017\ФОТО АПРЕЛЬ\БИБЛИОТЕКА\IMG0459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8720"/>
            <a:ext cx="1800200" cy="166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Sveta\Рабочий стол\ВСЕ ФОТО 4 КЛАССА 2017\ФОТО АПРЕЛЬ\БИБЛИОТЕКА\IMG0460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1728192" cy="166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Sveta\Рабочий стол\ВСЕ ФОТО 4 КЛАССА 2017\ФОТО АПРЕЛЬ\ФОТО КЛАССА НА\IMG0407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08720"/>
            <a:ext cx="180020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Sveta\Рабочий стол\ВСЕ ФОТО 4 КЛАССА 2017\ФОТО АПРЕЛЬ\ФОТО КЛАССА НА\IMG0412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2745">
            <a:off x="981818" y="4059082"/>
            <a:ext cx="1791028" cy="163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Sveta\Рабочий стол\ВСЕ ФОТО 4 КЛАССА 2017\ФОТО АПРЕЛЬ\ФОТО КЛАССА НА\IMG0414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387">
            <a:off x="6506565" y="4099201"/>
            <a:ext cx="1945294" cy="150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99792" y="3573017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Создание книжки малышки </a:t>
            </a:r>
          </a:p>
          <a:p>
            <a:r>
              <a:rPr lang="ru-RU" sz="2000" b="1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Н.Носов</a:t>
            </a: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                    «Клякса»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-216024"/>
            <a:ext cx="88924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направление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развитие коммуникативных умений, нравственно</a:t>
            </a:r>
            <a:r>
              <a:rPr lang="ru-RU" dirty="0" smtClean="0"/>
              <a:t>й </a:t>
            </a:r>
            <a:r>
              <a:rPr lang="ru-RU" b="1" dirty="0" smtClean="0">
                <a:solidFill>
                  <a:srgbClr val="FFC000"/>
                </a:solidFill>
              </a:rPr>
              <a:t>культуры 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7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veta\Рабочий стол\ВСЕ ФОТО 4 КЛАССА 2017\ФОТО АПРЕЛЬ\ФОТО КЛАССА НА\IMG043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3109">
            <a:off x="320569" y="823768"/>
            <a:ext cx="2640811" cy="2930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Documents and Settings\Sveta\Рабочий стол\ВСЕ ФОТО 4 КЛАССА 2017\ФОТО АПРЕЛЬ\ФОТО КЛАССА НА\IMG0442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255">
            <a:off x="6084930" y="549315"/>
            <a:ext cx="2551755" cy="290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C:\Documents and Settings\Sveta\Рабочий стол\ВСЕ ФОТО 4 КЛАССА 2017\ФОТО АПРЕЛЬ\ФОТО КЛАССА НА\IMG044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0171">
            <a:off x="3262785" y="801240"/>
            <a:ext cx="2574571" cy="2810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87274" y="459551"/>
            <a:ext cx="7437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ВИКТОРИНА  «В МИРЕ  СКАЗОК И ПРИКЛЮЧЕНИЙ»</a:t>
            </a:r>
            <a:endParaRPr lang="ru-RU" sz="16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2054" name="Picture 6" descr="C:\Documents and Settings\Sveta\Рабочий стол\ВСЕ ФОТО 4 КЛАССА 2017\ФОТО АПРЕЛЬ\ФОТО КЛАССА НА\IMG0449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2242">
            <a:off x="6128747" y="3621034"/>
            <a:ext cx="2444101" cy="2731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5" name="Picture 7" descr="C:\Documents and Settings\Sveta\Рабочий стол\ВСЕ ФОТО 4 КЛАССА 2017\ФОТО АПРЕЛЬ\ФОТО КЛАССА НА\IMG0447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4072">
            <a:off x="532621" y="3839412"/>
            <a:ext cx="2373435" cy="2683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6" name="Picture 8" descr="C:\Documents and Settings\Sveta\Рабочий стол\ВСЕ ФОТО 4 КЛАССА 2017\ФОТО АПРЕЛЬ\ФОТО КЛАССА НА\IMG0446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3737045"/>
            <a:ext cx="2404413" cy="2878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3076129" y="6309320"/>
            <a:ext cx="4594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КРУЖОК В ГОРОДСКОЙ БИБЛИОТЕКЕ</a:t>
            </a:r>
            <a:endParaRPr lang="ru-RU" sz="16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998" y="1"/>
            <a:ext cx="8674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направление:формирование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нравственной культуры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76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Sveta\Рабочий стол\СЛАЙДЫ ДЛЯ ГОДОВОГО ОТЧЕТА\sli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Sveta\Рабочий стол\DSC06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00" y="-13030200"/>
            <a:ext cx="9056168" cy="587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Sveta\Рабочий стол\DSC069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12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5269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СЛАЙДЫ ДЛЯ ГОДОВОГО ОТЧЕТА\406637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Documents and Settings\Sveta\Рабочий стол\ТВОРЧЕСТВО\DSC0775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" t="-367" r="-532" b="-1"/>
          <a:stretch/>
        </p:blipFill>
        <p:spPr bwMode="auto">
          <a:xfrm rot="652806">
            <a:off x="5719880" y="1906040"/>
            <a:ext cx="3111397" cy="3127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Documents and Settings\Sveta\Рабочий стол\ТВОРЧЕСТВО\DSC077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9349">
            <a:off x="448980" y="1871328"/>
            <a:ext cx="2562053" cy="3163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Documents and Settings\Sveta\Рабочий стол\ТВОРЧЕСТВО\DSC077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930" y="1916832"/>
            <a:ext cx="3011177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1331640" y="5357578"/>
            <a:ext cx="7656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КОЛЛАЖЕЙ  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ГОРОД», «ОСЕНИНЫ -2016</a:t>
            </a:r>
            <a:endParaRPr lang="ru-RU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404664"/>
            <a:ext cx="86746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Общекультурное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развитие творческих способностей; эмоционально – волевой сферы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0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veta\Рабочий стол\СЛАЙДЫ ДЛЯ ГОДОВОГО ОТЧЕТА\img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Sveta\Рабочий стол\ФОТО АПРЕЛЬ СЕНТЯБРЬ\КЛАСС И ИНСПЕКТОР\DSC0728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912768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251520" y="47667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    ПРАЗДНИКЕ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«МОЙ ДОБРЫЙ УЧИТЕЛЬ»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16632"/>
            <a:ext cx="889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Общекультурное направление: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эмоциональной                                 сферы; сплочение коллектива класса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02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veta\Рабочий стол\СЛАЙДЫ ДЛЯ ГОДОВОГО ОТЧЕТА\1244222663_ra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6" y="0"/>
            <a:ext cx="9753600" cy="705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Sveta\Рабочий стол\ЦЕНТР НАДЕЖДА\DSC073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06" y="548681"/>
            <a:ext cx="7948857" cy="5256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0" y="188640"/>
            <a:ext cx="9801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 В ЦЕНТРЕ «</a:t>
            </a:r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К ДНЮ ПОЖИЛОГО ЧЕЛОВЕКА</a:t>
            </a:r>
            <a:endParaRPr lang="ru-RU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805264"/>
            <a:ext cx="9039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направление: формирование нравственной культуры;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оспитание любви  и уважения к старшему поколению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23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veta\Рабочий стол\СЛАЙДЫ ДЛЯ ГОДОВОГО ОТЧЕТА\1244222663_ra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Sveta\Рабочий стол\ЦЕНТР НАДЕЖДА\DSC073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81481"/>
            <a:ext cx="7632847" cy="55984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15616" y="18864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5" y="1124744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ИСПОЛНЕНИЕ ПЕСНИ  «НАШ СОСЕД»</a:t>
            </a:r>
            <a:endParaRPr lang="ru-RU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04799" y="0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наравление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нравственной культуры; воспитание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любви  и уважения к старшему поколению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83914" y="6597352"/>
            <a:ext cx="596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для ветеранов «Надежда»</a:t>
            </a:r>
            <a:endParaRPr lang="ru-RU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6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Sveta\Рабочий стол\СЛАЙДЫ ДЛЯ ГОДОВОГО ОТЧЕТА\1244222663_ra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Sveta\Рабочий стол\ЦЕНТР НАДЕЖДА\DSC073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3705">
            <a:off x="3384716" y="904961"/>
            <a:ext cx="2653142" cy="2485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Documents and Settings\Sveta\Рабочий стол\ЦЕНТР НАДЕЖДА\DSC073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211">
            <a:off x="6084168" y="980728"/>
            <a:ext cx="2304256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Documents and Settings\Sveta\Рабочий стол\ЦЕНТР НАДЕЖДА\DSC073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233">
            <a:off x="764633" y="764849"/>
            <a:ext cx="2581920" cy="2462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Documents and Settings\Sveta\Рабочий стол\ЦЕНТР НАДЕЖДА\DSC0733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5728">
            <a:off x="899593" y="3429000"/>
            <a:ext cx="2531488" cy="2736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Documents and Settings\Sveta\Рабочий стол\ЦЕНТР НАДЕЖДА\DSC0731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4976">
            <a:off x="5639066" y="3774501"/>
            <a:ext cx="2758582" cy="2634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3707904" y="3765529"/>
            <a:ext cx="25691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ПОЗДРАВЛЕНИЯ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ОТ ДЕТЕЙ   ВЕТЕРАНАМ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1" y="-228600"/>
            <a:ext cx="9448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наравление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нравственной культуры; воспитание любви  и уважения к старшему поколению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404" y="6521055"/>
            <a:ext cx="6764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ДЛЯ ВЕТЕРАНОВ «НАДЕЖДА»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14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Sveta\Рабочий стол\СЛАЙД СПО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8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Рисунок 2" descr="C:\Documents and Settings\Sveta\Рабочий стол\СПОРТ\DSC076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4701">
            <a:off x="323528" y="548680"/>
            <a:ext cx="2952328" cy="2880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Documents and Settings\Sveta\Рабочий стол\СПОРТ\DSC075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9015">
            <a:off x="3405835" y="830211"/>
            <a:ext cx="3087957" cy="2760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Documents and Settings\Sveta\Рабочий стол\СПОРТ\DSC075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2880">
            <a:off x="3208997" y="3334606"/>
            <a:ext cx="2639297" cy="3100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Documents and Settings\Sveta\Рабочий стол\СПОРТ\DSC0751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3709">
            <a:off x="5946742" y="3165001"/>
            <a:ext cx="2785876" cy="3055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ocuments and Settings\Sveta\Рабочий стол\СПОРТ\DSC0760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7069">
            <a:off x="6265622" y="436161"/>
            <a:ext cx="2503078" cy="2616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1547664" y="476672"/>
            <a:ext cx="610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ИГРЫ  ВСЕГДА  ПРАЗДНИК!!!</a:t>
            </a:r>
            <a:endParaRPr lang="ru-RU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27" y="0"/>
            <a:ext cx="9048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 –оздоровительное направление: сохранение и укрепление здоровья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61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Sveta\Рабочий стол\СЛАЙД СПО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7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Sveta\Рабочий стол\СПОРТ\DSC0759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156" y="3678955"/>
            <a:ext cx="2895349" cy="2918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Documents and Settings\Sveta\Рабочий стол\СПОРТ\DSC076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4193">
            <a:off x="5939392" y="541747"/>
            <a:ext cx="2869886" cy="2857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Documents and Settings\Sveta\Рабочий стол\СПОРТ\DSC075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249">
            <a:off x="3265521" y="442725"/>
            <a:ext cx="2612959" cy="3000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Documents and Settings\Sveta\Рабочий стол\СПОРТ\DSC0760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7446">
            <a:off x="288218" y="598720"/>
            <a:ext cx="2550627" cy="2844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Documents and Settings\Sveta\Рабочий стол\СПОРТ\DSC0751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109">
            <a:off x="5806075" y="3920377"/>
            <a:ext cx="2705373" cy="2311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539552" y="35570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«ДЕНЬ ДОБРЫХ СЮРПРИЗОВ»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08520" y="199909"/>
            <a:ext cx="9203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 –оздоровительное направление: сохранение и укрепление здоровья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551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Sveta\Рабочий стол\СЛАЙДЫ ДЛЯ ГОДОВОГО ОТЧЕТА\0037-069-Istorija-Patriotiz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24744"/>
            <a:ext cx="6624736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2" y="188640"/>
            <a:ext cx="851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НОВОГОДНИЙ КОНКУРС         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«СНЕГОВИК – 2017»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" y="6381328"/>
            <a:ext cx="9143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Общекультурное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развитие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способностей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24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Sveta\Рабочий стол\СЛАЙДЫ ДЛЯ ГОДОВОГО ОТЧЕТА\8MartaPrintM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Sveta\Рабочий стол\ФОТО АПРЕЛЬ СЕНТЯБРЬ\КЛАСС И ИНСПЕКТОР\DSC097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280920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-255370" y="1052736"/>
            <a:ext cx="808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                            ВЫСТУПЛЕНИЕ НА  КОНЦЕРТЕ К ДНЮ 8 МАРТА</a:t>
            </a:r>
            <a:endParaRPr lang="ru-RU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6165304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Общекультурное направление: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индивидуальности, эмоциональной сферы; сплочение коллектива «взрослые и дети»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10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Sveta\Рабочий стол\СЛАЙДЫ ДЛЯ ГОДОВОГО ОТЧЕТА\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14" y="-1"/>
            <a:ext cx="10058414" cy="754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Sveta\Рабочий стол\ФОТО АПРЕЛЬ СЕНТЯБРЬ\КЛАСС И ИНСПЕКТОР\DSC098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7490">
            <a:off x="899593" y="2566987"/>
            <a:ext cx="3672408" cy="3526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Documents and Settings\Sveta\Рабочий стол\ФОТО АПРЕЛЬ СЕНТЯБРЬ\КЛАСС И ИНСПЕКТОР\DSC098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4800">
            <a:off x="4488676" y="2503045"/>
            <a:ext cx="3692946" cy="3526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3923928" y="1268760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ИНСЦЕНИРОВКА ПРОИЗВЕДЕНИЯ Н.НОСОВА    «КЛЯКСА»</a:t>
            </a:r>
            <a:endParaRPr lang="ru-RU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40568" y="6858000"/>
            <a:ext cx="9684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Общекультурное направление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индивидуальности, эмоциональной сферы; сплочение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коллектива; формирование навыков общения в процессе  выступления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19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Sveta\Рабочий стол\СЛАЙДЫ ДЛЯ ГОДОВОГО ОТЧЕТА\sli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Sveta\Рабочий стол\DSC06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00" y="-13030200"/>
            <a:ext cx="9056168" cy="587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Documents and Settings\Sveta\Рабочий стол\8I3CT5I64_I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66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Sveta\Рабочий стол\СЛАЙДЫ ДЛЯ ГОДОВОГО ОТЧЕТА\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Documents and Settings\Sveta\Рабочий стол\ФОТО АПРЕЛЬ СЕНТЯБРЬ\КЛАСС И ИНСПЕКТОР\DSC098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8428">
            <a:off x="1115617" y="2312352"/>
            <a:ext cx="3600399" cy="428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4283968" y="1196752"/>
            <a:ext cx="4742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ИНСЦЕНИРОВКА ПРОИЗВЕДЕНИЯ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              Н.НОСОВА «КЛЯКСА»</a:t>
            </a:r>
          </a:p>
        </p:txBody>
      </p:sp>
      <p:pic>
        <p:nvPicPr>
          <p:cNvPr id="6" name="Рисунок 5" descr="C:\Documents and Settings\Sveta\Рабочий стол\ФОТО АПРЕЛЬ СЕНТЯБРЬ\КЛАСС И ИНСПЕКТОР\DSC098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6072">
            <a:off x="4612969" y="2209503"/>
            <a:ext cx="3920890" cy="3964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332656"/>
            <a:ext cx="88464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Общекультурное направление: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индивидуальности, эмоциональной сферы;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сплочение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коллектива; формирование навыков общения в процессе  выступления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568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СЛАЙДЫ ДЛЯ ГОДОВОГО ОТЧЕТА\58f0ea2c6ee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Sveta\Мои документы\КЛУМБЫ ПРЕКТ\IMG0534A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2"/>
          <a:stretch/>
        </p:blipFill>
        <p:spPr bwMode="auto">
          <a:xfrm rot="20933337">
            <a:off x="567350" y="2613196"/>
            <a:ext cx="4002343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Documents and Settings\Sveta\Мои документы\КЛУМБЫ ПРЕКТ\IMG0536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5"/>
          <a:stretch/>
        </p:blipFill>
        <p:spPr bwMode="auto">
          <a:xfrm rot="764306">
            <a:off x="4427984" y="2207894"/>
            <a:ext cx="4104456" cy="3021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1176664"/>
            <a:ext cx="5179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CC"/>
                </a:solidFill>
                <a:latin typeface="Georgia" panose="02040502050405020303" pitchFamily="18" charset="0"/>
              </a:rPr>
              <a:t>          РАБОТА НАД ЭСКИЗОМ «КЛУМБА ДРУЖБЫ»</a:t>
            </a:r>
            <a:endParaRPr lang="ru-RU" sz="1600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88640"/>
            <a:ext cx="8131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Общекультурное направление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 способностей, эмоционально –волевой сферы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процессе выполнения работы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31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Sveta\Рабочий стол\СЛАЙДЫ ДЛЯ ГОДОВОГО ОТЧЕТА\0037-069-Istorija-Patriotiz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Sveta\Рабочий стол\ФОТО АПРЕЛЬ СЕНТЯБРЬ\IMG04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768752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755576" y="188640"/>
            <a:ext cx="8507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 КОЛЛАЖА  К  ДНЮ КОСМОНАВТИКИ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6165304"/>
            <a:ext cx="8392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Общекультурное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ru-RU" sz="2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творчества, эмоциональной сферы, индивидуальности в процессе выполнения работы</a:t>
            </a:r>
            <a:endParaRPr lang="ru-RU" sz="2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10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Sveta\Рабочий стол\СЛАЙДЫ ДЛЯ ГОДОВОГО ОТЧЕТА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Sveta\Рабочий стол\IMG_20170428_1502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671">
            <a:off x="467544" y="1196752"/>
            <a:ext cx="4104456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Documents and Settings\Sveta\Рабочий стол\IMG_20170428_1502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1045">
            <a:off x="4623756" y="1808820"/>
            <a:ext cx="3888432" cy="3240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1043608" y="476672"/>
            <a:ext cx="6828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 «К нам весна шагает»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638688"/>
            <a:ext cx="8963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Общекультурное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ru-RU" dirty="0" smtClean="0"/>
              <a:t>: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способностей, эмоционально – волевой сферы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92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Sveta\Рабочий стол\СЛАЙДЫ ДЛЯ ГОДОВОГО ОТЧЕТА\img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Sveta\Рабочий стол\9 МАЯ\IMG0511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1" r="-4348"/>
          <a:stretch/>
        </p:blipFill>
        <p:spPr bwMode="auto">
          <a:xfrm rot="20527488">
            <a:off x="538724" y="1964783"/>
            <a:ext cx="3744416" cy="4355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Documents and Settings\Sveta\Рабочий стол\9 МАЯ\IMG0509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2385">
            <a:off x="4135833" y="1900782"/>
            <a:ext cx="4419760" cy="4158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1691680" y="0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АКЦИЯ К ДНЮ ПОБЕДЫ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«ПОДАРОК ВЕТЕРАНУ»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36712"/>
            <a:ext cx="8604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 – нравственное направление: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любви к старшему поколению; чувства гордости за свой народ; расширение знаний о войне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92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Sveta\Рабочий стол\СЛАЙДЫ ДЛЯ ГОДОВОГО ОТЧЕТА\img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Sveta\Рабочий стол\9 МАЯ\IMG0508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9146">
            <a:off x="395536" y="1527463"/>
            <a:ext cx="4464496" cy="4925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Documents and Settings\Sveta\Рабочий стол\9 МАЯ\IMG0512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6"/>
          <a:stretch/>
        </p:blipFill>
        <p:spPr bwMode="auto">
          <a:xfrm rot="393514">
            <a:off x="4566900" y="1756715"/>
            <a:ext cx="3920709" cy="4780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827584" y="332656"/>
            <a:ext cx="7767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АКЦИЯ К ДНЮ ПОБЕДЫ «ПОДАРОК ВЕТЕРАНУ»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8" y="732766"/>
            <a:ext cx="896322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Духовно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нравственное направление: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любви к старшему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поколению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чувства гордости за свой народ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знаний о войне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82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Sveta\Рабочий стол\СЛАЙДЫ ДЛЯ ГОДОВОГО ОТЧЕТА\1244222663_ra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Sveta\Рабочий стол\9 МАЯ\IMG0505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5163">
            <a:off x="918325" y="1764269"/>
            <a:ext cx="4032449" cy="4470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Documents and Settings\Sveta\Рабочий стол\9 МАЯ\IMG0504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1990">
            <a:off x="4902319" y="1414164"/>
            <a:ext cx="3832034" cy="4829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1619672" y="404664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АКЦИЯ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«ВАХТА ПАМЯТИ»</a:t>
            </a:r>
            <a:endParaRPr lang="ru-RU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733256"/>
            <a:ext cx="944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 – нравственное направление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воспитание любви к старшему   поколению; чувства гордости за свой народ; расширение знаний о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войне.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46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Sveta\Рабочий стол\СЛАЙДЫ ДЛЯ ГОДОВОГО ОТЧЕТА\1244222663_ra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Sveta\Рабочий стол\9 МАЯ\IMG0506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292">
            <a:off x="-7185" y="1349110"/>
            <a:ext cx="4597507" cy="4523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C:\Documents and Settings\Sveta\Мои документы\ФОТО НАШЕГО КЛАССА 2017\9 МАЯ\IMG052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9435">
            <a:off x="4412816" y="846770"/>
            <a:ext cx="4449479" cy="4907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1691680" y="358739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     АКЦИЯ «ВАХТА ПАМЯТИ»</a:t>
            </a:r>
            <a:endParaRPr lang="ru-RU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5733256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 – нравственное направление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воспитание любви к старшему   поколению; чувства гордости за свой народ; расширение знаний о войне.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8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Sveta\Рабочий стол\СЛАЙДЫ ДЛЯ ГОДОВОГО ОТЧЕТА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Sveta\Рабочий стол\Песня на выпускном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1362">
            <a:off x="280448" y="1442217"/>
            <a:ext cx="4099402" cy="4607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Documents and Settings\Sveta\Рабочий стол\С ЕЛЕНОЙ ВЯЧ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7560">
            <a:off x="4132285" y="1340315"/>
            <a:ext cx="4597731" cy="4763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39552" y="6291922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FF"/>
                </a:solidFill>
                <a:latin typeface="Georgia" panose="02040502050405020303" pitchFamily="18" charset="0"/>
              </a:rPr>
              <a:t>ВЫСТУПЛЕНИЕ НА ПРАЗДНИКЕ «ПОСЛЕДНИЙ ЗВОНОК»</a:t>
            </a:r>
            <a:endParaRPr lang="ru-RU" b="1" dirty="0">
              <a:solidFill>
                <a:srgbClr val="FF00FF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C:\Documents and Settings\Sveta\Рабочий стол\images__news_2015-05_Belllas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972">
            <a:off x="6200610" y="1478979"/>
            <a:ext cx="874699" cy="901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539552" y="332656"/>
            <a:ext cx="8590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Общекультурное направление: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 –волевой сферы; формирование сценической культуры общения; сплочение классного коллектива.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55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Sveta\Рабочий стол\СЛАЙДЫ ДЛЯ ГОДОВОГО ОТЧЕТА\krasivye-kartinki-dlya-prezentatsii-s-detmi-47709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Sveta\Рабочий стол\В ИНКУ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6768752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66FF33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1115616" y="332656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ПРАЗДНИК ПРОЩАНИЯ С  НАЧАЛЬНОЙ ШКОЛОЙ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«РАДУГА ЖЕЛАНИЙ»</a:t>
            </a:r>
            <a:endParaRPr lang="ru-RU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5877272"/>
            <a:ext cx="9036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направление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 –волевой сферы; формирование 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общения; сплочение классного коллектива.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332656"/>
            <a:ext cx="7597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</a:p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05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RainbowBridgebg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304800"/>
            <a:ext cx="114300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0"/>
            <a:ext cx="9361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КЛАССА</a:t>
            </a:r>
          </a:p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«ЛЕСТНИЦА  УСПЕХА»</a:t>
            </a:r>
          </a:p>
          <a:p>
            <a:r>
              <a:rPr lang="ru-RU" sz="2000" i="1" dirty="0">
                <a:latin typeface="Comic Sans MS" panose="030F0702030302020204" pitchFamily="66" charset="0"/>
              </a:rPr>
              <a:t>Цель: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личности обучающихся с  ОВЗ  через систему воспитательных мероприятий, разнообразных видов деятельности на основе современных методик и технологий.</a:t>
            </a:r>
          </a:p>
          <a:p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64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СЛАЙДЫ ДЛЯ ГОДОВОГО ОТЧЕТА\Letot-nasekomyie-shablon-prevyu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1988840"/>
            <a:ext cx="6048672" cy="1569660"/>
          </a:xfrm>
          <a:prstGeom prst="rect">
            <a:avLst/>
          </a:prstGeom>
          <a:solidFill>
            <a:schemeClr val="accent5"/>
          </a:solidFill>
          <a:ln>
            <a:solidFill>
              <a:srgbClr val="FF00FF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дополнительным образованием.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61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veta\Рабочий стол\СЛАЙДЫ ДЛЯ ГОДОВОГО ОТЧЕТА\слайды шаблоны\шаблон 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4" y="233264"/>
            <a:ext cx="8856984" cy="6624736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505850">
            <a:off x="1179346" y="1860469"/>
            <a:ext cx="20366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Играть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Рисовать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Петь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Танцевать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Бегать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Прыгать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 скучать!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091947">
            <a:off x="4756080" y="752333"/>
            <a:ext cx="25581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Кружки в школе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«Шашки»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«Поиграй- ка»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«Непоседы»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«Спортивные игры»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8104" y="2983853"/>
            <a:ext cx="2448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библиотека –кружок «Журнальный столик»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0042" y="2460148"/>
            <a:ext cx="205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Посещали  всем составом  класса</a:t>
            </a:r>
            <a:endParaRPr lang="ru-RU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334825">
            <a:off x="4881471" y="4498385"/>
            <a:ext cx="24319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Посещали всем составом класса</a:t>
            </a:r>
            <a:endParaRPr lang="ru-RU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–реабилитационный центр «Мечта»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осещали:</a:t>
            </a:r>
          </a:p>
          <a:p>
            <a:pPr algn="ctr"/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Данюк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Саша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Катков Петя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95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veta\Рабочий стол\СЛАЙДЫ ДЛЯ ГОДОВОГО ОТЧЕТА\слайды шаблоны\рамка слай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" y="0"/>
            <a:ext cx="8856984" cy="6741368"/>
          </a:xfrm>
          <a:prstGeom prst="rect">
            <a:avLst/>
          </a:prstGeom>
          <a:ln w="228600" cap="sq" cmpd="thickThin">
            <a:solidFill>
              <a:srgbClr val="FF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88640"/>
            <a:ext cx="8801856" cy="156966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 выставках, конкурсах, соревнованиях 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222174"/>
              </p:ext>
            </p:extLst>
          </p:nvPr>
        </p:nvGraphicFramePr>
        <p:xfrm>
          <a:off x="251521" y="1340768"/>
          <a:ext cx="8304584" cy="3518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00401"/>
                <a:gridCol w="1935989"/>
                <a:gridCol w="2768194"/>
              </a:tblGrid>
              <a:tr h="8680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</a:t>
                      </a:r>
                      <a:r>
                        <a:rPr lang="ru-RU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</a:t>
                      </a:r>
                      <a:r>
                        <a:rPr lang="ru-RU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680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 </a:t>
                      </a:r>
                      <a:r>
                        <a:rPr lang="ru-RU" sz="1800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r>
                        <a:rPr lang="ru-RU" sz="18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–профессия главная на Земле»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 состав класса</a:t>
                      </a:r>
                      <a:endParaRPr lang="ru-RU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песни -подарка</a:t>
                      </a:r>
                      <a:endParaRPr lang="ru-RU" sz="1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680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КТД «</a:t>
                      </a:r>
                      <a:r>
                        <a:rPr lang="ru-RU" sz="1800" b="1" dirty="0" err="1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Осенины</a:t>
                      </a:r>
                      <a:r>
                        <a:rPr lang="ru-RU" sz="18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r>
                        <a:rPr lang="ru-RU" sz="1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Коллаж «Мой город»</a:t>
                      </a:r>
                      <a:endParaRPr lang="ru-RU" sz="18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 состав класса</a:t>
                      </a:r>
                    </a:p>
                    <a:p>
                      <a:endParaRPr lang="ru-RU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за участие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680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</a:t>
                      </a:r>
                      <a:r>
                        <a:rPr lang="ru-RU" sz="1800" dirty="0" smtClean="0"/>
                        <a:t>  </a:t>
                      </a:r>
                      <a:r>
                        <a:rPr lang="ru-RU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«Русское слово»</a:t>
                      </a:r>
                      <a:endParaRPr lang="ru-RU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Весь состав класса</a:t>
                      </a:r>
                      <a:endParaRPr lang="ru-RU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 за 3 место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00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Sveta\Рабочий стол\СЛАЙДЫ ДЛЯ ГОДОВОГО ОТЧЕТА\644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969485"/>
              </p:ext>
            </p:extLst>
          </p:nvPr>
        </p:nvGraphicFramePr>
        <p:xfrm>
          <a:off x="107503" y="188642"/>
          <a:ext cx="8784976" cy="633975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70018"/>
                <a:gridCol w="2857479"/>
                <a:gridCol w="2857479"/>
              </a:tblGrid>
              <a:tr h="77090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972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«Спорт – альтернатива пагубным привычкам»</a:t>
                      </a:r>
                      <a:endParaRPr lang="ru-RU" sz="16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Алекперова Вероника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Сладкий приз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Концерт</a:t>
                      </a:r>
                      <a:r>
                        <a:rPr lang="ru-RU" sz="16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центре «Мечта» «Для Вас, ветераны»</a:t>
                      </a:r>
                      <a:endParaRPr lang="ru-RU" sz="16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 состав класса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концертной программе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899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стихов «Зимние стихи»</a:t>
                      </a:r>
                      <a:endParaRPr lang="ru-RU" sz="1600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Растегаев</a:t>
                      </a: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М., Чуриков И.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 за участие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«Русская березка»</a:t>
                      </a:r>
                      <a:endParaRPr lang="ru-RU" sz="16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 состав класса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 за участие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«Снеговик -2017»</a:t>
                      </a:r>
                      <a:endParaRPr lang="ru-RU" sz="16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 состав класса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 за участие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Концерт «8</a:t>
                      </a:r>
                      <a:r>
                        <a:rPr lang="ru-RU" sz="16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Марта»</a:t>
                      </a:r>
                      <a:endParaRPr lang="ru-RU" sz="16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 состав класса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Фестиваль «Звездочка»</a:t>
                      </a:r>
                      <a:endParaRPr lang="ru-RU" sz="16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Чуриков Игорь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творчества «К нам весна шагает»</a:t>
                      </a:r>
                      <a:endParaRPr lang="ru-RU" sz="16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 состав класса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творчества «Клумба дружбы»</a:t>
                      </a:r>
                      <a:endParaRPr lang="ru-RU" sz="16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Алекперова В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9794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 «Последний звонок»</a:t>
                      </a:r>
                      <a:endParaRPr lang="ru-RU" sz="16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 состав класса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</a:t>
                      </a:r>
                      <a:r>
                        <a:rPr lang="ru-RU" sz="16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«Прощание с начальной  школой»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 состав класса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18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СЛАЙДЫ ДЛЯ ГОДОВОГО ОТЧЕТА\835989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128" y="908720"/>
            <a:ext cx="5157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Традиции класса</a:t>
            </a:r>
          </a:p>
          <a:p>
            <a:pPr algn="ctr"/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4882" y="1700808"/>
            <a:ext cx="5317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с родителями:</a:t>
            </a:r>
          </a:p>
          <a:p>
            <a:pPr 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февраля – поздравляем мальчиков</a:t>
            </a:r>
          </a:p>
          <a:p>
            <a:pPr algn="ctr"/>
            <a:r>
              <a:rPr lang="ru-RU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марта –поздравляем девочек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83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223450"/>
              </p:ext>
            </p:extLst>
          </p:nvPr>
        </p:nvGraphicFramePr>
        <p:xfrm>
          <a:off x="0" y="0"/>
          <a:ext cx="9144000" cy="693675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72000"/>
                <a:gridCol w="4572000"/>
              </a:tblGrid>
              <a:tr h="67556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СОТРУДНИЧЕСТВО  С  СЕМЬЕЙ</a:t>
                      </a:r>
                    </a:p>
                  </a:txBody>
                  <a:tcPr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51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Тематика родительского</a:t>
                      </a:r>
                      <a:r>
                        <a:rPr lang="ru-RU" sz="20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собрания</a:t>
                      </a:r>
                      <a:endParaRPr lang="ru-RU" sz="2000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98836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«Мы – четвероклассники»</a:t>
                      </a:r>
                      <a:endParaRPr lang="ru-RU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Выбор оптимальных форм и методов работы с семьями учащихся</a:t>
                      </a:r>
                      <a:endParaRPr lang="ru-RU" sz="18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98836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«Наши трудные дети»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Обсуждение проблемы воспитания в семье трудного ребенка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124274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«Значение общения в развитии личностных качеств ребенка»</a:t>
                      </a:r>
                      <a:endParaRPr lang="ru-RU" sz="18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Определить</a:t>
                      </a:r>
                      <a:r>
                        <a:rPr lang="ru-RU" sz="18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значение 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общения для детей и взрослых;</a:t>
                      </a:r>
                      <a:r>
                        <a:rPr lang="ru-RU" sz="18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определить проблемы и пути решения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232025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Итоговое</a:t>
                      </a:r>
                    </a:p>
                    <a:p>
                      <a:pPr algn="l"/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«Ваши впечатления о нас»</a:t>
                      </a:r>
                      <a:endParaRPr lang="ru-RU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Представление интервью учителей с рекомендациями</a:t>
                      </a:r>
                      <a:r>
                        <a:rPr lang="ru-RU" sz="18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дальнейшему успешному обучению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384289">
                <a:tc gridSpan="2"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Индивидуальная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работа: 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 </a:t>
                      </a:r>
                      <a:r>
                        <a:rPr lang="ru-RU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«Эмоциональные проблемы учащихся»</a:t>
                      </a:r>
                    </a:p>
                    <a:p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анкетирование  </a:t>
                      </a:r>
                      <a:r>
                        <a:rPr lang="ru-RU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«Предпочтение общения в семье»</a:t>
                      </a:r>
                    </a:p>
                    <a:p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откровенный разговор </a:t>
                      </a:r>
                      <a:r>
                        <a:rPr lang="ru-RU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«Особенности характера ребенка»</a:t>
                      </a:r>
                    </a:p>
                    <a:p>
                      <a:endParaRPr lang="ru-RU" baseline="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742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121952"/>
              </p:ext>
            </p:extLst>
          </p:nvPr>
        </p:nvGraphicFramePr>
        <p:xfrm>
          <a:off x="107504" y="1"/>
          <a:ext cx="9036496" cy="66730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64496"/>
                <a:gridCol w="4572000"/>
              </a:tblGrid>
              <a:tr h="62614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СОТРУДНИЧЕСТВО  С  СЕМЬЕЙ</a:t>
                      </a:r>
                    </a:p>
                  </a:txBody>
                  <a:tcPr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21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Консультативная</a:t>
                      </a:r>
                      <a:r>
                        <a:rPr lang="ru-RU" sz="20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помощь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91606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«Ответственное </a:t>
                      </a:r>
                      <a:r>
                        <a:rPr lang="ru-RU" sz="18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родительство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–залог успешности и здоровья детей»</a:t>
                      </a:r>
                      <a:endParaRPr lang="ru-RU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родителей сведениями о задачах личностного и духовного развития о школьной деятельности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91606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Круглый стол 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«Причины и последствия детской агрессии»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Совместный психолого-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педагогический поиск методов эффективного воздействия на ребенка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42033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</a:t>
                      </a:r>
                      <a:r>
                        <a:rPr lang="ru-RU" sz="1800" b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«Ответственность</a:t>
                      </a:r>
                      <a:r>
                        <a:rPr lang="ru-RU" sz="1800" b="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родителей за воспитание детей»</a:t>
                      </a:r>
                      <a:endParaRPr lang="ru-RU" sz="18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общественно –значимой деятельности детей и родителей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141901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Анкетирование 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«Тревожность детей. К чем она может привести?»</a:t>
                      </a: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Совместный психолого-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педагогический поиск методов эффективного воздействия на ребенка</a:t>
                      </a:r>
                      <a:endParaRPr lang="ru-RU" sz="18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283027">
                <a:tc gridSpan="2">
                  <a:txBody>
                    <a:bodyPr/>
                    <a:lstStyle/>
                    <a:p>
                      <a:endParaRPr lang="ru-RU" baseline="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итогам консультаций родители получали памятки;</a:t>
                      </a:r>
                    </a:p>
                    <a:p>
                      <a:pPr algn="l"/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знакомились с результатами психологического обследования ребенка</a:t>
                      </a:r>
                    </a:p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</a:t>
                      </a:r>
                      <a:endParaRPr lang="ru-RU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981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173815"/>
              </p:ext>
            </p:extLst>
          </p:nvPr>
        </p:nvGraphicFramePr>
        <p:xfrm>
          <a:off x="0" y="0"/>
          <a:ext cx="9144000" cy="70939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72000"/>
                <a:gridCol w="4572000"/>
              </a:tblGrid>
              <a:tr h="67556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СОТРУДНИЧЕСТВО  С  СЕМЬЕЙ</a:t>
                      </a:r>
                    </a:p>
                  </a:txBody>
                  <a:tcPr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51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семьи, семейных отношений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98836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 семей учащихся</a:t>
                      </a:r>
                      <a:endParaRPr lang="ru-RU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Обследование и изучение условий проживания; составление акта обследования ЖБУ</a:t>
                      </a:r>
                      <a:endParaRPr lang="ru-RU" sz="18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98836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Анкетирование родителей «Мой ребенок»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положения ребенка в семье, условий их жизни</a:t>
                      </a:r>
                      <a:endParaRPr lang="ru-RU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124274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детских рисунков и рассказов на тему:</a:t>
                      </a:r>
                      <a:r>
                        <a:rPr lang="ru-RU" sz="1800" b="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«</a:t>
                      </a:r>
                      <a:r>
                        <a:rPr lang="ru-RU" sz="1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Моя дружная семья»</a:t>
                      </a:r>
                      <a:endParaRPr lang="ru-RU" sz="18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Научить родителей видеть и понимать изменения, происходящие с ребенком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232025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«Законы жизни в семье, законы жизни класса. Семейные традиции»</a:t>
                      </a: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семейных традиций и продолжение традиций класса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384289"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итогам посещения семей составлены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акты обследования (под подпись родителей);</a:t>
                      </a:r>
                    </a:p>
                    <a:p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 ознакомлены с результатами детских рассказов и рисунков о семье;</a:t>
                      </a:r>
                    </a:p>
                    <a:p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Подобраны  </a:t>
                      </a:r>
                      <a:r>
                        <a:rPr lang="ru-RU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психолого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педагогические советы по успешному воспитанию ребенка;</a:t>
                      </a:r>
                    </a:p>
                    <a:p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  вынесено решение: продолжать традиции класса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83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050048"/>
              </p:ext>
            </p:extLst>
          </p:nvPr>
        </p:nvGraphicFramePr>
        <p:xfrm>
          <a:off x="0" y="1"/>
          <a:ext cx="9144000" cy="70493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72000"/>
                <a:gridCol w="4572000"/>
              </a:tblGrid>
              <a:tr h="60593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СОТРУДНИЧЕСТВО  С  СЕМЬЕЙ</a:t>
                      </a:r>
                    </a:p>
                  </a:txBody>
                  <a:tcPr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10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по профилактике правонарушений</a:t>
                      </a: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977146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 «Как уберечь ребенка от беды»</a:t>
                      </a:r>
                      <a:endParaRPr lang="ru-RU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помощи родителям в профилактике и предупреждении</a:t>
                      </a:r>
                      <a:r>
                        <a:rPr lang="ru-RU" sz="1800" b="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негативных проявлений</a:t>
                      </a:r>
                      <a:endParaRPr lang="ru-RU" sz="18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977146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за занятостью учащихся в период</a:t>
                      </a:r>
                      <a:r>
                        <a:rPr lang="ru-RU" sz="18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выходных и каникулярных дней.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Устранение отрицательных и укрепление положительных факторов в семейном воспитании</a:t>
                      </a:r>
                      <a:endParaRPr lang="ru-RU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273251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Рейды по неблагополучным семьям и семьям группы риска. Проведение дней здоровья.</a:t>
                      </a:r>
                      <a:endParaRPr lang="ru-RU" sz="18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Устранение отрицательных и укрепление положительных факторов в семейном воспитании</a:t>
                      </a:r>
                    </a:p>
                    <a:p>
                      <a:endParaRPr lang="ru-RU" sz="1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273251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работы по правому просвещению</a:t>
                      </a: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Устранение отрицательных и укрепление положительных факторов в семейном воспитании</a:t>
                      </a:r>
                    </a:p>
                    <a:p>
                      <a:endParaRPr lang="ru-RU" sz="1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241626"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семьями была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организована работа  по всем разделам .</a:t>
                      </a:r>
                    </a:p>
                    <a:p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 внесена в тетрадь «Работа с родителями» </a:t>
                      </a:r>
                    </a:p>
                    <a:p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итогам консультаций и рейдов родителям вручены памятки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394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947252"/>
              </p:ext>
            </p:extLst>
          </p:nvPr>
        </p:nvGraphicFramePr>
        <p:xfrm>
          <a:off x="0" y="0"/>
          <a:ext cx="9144000" cy="718832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72000"/>
                <a:gridCol w="4572000"/>
              </a:tblGrid>
              <a:tr h="67556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СОТРУДНИЧЕСТВО  С  СЕМЬЕЙ</a:t>
                      </a:r>
                    </a:p>
                  </a:txBody>
                  <a:tcPr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51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неблагополучными семьями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988368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</a:t>
                      </a:r>
                      <a:r>
                        <a:rPr lang="ru-RU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психолого</a:t>
                      </a:r>
                      <a:r>
                        <a:rPr lang="ru-RU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–педагогической помощи в рамках акции «Образование»</a:t>
                      </a:r>
                      <a:endParaRPr lang="ru-RU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Устранение отрицательных и укрепление положительных факторов в семейном воспитании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193239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за посещаемостью</a:t>
                      </a:r>
                      <a:r>
                        <a:rPr lang="ru-RU" sz="20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успеваемостью</a:t>
                      </a:r>
                      <a:endParaRPr lang="ru-RU" sz="20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помощи родителям в профилактике и предупреждении</a:t>
                      </a:r>
                      <a:r>
                        <a:rPr lang="ru-RU" sz="1800" b="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негативных проявлений; в формировании нравственного образа жизни семьи</a:t>
                      </a:r>
                      <a:endParaRPr lang="ru-RU" sz="1800" b="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242367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Рейды по  семьям </a:t>
                      </a:r>
                      <a:endParaRPr lang="ru-RU" sz="20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помощи родителям в профилактике и предупреждении</a:t>
                      </a:r>
                      <a:r>
                        <a:rPr lang="ru-RU" sz="1800" b="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негативных проявлений; в формировании нравственного образа жизни семьи</a:t>
                      </a:r>
                      <a:endParaRPr lang="ru-RU" sz="1800" b="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03463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летнего</a:t>
                      </a:r>
                      <a:r>
                        <a:rPr lang="ru-RU" sz="20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отдыха</a:t>
                      </a:r>
                      <a:endParaRPr lang="ru-RU" sz="20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помощи родителям в организации летнего отдыха</a:t>
                      </a:r>
                      <a:r>
                        <a:rPr lang="ru-RU" sz="1800" b="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детей; </a:t>
                      </a:r>
                      <a:r>
                        <a:rPr lang="ru-RU" sz="18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предупреждение</a:t>
                      </a:r>
                      <a:r>
                        <a:rPr lang="ru-RU" sz="1800" b="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негативных поступков и проявлений</a:t>
                      </a:r>
                      <a:endParaRPr lang="ru-RU" sz="1800" b="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384289"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семьями было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организовано тесное сотрудничество.</a:t>
                      </a:r>
                    </a:p>
                    <a:p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 внесена в тетрадь «Работа с родителями» </a:t>
                      </a:r>
                    </a:p>
                    <a:p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итогам  контроля, консультаций и рейдов родителям вручены памятки и подготовлены информационные письма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038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СЛАЙДЫ ДЛЯ ГОДОВОГО ОТЧЕТА\0013-013-Gotovye-shablo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20688"/>
            <a:ext cx="7992888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заинтересованного отношения к собственному здоровью путем соблюдения правил здорового образа жизни.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об основах экологической культуры на примере экологически сообразного поведения в быту и природе, безопасного для человека и окружающей среды.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представлений о себе, ближайшем окружении, своей  Родине, ее людях;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ценностного отношения к прекрасному;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об эстетических идеалах и ценностях;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самостоятельности, расширение возможностей для развития художественно-эстетических умений и навыков.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интереса к занятиям художественным творчеством.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Воспитание трудолюбия, способности к преодолению трудностей, целеустремлённости и настойчивости в достижении результата.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эмоционально - волевой сферы и умение общаться и сотрудничать.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420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916196"/>
              </p:ext>
            </p:extLst>
          </p:nvPr>
        </p:nvGraphicFramePr>
        <p:xfrm>
          <a:off x="0" y="0"/>
          <a:ext cx="9144000" cy="73249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72000"/>
                <a:gridCol w="4572000"/>
              </a:tblGrid>
              <a:tr h="67556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СОТРУДНИЧЕСТВО  С  СЕМЬЕЙ</a:t>
                      </a:r>
                    </a:p>
                  </a:txBody>
                  <a:tcPr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51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жизнедеятельности класса и школы</a:t>
                      </a: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98836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Традиционные праздники в классе</a:t>
                      </a:r>
                      <a:endParaRPr lang="ru-RU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единого классного коллектива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98836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выставки семейных работ в классе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общественно – значимой деятельности детей и родителей</a:t>
                      </a:r>
                      <a:endParaRPr lang="ru-RU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124274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Помощь в  подготовке к конкурсам,</a:t>
                      </a:r>
                      <a:r>
                        <a:rPr lang="ru-RU" sz="1800" b="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праздникам, инсценировкам, акциям</a:t>
                      </a:r>
                      <a:endParaRPr lang="ru-RU" sz="18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общественно – значимой деятельности детей и родителей</a:t>
                      </a:r>
                    </a:p>
                    <a:p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232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 празднику «Прощание с начальной школой»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Выездное мероприятие «А у нас сегодня праздник»</a:t>
                      </a:r>
                    </a:p>
                    <a:p>
                      <a:pPr algn="l"/>
                      <a:endParaRPr lang="ru-RU" sz="18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общественно – значимой деятельности детей и родителей»;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оказание помощи родителям в формировании нравственного образа жизни семьи; сплочение детского коллектива</a:t>
                      </a:r>
                      <a:endParaRPr lang="ru-RU" sz="180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384289"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данному разделу  работа  проведена успешно: родители являлись активными участниками  в организации  успешного </a:t>
                      </a:r>
                      <a:r>
                        <a:rPr lang="ru-RU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воспитательного процесса; оказывали помощь в подготовке к различным мероприятиям (классным и общешкольным)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61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305616"/>
              </p:ext>
            </p:extLst>
          </p:nvPr>
        </p:nvGraphicFramePr>
        <p:xfrm>
          <a:off x="0" y="0"/>
          <a:ext cx="9129428" cy="68580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67465"/>
                <a:gridCol w="4661963"/>
              </a:tblGrid>
              <a:tr h="73546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СОТРУДНИЧЕСТВО  С  СЕМЬЕЙ</a:t>
                      </a:r>
                    </a:p>
                  </a:txBody>
                  <a:tcPr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63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</a:t>
                      </a: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95036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 о содержании </a:t>
                      </a:r>
                      <a:r>
                        <a:rPr lang="ru-RU" sz="18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воспитательного процесса в 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образовательном учреждении</a:t>
                      </a:r>
                      <a:endParaRPr lang="ru-RU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Ознакомление родителей с правилами и требованиями в образовательном учреждении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7045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   о ходе и результатах </a:t>
                      </a:r>
                    </a:p>
                    <a:p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 и воспитания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единого классного коллектива;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   </a:t>
                      </a:r>
                      <a:r>
                        <a:rPr lang="ru-RU" sz="18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воспитательного процесса</a:t>
                      </a:r>
                      <a:endParaRPr lang="ru-RU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7045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нас есть проблемы?</a:t>
                      </a:r>
                    </a:p>
                    <a:p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делать?</a:t>
                      </a:r>
                      <a:endParaRPr lang="ru-RU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Разбор и обсуждение проблемных ситуаций в классе. Поиск путей решения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7045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ребенка</a:t>
                      </a:r>
                      <a:r>
                        <a:rPr lang="ru-RU" sz="18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 адаптации и обучению в среднем звене (5 класс)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Встреча с учителями     - предметниками;</a:t>
                      </a:r>
                    </a:p>
                    <a:p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будущим классным руководителем  </a:t>
                      </a:r>
                      <a:endParaRPr lang="ru-RU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510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548681"/>
            <a:ext cx="9036495" cy="612068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обучающиеся 4 класса обладают навыками усвоения базовых учебных действий на среднем уровне: 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активное, положительное отношение к нравственным нормам , но недостаточно устойчивое проявление 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сформировано умение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строить свое поведение  и деятельность в соответствии с предлагаемыми образцами 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правилами;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планирование, контроль 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коррекцию своих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действий.         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75972016"/>
              </p:ext>
            </p:extLst>
          </p:nvPr>
        </p:nvGraphicFramePr>
        <p:xfrm>
          <a:off x="323528" y="332656"/>
          <a:ext cx="858887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28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404664"/>
            <a:ext cx="8784976" cy="6264696"/>
          </a:xfrm>
        </p:spPr>
        <p:txBody>
          <a:bodyPr numCol="1">
            <a:normAutofit/>
          </a:bodyPr>
          <a:lstStyle/>
          <a:p>
            <a:pPr algn="just"/>
            <a:endParaRPr lang="ru-RU" dirty="0" smtClean="0">
              <a:solidFill>
                <a:schemeClr val="tx1"/>
              </a:solidFill>
            </a:endParaRPr>
          </a:p>
          <a:p>
            <a:pPr algn="just"/>
            <a:endParaRPr lang="ru-RU" dirty="0">
              <a:solidFill>
                <a:schemeClr val="tx1"/>
              </a:solidFill>
            </a:endParaRPr>
          </a:p>
          <a:p>
            <a:pPr algn="just"/>
            <a:endParaRPr lang="ru-RU" dirty="0" smtClean="0">
              <a:solidFill>
                <a:schemeClr val="tx1"/>
              </a:solidFill>
            </a:endParaRPr>
          </a:p>
          <a:p>
            <a:pPr algn="just"/>
            <a:endParaRPr lang="ru-RU" dirty="0">
              <a:solidFill>
                <a:schemeClr val="tx1"/>
              </a:solidFill>
            </a:endParaRPr>
          </a:p>
          <a:p>
            <a:pPr algn="just"/>
            <a:endParaRPr lang="ru-RU" dirty="0" smtClean="0">
              <a:solidFill>
                <a:schemeClr val="tx1"/>
              </a:solidFill>
            </a:endParaRPr>
          </a:p>
          <a:p>
            <a:pPr algn="just"/>
            <a:endParaRPr lang="ru-RU" dirty="0">
              <a:solidFill>
                <a:schemeClr val="tx1"/>
              </a:solidFill>
            </a:endParaRPr>
          </a:p>
          <a:p>
            <a:pPr algn="just"/>
            <a:endParaRPr lang="ru-RU" dirty="0" smtClean="0">
              <a:solidFill>
                <a:schemeClr val="tx1"/>
              </a:solidFill>
            </a:endParaRPr>
          </a:p>
          <a:p>
            <a:pPr algn="just"/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</a:rPr>
              <a:t>Вывод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  <a:r>
              <a:rPr lang="ru-RU" dirty="0"/>
              <a:t> </a:t>
            </a:r>
            <a:r>
              <a:rPr lang="ru-RU" dirty="0" smtClean="0"/>
              <a:t>в 4 классе </a:t>
            </a:r>
            <a:r>
              <a:rPr lang="ru-RU" dirty="0"/>
              <a:t>средний уровень </a:t>
            </a:r>
            <a:r>
              <a:rPr lang="ru-RU" dirty="0" smtClean="0"/>
              <a:t>воспитанности; учащиеся </a:t>
            </a:r>
            <a:r>
              <a:rPr lang="ru-RU" dirty="0"/>
              <a:t>осознают свои учебные, общественные, трудовые и другие обязанности, как долг перед обществом, коллективом, переживают свою сопричастность к делам коллектива, общества, есть интерес, волевое стремление к учению, общественной и </a:t>
            </a:r>
            <a:r>
              <a:rPr lang="ru-RU" dirty="0" smtClean="0"/>
              <a:t>другим видам деятельности, </a:t>
            </a:r>
            <a:r>
              <a:rPr lang="ru-RU" dirty="0"/>
              <a:t>самовоспитанию, потребность в трудовом образе жизни, положительных привычках. Учащиеся активно участвуют в трудовых </a:t>
            </a:r>
            <a:r>
              <a:rPr lang="ru-RU" dirty="0" smtClean="0"/>
              <a:t>делах, доводят начатое дело до конца многие учащиеся, проявляя при этом инициативу и взаимовыручку. 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44522097"/>
              </p:ext>
            </p:extLst>
          </p:nvPr>
        </p:nvGraphicFramePr>
        <p:xfrm>
          <a:off x="251520" y="116632"/>
          <a:ext cx="871296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808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11006063"/>
              </p:ext>
            </p:extLst>
          </p:nvPr>
        </p:nvGraphicFramePr>
        <p:xfrm>
          <a:off x="107504" y="116632"/>
          <a:ext cx="8784976" cy="655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299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332656"/>
            <a:ext cx="8496944" cy="57606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жизнедеятельностью класса и школы родителей и детей.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268760"/>
            <a:ext cx="8712967" cy="5184576"/>
          </a:xfrm>
        </p:spPr>
        <p:txBody>
          <a:bodyPr vert="horz" numCol="1">
            <a:normAutofit fontScale="85000" lnSpcReduction="10000"/>
          </a:bodyPr>
          <a:lstStyle/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 работа по данным направлениям показала высокий уровень удовлетворенности родителей жизнедеятельностью классного коллектива.</a:t>
            </a:r>
          </a:p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Прослеживается динамика  по  обеспечению  родителей  информацией, повышенный интерес к процессу воспитания. Родители часто обращаются за помощью к специалистам, которые помогают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воспитании  и самоутверждении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обучающихся,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преодолении различных трудностей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Индивидуальные беседы, консультации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востребова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l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 выявить проблемы  и пути их решения.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интересует, как ребенок проводит время в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какие отношения в коллективе, как происходит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как личности. Родительские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 активно, процент участия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родите-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лей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 вырос; родители проявляют инициативность в жизни класса и школы.</a:t>
            </a:r>
          </a:p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перспективе планирую развивать данное направление своей деятельности и работать в тесном контакте с родителями.</a:t>
            </a:r>
          </a:p>
          <a:p>
            <a:pPr algn="l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ru-RU" dirty="0"/>
          </a:p>
        </p:txBody>
      </p:sp>
      <p:pic>
        <p:nvPicPr>
          <p:cNvPr id="6" name="Рисунок 5" descr="C:\Documents and Settings\Sveta\Рабочий стол\Песня на выпускном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1686">
            <a:off x="5438593" y="2634744"/>
            <a:ext cx="3592935" cy="2168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616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1"/>
            <a:ext cx="8928991" cy="504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Общие выводы и перспективы развития на следующий учебный год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764704"/>
            <a:ext cx="8928992" cy="5976664"/>
          </a:xfrm>
        </p:spPr>
        <p:txBody>
          <a:bodyPr>
            <a:noAutofit/>
          </a:bodyPr>
          <a:lstStyle/>
          <a:p>
            <a:pPr algn="l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коллектив имеет средний уровень сплоченности.  Общественная и познавательная активность учащихся в классе на среднем уровне.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учащиеся класса посещали занятия кружков и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секций, воспитательная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классе осуществлялась в соответствии с воспитательной целью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классного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в целом. Воспитание рассматривалось как процесс, охватывающий все сферы развития личности. Все направления воспитательной работы позволяли осуществлять личностно-ориентированный подход в воспитании при одновременной массовости воспитательных мероприятий и стимулировать творческие способности учащихся во всех аспектах воспитательной работы. Также в  воспитательной работе важен личный пример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педагога,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 положительно сказывается на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отношениях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учащимися. 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часы, собрания, беседы, экскурсии, их тематика были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воспитательных задач и целей.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класса принимали активное участие в школьных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мероприятиях.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 проводилась со всеми учащимися, но особенно с теми, кто имеет проблемы с успеваемостью, поведением. Взаимодействие педагогов с родителями, дали положительные результаты. План воспитательной работы в целом реализован. Итоги воспитательной работы за год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выявили проблемы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над которыми предстоит активно поработать в следующем учебном году: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сплочение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классного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-воспитание 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взаимоуважения, взаимопомощи,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-вовлечение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творческую 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 – положительного отношения к учебе, знаниям,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труду;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интеллектуальных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формирования здорового образа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-Активное вовлечение родителей в образовательный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1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СЛАЙДЫ ДЛЯ ГОДОВОГО ОТЧЕТА\0013-013-Gotovye-shablo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708551"/>
              </p:ext>
            </p:extLst>
          </p:nvPr>
        </p:nvGraphicFramePr>
        <p:xfrm>
          <a:off x="287524" y="332656"/>
          <a:ext cx="8568952" cy="6274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7616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3204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</a:t>
                      </a:r>
                    </a:p>
                  </a:txBody>
                  <a:tcPr>
                    <a:lnB w="38100" cmpd="sng"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Направление </a:t>
                      </a:r>
                      <a:r>
                        <a:rPr lang="ru-RU" sz="1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воспитательной  </a:t>
                      </a:r>
                      <a:r>
                        <a:rPr lang="ru-RU" sz="16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endParaRPr lang="ru-RU" sz="1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FFFF00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8112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Общекультурное </a:t>
                      </a:r>
                      <a:r>
                        <a:rPr lang="ru-RU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600" b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</a:t>
                      </a:r>
                      <a:r>
                        <a:rPr lang="ru-RU" sz="1600" b="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оздоровитель</a:t>
                      </a:r>
                      <a:r>
                        <a:rPr lang="ru-RU" sz="1600" b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600" b="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ное</a:t>
                      </a:r>
                      <a:r>
                        <a:rPr lang="ru-RU" sz="1600" b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</a:t>
                      </a:r>
                    </a:p>
                    <a:p>
                      <a:pPr algn="ctr"/>
                      <a:r>
                        <a:rPr lang="ru-RU" sz="1600" b="0" i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интеллекту-</a:t>
                      </a:r>
                      <a:r>
                        <a:rPr lang="ru-RU" sz="1600" b="0" i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альное</a:t>
                      </a:r>
                      <a:endParaRPr lang="ru-RU" sz="1600" b="0" i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Духовно – нравственное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98496">
                <a:tc>
                  <a:txBody>
                    <a:bodyPr/>
                    <a:lstStyle/>
                    <a:p>
                      <a:pPr algn="ctr"/>
                      <a:r>
                        <a:rPr lang="ru-RU" sz="1600" b="1" baseline="0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1" baseline="0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  <a:p>
                      <a:pPr algn="ctr"/>
                      <a:r>
                        <a:rPr lang="ru-RU" sz="1600" b="1" i="1" baseline="0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</a:p>
                    <a:p>
                      <a:pPr algn="ctr"/>
                      <a:r>
                        <a:rPr lang="ru-RU" sz="16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  <a:p>
                      <a:pPr algn="ctr"/>
                      <a:r>
                        <a:rPr lang="ru-RU" sz="16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</a:p>
                    <a:p>
                      <a:pPr algn="ctr"/>
                      <a:r>
                        <a:rPr lang="ru-RU" sz="16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600" b="1" i="1" baseline="0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i="1" baseline="0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</a:p>
                    <a:p>
                      <a:pPr algn="ctr"/>
                      <a:r>
                        <a:rPr lang="ru-RU" sz="1600" b="1" i="1" baseline="0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  <a:p>
                      <a:pPr algn="ctr"/>
                      <a:r>
                        <a:rPr lang="ru-RU" sz="1600" b="1" i="1" baseline="0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1600" b="1" i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Коллаж </a:t>
                      </a:r>
                      <a:r>
                        <a:rPr lang="ru-RU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Красота родного края»</a:t>
                      </a:r>
                    </a:p>
                    <a:p>
                      <a:pPr algn="l"/>
                      <a:endParaRPr lang="ru-RU" sz="16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Виртуальное</a:t>
                      </a:r>
                    </a:p>
                    <a:p>
                      <a:pPr algn="l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путешествие</a:t>
                      </a:r>
                      <a:r>
                        <a:rPr lang="ru-RU" sz="1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b="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Природа Лен. области»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Практикум</a:t>
                      </a:r>
                    </a:p>
                    <a:p>
                      <a:pPr algn="l"/>
                      <a:r>
                        <a:rPr lang="ru-RU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«Здоровье своё</a:t>
                      </a:r>
                      <a:r>
                        <a:rPr lang="ru-RU" sz="160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других береги»</a:t>
                      </a:r>
                    </a:p>
                    <a:p>
                      <a:pPr algn="l"/>
                      <a:r>
                        <a:rPr lang="ru-RU" sz="1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–диалог          </a:t>
                      </a:r>
                      <a:r>
                        <a:rPr lang="ru-RU" sz="160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«Как  нам не болеть»?</a:t>
                      </a:r>
                      <a:endParaRPr lang="ru-RU" sz="16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Рисование </a:t>
                      </a:r>
                      <a:r>
                        <a:rPr lang="ru-RU" sz="180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Золотые краски осени»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ru-RU" sz="16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Коллаж</a:t>
                      </a:r>
                    </a:p>
                    <a:p>
                      <a:pPr algn="l"/>
                      <a:r>
                        <a:rPr lang="ru-RU" sz="1600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«Кораблик детства»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рисунков 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рисую этот мир</a:t>
                      </a: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Конкурсный рассказ</a:t>
                      </a:r>
                    </a:p>
                    <a:p>
                      <a:pPr algn="l"/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«Как я помог семье»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</a:t>
                      </a:r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городскую библиотеку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Викторина с ИКТ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«Что такое доброта и дружба»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19574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</a:p>
                    <a:p>
                      <a:pPr algn="ctr"/>
                      <a:r>
                        <a:rPr lang="ru-RU" sz="1600" b="1" i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</a:p>
                    <a:p>
                      <a:pPr algn="ctr"/>
                      <a:r>
                        <a:rPr lang="ru-RU" sz="1600" b="1" i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</a:p>
                    <a:p>
                      <a:pPr algn="ctr"/>
                      <a:r>
                        <a:rPr lang="ru-RU" sz="1600" b="1" i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</a:p>
                    <a:p>
                      <a:pPr algn="ctr"/>
                      <a:r>
                        <a:rPr lang="ru-RU" sz="1600" b="1" i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</a:p>
                    <a:p>
                      <a:pPr algn="ctr"/>
                      <a:r>
                        <a:rPr lang="ru-RU" sz="1600" b="1" i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  <a:p>
                      <a:pPr algn="ctr"/>
                      <a:r>
                        <a:rPr lang="ru-RU" sz="1600" b="1" i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            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«Мой добрый учитель»</a:t>
                      </a:r>
                    </a:p>
                    <a:p>
                      <a:pPr algn="l"/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Фоторепортаж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«Мой </a:t>
                      </a:r>
                      <a:r>
                        <a:rPr lang="ru-RU" sz="16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любимый уголок на Земле»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 наших</a:t>
                      </a:r>
                      <a:r>
                        <a:rPr lang="ru-RU" sz="160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привычках»</a:t>
                      </a:r>
                    </a:p>
                    <a:p>
                      <a:pPr algn="l"/>
                      <a:endParaRPr lang="ru-RU" sz="1600" baseline="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Викторина</a:t>
                      </a:r>
                    </a:p>
                    <a:p>
                      <a:pPr algn="l"/>
                      <a:r>
                        <a:rPr lang="ru-RU" sz="160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«Страна </a:t>
                      </a:r>
                      <a:r>
                        <a:rPr lang="ru-RU" sz="1600" baseline="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Витаминка</a:t>
                      </a:r>
                      <a:r>
                        <a:rPr lang="ru-RU" sz="160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Лепка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«Веселые встречи»</a:t>
                      </a:r>
                    </a:p>
                    <a:p>
                      <a:pPr algn="l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КТД </a:t>
                      </a:r>
                    </a:p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Осенины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творчества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«Мы вместе, мы –рядом»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Концерт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Дню пожилого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человека</a:t>
                      </a:r>
                    </a:p>
                    <a:p>
                      <a:pPr algn="l"/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«Вам, ветераны»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</a:t>
                      </a:r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«Доброе дело и кошке приятно»</a:t>
                      </a:r>
                    </a:p>
                    <a:p>
                      <a:pPr algn="l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Виртуальное путешествие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 мире профессий»</a:t>
                      </a:r>
                    </a:p>
                    <a:p>
                      <a:pPr algn="l"/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Круглый стол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«Как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справиться с ленью»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678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СЛАЙДЫ ДЛЯ ГОДОВОГО ОТЧЕТА\0013-013-Gotovye-shablo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533736"/>
              </p:ext>
            </p:extLst>
          </p:nvPr>
        </p:nvGraphicFramePr>
        <p:xfrm>
          <a:off x="377534" y="188640"/>
          <a:ext cx="8388932" cy="646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101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818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800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427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3395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8803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</a:p>
                  </a:txBody>
                  <a:tcPr>
                    <a:lnB w="38100" cmpd="sng"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</a:t>
                      </a:r>
                      <a:r>
                        <a:rPr lang="ru-RU" sz="16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воспитательной  </a:t>
                      </a:r>
                      <a:r>
                        <a:rPr lang="ru-RU" sz="16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endParaRPr lang="ru-RU" sz="1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FFFF00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81100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Общекультурное </a:t>
                      </a:r>
                      <a:r>
                        <a:rPr lang="ru-RU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600" b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Спортивно-оздорови-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тельное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</a:t>
                      </a:r>
                    </a:p>
                    <a:p>
                      <a:pPr algn="ctr"/>
                      <a:r>
                        <a:rPr lang="ru-RU" sz="1600" b="0" i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интеллек</a:t>
                      </a:r>
                      <a:r>
                        <a:rPr lang="ru-RU" sz="1600" b="0" i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600" b="0" i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туальное</a:t>
                      </a:r>
                      <a:endParaRPr lang="ru-RU" sz="1600" b="0" i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Духовно – нравственное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69723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  <a:p>
                      <a:pPr algn="ctr"/>
                      <a:r>
                        <a:rPr lang="ru-RU" sz="20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</a:p>
                    <a:p>
                      <a:pPr algn="ctr"/>
                      <a:r>
                        <a:rPr lang="ru-RU" sz="20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</a:p>
                    <a:p>
                      <a:pPr algn="ctr"/>
                      <a:r>
                        <a:rPr lang="ru-RU" sz="20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</a:p>
                    <a:p>
                      <a:pPr algn="ctr"/>
                      <a:r>
                        <a:rPr lang="ru-RU" sz="20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  <a:p>
                      <a:pPr algn="ctr"/>
                      <a:r>
                        <a:rPr lang="ru-RU" sz="20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КТД</a:t>
                      </a:r>
                    </a:p>
                    <a:p>
                      <a:pPr algn="l"/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b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Осенины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l"/>
                      <a:endParaRPr lang="ru-RU" sz="1600" b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Интерактивное путешествие</a:t>
                      </a:r>
                    </a:p>
                    <a:p>
                      <a:pPr algn="l"/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Сланцы»</a:t>
                      </a:r>
                    </a:p>
                    <a:p>
                      <a:pPr algn="l"/>
                      <a:endParaRPr lang="ru-RU" sz="1600" b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Кинозал</a:t>
                      </a:r>
                    </a:p>
                    <a:p>
                      <a:pPr algn="l"/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«Сережа» –х/ф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Практикум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«Правила личной гигиены»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 спортом дружить –здоровым быть»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Творческая мастерская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 мире чудес»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 творчества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«Родные, милые глаза»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 ИКТ</a:t>
                      </a:r>
                    </a:p>
                    <a:p>
                      <a:pPr algn="l"/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«Познай себя»</a:t>
                      </a:r>
                    </a:p>
                    <a:p>
                      <a:pPr algn="l"/>
                      <a:endParaRPr lang="ru-RU" sz="1600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600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рисунков 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«Мамы всякие важны»</a:t>
                      </a:r>
                    </a:p>
                    <a:p>
                      <a:pPr algn="l"/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Видео-путешествие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 страну знаний»</a:t>
                      </a:r>
                    </a:p>
                    <a:p>
                      <a:pPr algn="l"/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Экологическая игра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«Самый сильный»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32597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«Залы нашего музея»</a:t>
                      </a:r>
                    </a:p>
                    <a:p>
                      <a:pPr algn="l"/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Виртуальное путешествие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«Санкт – Петербург»</a:t>
                      </a:r>
                    </a:p>
                    <a:p>
                      <a:pPr algn="l"/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Операция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Мойдодыр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Викторина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«Здоровая пища»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Эстафеты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«Бегом за здоровьем»</a:t>
                      </a:r>
                    </a:p>
                    <a:p>
                      <a:pPr algn="l"/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Коллаж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«Мы 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любим спорт»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Коллаж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«Зимние забавы»</a:t>
                      </a:r>
                    </a:p>
                    <a:p>
                      <a:pPr algn="l"/>
                      <a:r>
                        <a:rPr lang="ru-RU" sz="1600" b="1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Конструиро-вание</a:t>
                      </a:r>
                      <a:endParaRPr lang="ru-RU" sz="16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«Ёлочка – зелёная иголочка»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«Мои детские права»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Диалоги о подвигах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«Мы о них помним»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Викторина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«Что я знаю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себе»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Интерактивная</a:t>
                      </a:r>
                      <a:r>
                        <a:rPr lang="ru-RU" sz="14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игра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«Самая необычная профессия»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КТД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 зимних ворот –игровой хоровод»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114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СЛАЙДЫ ДЛЯ ГОДОВОГО ОТЧЕТА\0013-013-Gotovye-shablo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899060"/>
              </p:ext>
            </p:extLst>
          </p:nvPr>
        </p:nvGraphicFramePr>
        <p:xfrm>
          <a:off x="377534" y="85245"/>
          <a:ext cx="8388932" cy="6517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821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6436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3395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9142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</a:p>
                  </a:txBody>
                  <a:tcPr>
                    <a:lnB w="38100" cmpd="sng"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</a:t>
                      </a:r>
                      <a:r>
                        <a:rPr lang="ru-RU" sz="16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воспитательной  </a:t>
                      </a:r>
                      <a:r>
                        <a:rPr lang="ru-RU" sz="16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endParaRPr lang="ru-RU" sz="1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FFFF00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3718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Общекультурное </a:t>
                      </a:r>
                      <a:r>
                        <a:rPr lang="ru-RU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600" b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</a:t>
                      </a:r>
                    </a:p>
                    <a:p>
                      <a:pPr algn="ctr"/>
                      <a:r>
                        <a:rPr lang="ru-RU" sz="1600" b="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оздоровитель-ное</a:t>
                      </a:r>
                      <a:endParaRPr lang="ru-RU" sz="16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</a:t>
                      </a:r>
                    </a:p>
                    <a:p>
                      <a:pPr algn="ctr"/>
                      <a:r>
                        <a:rPr lang="ru-RU" sz="1600" b="0" i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интеллек</a:t>
                      </a:r>
                      <a:r>
                        <a:rPr lang="ru-RU" sz="1600" b="0" i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i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0" i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туальное</a:t>
                      </a:r>
                      <a:endParaRPr lang="ru-RU" sz="1600" b="0" i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Духовно – нравственное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93682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</a:p>
                    <a:p>
                      <a:pPr algn="ctr"/>
                      <a:r>
                        <a:rPr lang="ru-RU" sz="20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  <a:p>
                      <a:pPr algn="ctr"/>
                      <a:r>
                        <a:rPr lang="ru-RU" sz="20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</a:p>
                    <a:p>
                      <a:pPr algn="ctr"/>
                      <a:r>
                        <a:rPr lang="ru-RU" sz="20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  <a:p>
                      <a:pPr algn="ctr"/>
                      <a:r>
                        <a:rPr lang="ru-RU" sz="20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  <a:p>
                      <a:pPr algn="ctr"/>
                      <a:r>
                        <a:rPr lang="ru-RU" sz="20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Новогодний огонек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«Улицы родного города»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ЦИТ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Викторина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«Здоровое питание»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Эстафеты</a:t>
                      </a:r>
                    </a:p>
                    <a:p>
                      <a:pPr algn="l"/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«Спорт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мы»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Круглый стол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«Вред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здоровью»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стихов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«Русское слово»</a:t>
                      </a:r>
                    </a:p>
                    <a:p>
                      <a:pPr algn="l"/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«Орнаменты национальных костюмов»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Коллаж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«Вот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зима»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с ИКТ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«Дружба – это не работа»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Практикум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«Добрые поступки»</a:t>
                      </a:r>
                    </a:p>
                    <a:p>
                      <a:pPr algn="l"/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 в библиотеку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«Как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раки зимуют»</a:t>
                      </a: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</a:t>
                      </a:r>
                    </a:p>
                    <a:p>
                      <a:pPr algn="l"/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«Труд кормит, а лень…»</a:t>
                      </a: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 </a:t>
                      </a:r>
                    </a:p>
                    <a:p>
                      <a:pPr algn="l"/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Библиотека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61668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Практикум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«Что значит быть красивой»</a:t>
                      </a:r>
                    </a:p>
                    <a:p>
                      <a:pPr algn="l"/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Интерактивное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путешествие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«Россия –Родина моя»</a:t>
                      </a:r>
                    </a:p>
                    <a:p>
                      <a:pPr algn="l"/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Советы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Доктора Айболита</a:t>
                      </a:r>
                    </a:p>
                    <a:p>
                      <a:pPr algn="l"/>
                      <a:endParaRPr lang="ru-RU" sz="16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Практикум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«Помоги себе сам»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«Самый аккуратный»</a:t>
                      </a:r>
                    </a:p>
                    <a:p>
                      <a:pPr algn="l"/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Аппликация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«Цветок, которого нет»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творчества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«На катке»</a:t>
                      </a:r>
                    </a:p>
                    <a:p>
                      <a:pPr algn="l"/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Открытка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«Для папы»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«Я и моё настроение»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Круглый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стол</a:t>
                      </a:r>
                    </a:p>
                    <a:p>
                      <a:pPr algn="l"/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«Что значит быть честным»</a:t>
                      </a: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</a:t>
                      </a:r>
                    </a:p>
                    <a:p>
                      <a:pPr algn="l"/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февраля-д/з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Устный журнал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«Как создавали книжки»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Викторина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«Знаешь ли ты свой город»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212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СЛАЙДЫ ДЛЯ ГОДОВОГО ОТЧЕТА\0013-013-Gotovye-shablo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343526"/>
              </p:ext>
            </p:extLst>
          </p:nvPr>
        </p:nvGraphicFramePr>
        <p:xfrm>
          <a:off x="377534" y="198120"/>
          <a:ext cx="8388932" cy="646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821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6436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3395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31555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</a:p>
                  </a:txBody>
                  <a:tcPr>
                    <a:lnB w="38100" cmpd="sng"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</a:t>
                      </a:r>
                      <a:r>
                        <a:rPr lang="ru-RU" sz="16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воспитательной  </a:t>
                      </a:r>
                      <a:r>
                        <a:rPr lang="ru-RU" sz="16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endParaRPr lang="ru-RU" sz="1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FFFF00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4947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Общекультурное </a:t>
                      </a:r>
                      <a:r>
                        <a:rPr lang="ru-RU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600" b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</a:t>
                      </a:r>
                    </a:p>
                    <a:p>
                      <a:pPr algn="ctr"/>
                      <a:r>
                        <a:rPr lang="ru-RU" sz="1600" b="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оздоровитель-ное</a:t>
                      </a:r>
                      <a:endParaRPr lang="ru-RU" sz="16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</a:t>
                      </a:r>
                    </a:p>
                    <a:p>
                      <a:pPr algn="ctr"/>
                      <a:r>
                        <a:rPr lang="ru-RU" sz="1600" b="0" i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интеллек</a:t>
                      </a:r>
                      <a:r>
                        <a:rPr lang="ru-RU" sz="1600" b="0" i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i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0" i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туальное</a:t>
                      </a:r>
                      <a:endParaRPr lang="ru-RU" sz="1600" b="0" i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Духовно – нравственное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01731">
                <a:tc>
                  <a:txBody>
                    <a:bodyPr/>
                    <a:lstStyle/>
                    <a:p>
                      <a:pPr algn="ctr"/>
                      <a:endParaRPr lang="ru-RU" sz="2000" b="1" i="1" baseline="0" dirty="0" smtClean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</a:p>
                    <a:p>
                      <a:pPr algn="ctr"/>
                      <a:r>
                        <a:rPr lang="ru-RU" sz="20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  <a:p>
                      <a:pPr algn="ctr"/>
                      <a:r>
                        <a:rPr lang="ru-RU" sz="20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  <a:p>
                      <a:pPr algn="ctr"/>
                      <a:r>
                        <a:rPr lang="ru-RU" sz="2000" b="1" i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</a:t>
                      </a:r>
                    </a:p>
                    <a:p>
                      <a:pPr algn="l"/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«Леса</a:t>
                      </a:r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Лен. обл.»</a:t>
                      </a: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Кинозал</a:t>
                      </a:r>
                    </a:p>
                    <a:p>
                      <a:pPr algn="l"/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«Братья наши меньшие»</a:t>
                      </a: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Виртуальное путешествие</a:t>
                      </a:r>
                    </a:p>
                    <a:p>
                      <a:pPr algn="l"/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«Достопримечательности города»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Ролевая игра 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 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столовой»</a:t>
                      </a: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Спортивная игра</a:t>
                      </a:r>
                    </a:p>
                    <a:p>
                      <a:pPr algn="l"/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«Быстрые, ловкие»</a:t>
                      </a: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– диалог</a:t>
                      </a:r>
                    </a:p>
                    <a:p>
                      <a:pPr algn="l"/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«Это важно»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творчества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«Весенние мотивы»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«Под звуки музыки»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творчества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«Прилет птиц»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Фестиваль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«Талант, раскройся»</a:t>
                      </a:r>
                    </a:p>
                    <a:p>
                      <a:pPr algn="l"/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«Поговорим о нас»</a:t>
                      </a:r>
                    </a:p>
                    <a:p>
                      <a:pPr algn="l"/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Кинозал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«Мачеха»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«Вам, женщины»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 в библиотеку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«Заботливые мамы»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Подарок маме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20480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Познавательная игра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«Прогулка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улицам города»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руде и заботах»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«Животный мир области»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Викторина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«Здоровье в моих руках»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Практикум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«Красивая походка»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рисунков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«Я – здоровый ребенок»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Аппликация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«Подснежник»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Коллаж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«Космонавты»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творчества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«Самый лучший день»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</a:t>
                      </a:r>
                    </a:p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 как бы поступил ты?»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Разговор</a:t>
                      </a:r>
                    </a:p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«Наши  неудачи»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Викторина</a:t>
                      </a:r>
                    </a:p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«Знатоки  П</a:t>
                      </a:r>
                    </a:p>
                    <a:p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ИКТ</a:t>
                      </a:r>
                    </a:p>
                    <a:p>
                      <a:pPr algn="l"/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«Знатоки природы»</a:t>
                      </a: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Викторина</a:t>
                      </a:r>
                    </a:p>
                    <a:p>
                      <a:pPr algn="l"/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«Профессии разные…»</a:t>
                      </a: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рисунков</a:t>
                      </a:r>
                    </a:p>
                    <a:p>
                      <a:pPr algn="l"/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«Красота родного края»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0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1655</TotalTime>
  <Words>3406</Words>
  <Application>Microsoft Office PowerPoint</Application>
  <PresentationFormat>Экран (4:3)</PresentationFormat>
  <Paragraphs>865</Paragraphs>
  <Slides>56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Удовлетворенность жизнедеятельностью класса и школы родителей и детей.</vt:lpstr>
      <vt:lpstr>Общие выводы и перспективы развития на следующий учебный год.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468</cp:revision>
  <dcterms:created xsi:type="dcterms:W3CDTF">2017-04-29T20:00:20Z</dcterms:created>
  <dcterms:modified xsi:type="dcterms:W3CDTF">2017-06-14T13:20:17Z</dcterms:modified>
</cp:coreProperties>
</file>