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0" r:id="rId4"/>
    <p:sldId id="261" r:id="rId5"/>
    <p:sldId id="262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58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6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133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845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7646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493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374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17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22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92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10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17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12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6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447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00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1C2F2-1B11-4A67-861F-5C107EA552F3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A56D977-C1B7-4A40-A485-58666C2329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49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C2285-1E5D-4C16-BBB2-AE0CD993E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597159"/>
            <a:ext cx="6858000" cy="279919"/>
          </a:xfrm>
        </p:spPr>
        <p:txBody>
          <a:bodyPr>
            <a:normAutofit/>
          </a:bodyPr>
          <a:lstStyle/>
          <a:p>
            <a:pPr algn="ctr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ЛО «Сланцевская школа-интернат»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363D78A-BC12-4F16-9B67-1F26CC019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557" y="1920940"/>
            <a:ext cx="7347857" cy="3743908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тема: </a:t>
            </a:r>
          </a:p>
          <a:p>
            <a:pPr algn="ctr"/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Коррекция мелкой моторики, необходимое условие для качества обучения обучающихся с умеренной и тяжелой умственной отсталостью</a:t>
            </a:r>
          </a:p>
          <a:p>
            <a:pPr algn="ctr"/>
            <a:endParaRPr lang="ru-RU" sz="1800" b="1" i="1" dirty="0"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pPr algn="r"/>
            <a:r>
              <a:rPr lang="ru-RU" sz="1800" b="1" i="1" dirty="0">
                <a:latin typeface="Times New Roman" panose="02020603050405020304" pitchFamily="18" charset="0"/>
                <a:cs typeface="Mangal" panose="02040503050203030202" pitchFamily="18" charset="0"/>
              </a:rPr>
              <a:t>Учитель начальных классов: Воробьева О.В.</a:t>
            </a:r>
          </a:p>
          <a:p>
            <a:pPr algn="r"/>
            <a:endParaRPr lang="ru-RU" sz="1800" b="1" i="1" dirty="0"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pPr algn="r"/>
            <a:endParaRPr lang="ru-RU" sz="1800" b="1" i="1" dirty="0"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pPr algn="ctr"/>
            <a:endParaRPr lang="ru-RU" sz="1800" b="1" i="1" dirty="0">
              <a:latin typeface="Times New Roman" panose="02020603050405020304" pitchFamily="18" charset="0"/>
              <a:cs typeface="Mangal" panose="02040503050203030202" pitchFamily="18" charset="0"/>
            </a:endParaRPr>
          </a:p>
          <a:p>
            <a:pPr algn="ctr"/>
            <a:r>
              <a:rPr lang="ru-RU" sz="1800" b="1" i="1" dirty="0">
                <a:latin typeface="Times New Roman" panose="02020603050405020304" pitchFamily="18" charset="0"/>
                <a:cs typeface="Mangal" panose="02040503050203030202" pitchFamily="18" charset="0"/>
              </a:rPr>
              <a:t>2020 -2021 </a:t>
            </a:r>
            <a:r>
              <a:rPr lang="ru-RU" sz="1800" b="1" i="1" dirty="0" err="1">
                <a:latin typeface="Times New Roman" panose="02020603050405020304" pitchFamily="18" charset="0"/>
                <a:cs typeface="Mangal" panose="02040503050203030202" pitchFamily="18" charset="0"/>
              </a:rPr>
              <a:t>уч.год</a:t>
            </a:r>
            <a:endPara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075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308B44-0EB0-420C-A236-FB2B41B8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57" y="681136"/>
            <a:ext cx="7179906" cy="4297914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Задачи: </a:t>
            </a:r>
            <a:br>
              <a:rPr lang="ru-RU" dirty="0"/>
            </a:br>
            <a:r>
              <a:rPr lang="ru-RU" dirty="0"/>
              <a:t>- воздействие на биологически активные точки организма;</a:t>
            </a:r>
            <a:br>
              <a:rPr lang="ru-RU" dirty="0"/>
            </a:br>
            <a:r>
              <a:rPr lang="ru-RU" dirty="0"/>
              <a:t>- улучшение координации и точности движения рук (пальцев);</a:t>
            </a:r>
            <a:br>
              <a:rPr lang="ru-RU" dirty="0"/>
            </a:br>
            <a:r>
              <a:rPr lang="ru-RU" dirty="0"/>
              <a:t>- стимулировать речевую активность </a:t>
            </a:r>
          </a:p>
        </p:txBody>
      </p:sp>
    </p:spTree>
    <p:extLst>
      <p:ext uri="{BB962C8B-B14F-4D97-AF65-F5344CB8AC3E}">
        <p14:creationId xmlns:p14="http://schemas.microsoft.com/office/powerpoint/2010/main" val="197110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FE87C9-1835-4514-8BD8-DE240E4C1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1910" y="1081186"/>
            <a:ext cx="6686549" cy="7487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Трудности при недоразвитии мелкой моторики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0C5DFE-4C4C-45D4-A47E-C38B32B59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9923" y="2291831"/>
            <a:ext cx="6850977" cy="3007161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Обучающиеся не способны провести прямые линии   (вертикальные и горизонтальные.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Испытывают трудности формирования правильной    траектории движений при выполнении графического элемента.</a:t>
            </a:r>
          </a:p>
          <a:p>
            <a:pPr marL="257175" indent="-257175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желание рисовать, лепить, заниматься ручным трудом.</a:t>
            </a:r>
          </a:p>
          <a:p>
            <a:pPr marL="257175" indent="-257175">
              <a:buFontTx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речи или ее отсутствие.</a:t>
            </a:r>
          </a:p>
        </p:txBody>
      </p:sp>
    </p:spTree>
    <p:extLst>
      <p:ext uri="{BB962C8B-B14F-4D97-AF65-F5344CB8AC3E}">
        <p14:creationId xmlns:p14="http://schemas.microsoft.com/office/powerpoint/2010/main" val="151589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A46BC5-9311-41DE-92B8-9C3CA0444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Влияние мелкой моторики на работу организма ребенка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60A9C16-BF72-4D6E-BFE2-4A358EA62A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EDC52E-BEEF-4809-A8FB-61018EEDD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86509" y="2768975"/>
            <a:ext cx="3512571" cy="2513124"/>
          </a:xfrm>
        </p:spPr>
        <p:txBody>
          <a:bodyPr>
            <a:normAutofit/>
          </a:bodyPr>
          <a:lstStyle/>
          <a:p>
            <a:pPr marL="0" indent="0" defTabSz="685800">
              <a:spcBef>
                <a:spcPts val="0"/>
              </a:spcBef>
              <a:buClrTx/>
              <a:buNone/>
              <a:defRPr/>
            </a:pPr>
            <a:r>
              <a:rPr lang="ru-RU" sz="2400" b="1" dirty="0">
                <a:ln w="11430"/>
                <a:solidFill>
                  <a:srgbClr val="134D1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</a:rPr>
              <a:t>Работа головного мозга   </a:t>
            </a:r>
          </a:p>
          <a:p>
            <a:pPr marL="0" indent="0" defTabSz="685800">
              <a:spcBef>
                <a:spcPts val="0"/>
              </a:spcBef>
              <a:buClrTx/>
              <a:buNone/>
              <a:defRPr/>
            </a:pPr>
            <a:r>
              <a:rPr lang="ru-RU" sz="2400" b="1" dirty="0">
                <a:ln w="11430"/>
                <a:solidFill>
                  <a:srgbClr val="134D1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</a:rPr>
              <a:t>Состояние желудка</a:t>
            </a:r>
          </a:p>
          <a:p>
            <a:pPr marL="0" indent="0" defTabSz="685800">
              <a:spcBef>
                <a:spcPts val="0"/>
              </a:spcBef>
              <a:buClrTx/>
              <a:buNone/>
              <a:defRPr/>
            </a:pPr>
            <a:r>
              <a:rPr lang="ru-RU" sz="2400" b="1" dirty="0">
                <a:ln w="11430"/>
                <a:solidFill>
                  <a:srgbClr val="134D1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</a:rPr>
              <a:t>Состояние кишечника</a:t>
            </a:r>
          </a:p>
          <a:p>
            <a:pPr marL="0" indent="0" defTabSz="685800">
              <a:spcBef>
                <a:spcPts val="0"/>
              </a:spcBef>
              <a:buClrTx/>
              <a:buNone/>
              <a:defRPr/>
            </a:pPr>
            <a:r>
              <a:rPr lang="ru-RU" sz="2400" b="1" dirty="0">
                <a:ln w="11430"/>
                <a:solidFill>
                  <a:srgbClr val="134D1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</a:rPr>
              <a:t>Работа печени и почек</a:t>
            </a:r>
          </a:p>
          <a:p>
            <a:pPr marL="0" indent="0" defTabSz="685800">
              <a:spcBef>
                <a:spcPts val="0"/>
              </a:spcBef>
              <a:buClrTx/>
              <a:buNone/>
              <a:defRPr/>
            </a:pPr>
            <a:r>
              <a:rPr lang="ru-RU" sz="2400" b="1" dirty="0">
                <a:ln w="11430"/>
                <a:solidFill>
                  <a:srgbClr val="134D1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</a:rPr>
              <a:t>Работа сердца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561D1A-18BE-4F55-A296-3D8117051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CDD481F2-399C-4CBB-86E5-E597D069FD7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9723" y="2767013"/>
            <a:ext cx="1465875" cy="2514600"/>
          </a:xfrm>
          <a:prstGeom prst="rect">
            <a:avLst/>
          </a:prstGeom>
        </p:spPr>
      </p:pic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55DEBCA4-6BE2-459B-BE56-4910566BB61C}"/>
              </a:ext>
            </a:extLst>
          </p:cNvPr>
          <p:cNvCxnSpPr/>
          <p:nvPr/>
        </p:nvCxnSpPr>
        <p:spPr>
          <a:xfrm>
            <a:off x="5073521" y="3005623"/>
            <a:ext cx="1336610" cy="77677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BDF3840B-44D2-4EE6-BAC9-FCEF699FF01C}"/>
              </a:ext>
            </a:extLst>
          </p:cNvPr>
          <p:cNvCxnSpPr/>
          <p:nvPr/>
        </p:nvCxnSpPr>
        <p:spPr>
          <a:xfrm flipV="1">
            <a:off x="4572000" y="3117591"/>
            <a:ext cx="2202025" cy="31140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0C1F6380-2699-46B3-B249-B584EC056F17}"/>
              </a:ext>
            </a:extLst>
          </p:cNvPr>
          <p:cNvCxnSpPr/>
          <p:nvPr/>
        </p:nvCxnSpPr>
        <p:spPr>
          <a:xfrm flipV="1">
            <a:off x="4919566" y="3110593"/>
            <a:ext cx="2064398" cy="671804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7F448EB3-4B15-4068-A2C0-B740BD906287}"/>
              </a:ext>
            </a:extLst>
          </p:cNvPr>
          <p:cNvCxnSpPr/>
          <p:nvPr/>
        </p:nvCxnSpPr>
        <p:spPr>
          <a:xfrm flipV="1">
            <a:off x="4919565" y="3201171"/>
            <a:ext cx="2176366" cy="887856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1BB60986-0CEC-498E-84D0-640BD319094F}"/>
              </a:ext>
            </a:extLst>
          </p:cNvPr>
          <p:cNvCxnSpPr/>
          <p:nvPr/>
        </p:nvCxnSpPr>
        <p:spPr>
          <a:xfrm flipV="1">
            <a:off x="3757905" y="3483871"/>
            <a:ext cx="3699587" cy="106602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39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E526C282-2492-49B3-B6C1-3376E3C1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94" y="1053193"/>
            <a:ext cx="6683765" cy="12328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Влияние мелкой моторики на эмоциональное состояние ребенка</a:t>
            </a:r>
            <a:br>
              <a:rPr lang="ru-RU" sz="15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500" b="1" dirty="0">
                <a:solidFill>
                  <a:schemeClr val="accent5">
                    <a:lumMod val="75000"/>
                  </a:schemeClr>
                </a:solidFill>
              </a:rPr>
              <a:t>(определенный палец борется)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1C520244-62F4-458A-8922-97347DC8E6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85596" y="2457450"/>
            <a:ext cx="3366019" cy="300445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b="1" dirty="0"/>
              <a:t>Тревога</a:t>
            </a:r>
            <a:r>
              <a:rPr lang="ru-RU" b="1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/>
              <a:t>Страх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/>
              <a:t>Гнев и обида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/>
              <a:t>Грусть и нерешительность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/>
              <a:t>Уверенность (помогает)</a:t>
            </a:r>
          </a:p>
        </p:txBody>
      </p:sp>
      <p:pic>
        <p:nvPicPr>
          <p:cNvPr id="14" name="Объект 13">
            <a:extLst>
              <a:ext uri="{FF2B5EF4-FFF2-40B4-BE49-F238E27FC236}">
                <a16:creationId xmlns:a16="http://schemas.microsoft.com/office/drawing/2014/main" id="{32404759-66CC-44DC-A0BC-E23511AFE5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7294" y="2343798"/>
            <a:ext cx="1956986" cy="3353091"/>
          </a:xfrm>
          <a:prstGeom prst="rect">
            <a:avLst/>
          </a:prstGeom>
        </p:spPr>
      </p:pic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842F3ACF-7808-45E7-8C14-EE0B7F319448}"/>
              </a:ext>
            </a:extLst>
          </p:cNvPr>
          <p:cNvCxnSpPr/>
          <p:nvPr/>
        </p:nvCxnSpPr>
        <p:spPr>
          <a:xfrm>
            <a:off x="2943594" y="2683718"/>
            <a:ext cx="3466537" cy="11336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0644B416-5D7F-4091-B427-5A5A08A4F6AD}"/>
              </a:ext>
            </a:extLst>
          </p:cNvPr>
          <p:cNvCxnSpPr/>
          <p:nvPr/>
        </p:nvCxnSpPr>
        <p:spPr>
          <a:xfrm flipV="1">
            <a:off x="2659225" y="2893656"/>
            <a:ext cx="4212771" cy="195943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BCB23850-3945-4560-B233-AFA16578FBBA}"/>
              </a:ext>
            </a:extLst>
          </p:cNvPr>
          <p:cNvCxnSpPr>
            <a:cxnSpLocks/>
          </p:cNvCxnSpPr>
          <p:nvPr/>
        </p:nvCxnSpPr>
        <p:spPr>
          <a:xfrm flipV="1">
            <a:off x="3750906" y="2760696"/>
            <a:ext cx="3331029" cy="79076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B150E179-A9F4-48F4-BDF6-4C910E293D18}"/>
              </a:ext>
            </a:extLst>
          </p:cNvPr>
          <p:cNvCxnSpPr/>
          <p:nvPr/>
        </p:nvCxnSpPr>
        <p:spPr>
          <a:xfrm flipV="1">
            <a:off x="4513684" y="3159579"/>
            <a:ext cx="2778190" cy="1007707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1A2617CA-900A-4E3B-BF29-EC0715CB9F8D}"/>
              </a:ext>
            </a:extLst>
          </p:cNvPr>
          <p:cNvCxnSpPr/>
          <p:nvPr/>
        </p:nvCxnSpPr>
        <p:spPr>
          <a:xfrm flipV="1">
            <a:off x="3617946" y="3257550"/>
            <a:ext cx="4044820" cy="1630525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96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57FB1-0016-4529-A100-DC9C6E22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Фотогаллерея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«Коррекция мелкой моторики»</a:t>
            </a:r>
          </a:p>
        </p:txBody>
      </p:sp>
      <p:pic>
        <p:nvPicPr>
          <p:cNvPr id="15" name="Объект 14">
            <a:extLst>
              <a:ext uri="{FF2B5EF4-FFF2-40B4-BE49-F238E27FC236}">
                <a16:creationId xmlns:a16="http://schemas.microsoft.com/office/drawing/2014/main" id="{7500EB5E-249E-4A1E-9CB3-E4182D941C1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2200" y="1905000"/>
            <a:ext cx="1511939" cy="2011854"/>
          </a:xfrm>
          <a:prstGeom prst="rect">
            <a:avLst/>
          </a:prstGeom>
          <a:noFill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03CF66A-F941-4DE3-BE15-4D1F3ACB2F8B}"/>
              </a:ext>
            </a:extLst>
          </p:cNvPr>
          <p:cNvSpPr txBox="1"/>
          <p:nvPr/>
        </p:nvSpPr>
        <p:spPr>
          <a:xfrm>
            <a:off x="718457" y="3916854"/>
            <a:ext cx="16456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Выкладывание узора из камешков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26F5287-3905-424B-B8CC-B4DB14D3BB5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8962" y="1902968"/>
            <a:ext cx="1511939" cy="20159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47649C0-B77C-4589-9452-96D91AC0A64F}"/>
              </a:ext>
            </a:extLst>
          </p:cNvPr>
          <p:cNvSpPr txBox="1"/>
          <p:nvPr/>
        </p:nvSpPr>
        <p:spPr>
          <a:xfrm>
            <a:off x="2560859" y="3870687"/>
            <a:ext cx="15600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Аппликация из бумаги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DCDC64F6-6EC1-4228-9FC9-B4B4E262DAC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1982" y="1828323"/>
            <a:ext cx="1396105" cy="1865538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006C25A6-FDA2-4C6E-951C-9575CBC1DDF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2854" y="1828323"/>
            <a:ext cx="1402202" cy="186553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F754BC6-F91A-4F34-AD8F-D609197CE8FF}"/>
              </a:ext>
            </a:extLst>
          </p:cNvPr>
          <p:cNvSpPr txBox="1"/>
          <p:nvPr/>
        </p:nvSpPr>
        <p:spPr>
          <a:xfrm>
            <a:off x="5628287" y="3719041"/>
            <a:ext cx="17187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пазлов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E765350-F0A5-474B-ABF8-3A903CD1238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7532" y="4347741"/>
            <a:ext cx="1347531" cy="179670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6437090-20DC-4BF2-B5B7-7BBE62481179}"/>
              </a:ext>
            </a:extLst>
          </p:cNvPr>
          <p:cNvSpPr txBox="1"/>
          <p:nvPr/>
        </p:nvSpPr>
        <p:spPr>
          <a:xfrm>
            <a:off x="1054359" y="6144449"/>
            <a:ext cx="1063689" cy="261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Сортировка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2C019F4D-2D5F-4413-9823-DD205A0554E6}"/>
              </a:ext>
            </a:extLst>
          </p:cNvPr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4828" y="4056698"/>
            <a:ext cx="1292225" cy="1725295"/>
          </a:xfrm>
          <a:prstGeom prst="rect">
            <a:avLst/>
          </a:prstGeom>
          <a:noFill/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CDB28954-0BB7-4DAD-8DA5-1EBF3CD36E01}"/>
              </a:ext>
            </a:extLst>
          </p:cNvPr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5506" y="4116968"/>
            <a:ext cx="2158365" cy="1657985"/>
          </a:xfrm>
          <a:prstGeom prst="rect">
            <a:avLst/>
          </a:prstGeom>
          <a:noFill/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E401BDA-DD74-4DA4-AE9F-F329A4C11782}"/>
              </a:ext>
            </a:extLst>
          </p:cNvPr>
          <p:cNvSpPr txBox="1"/>
          <p:nvPr/>
        </p:nvSpPr>
        <p:spPr>
          <a:xfrm>
            <a:off x="3097919" y="5651188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1A3580-0CB0-4EFD-A7B9-3C8CD8707AC3}"/>
              </a:ext>
            </a:extLst>
          </p:cNvPr>
          <p:cNvSpPr txBox="1"/>
          <p:nvPr/>
        </p:nvSpPr>
        <p:spPr>
          <a:xfrm>
            <a:off x="5113177" y="5774953"/>
            <a:ext cx="15395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Аппликация из песка</a:t>
            </a: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B8EC877C-3003-4253-BCFC-BE6AB6059F97}"/>
              </a:ext>
            </a:extLst>
          </p:cNvPr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8370" y="4042459"/>
            <a:ext cx="1256030" cy="1670685"/>
          </a:xfrm>
          <a:prstGeom prst="rect">
            <a:avLst/>
          </a:prstGeom>
          <a:noFill/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49EAC46-C782-4C4B-8649-A745CB5EF238}"/>
              </a:ext>
            </a:extLst>
          </p:cNvPr>
          <p:cNvSpPr txBox="1"/>
          <p:nvPr/>
        </p:nvSpPr>
        <p:spPr>
          <a:xfrm>
            <a:off x="7025141" y="5687223"/>
            <a:ext cx="193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Раскрашивание карандашами</a:t>
            </a:r>
          </a:p>
        </p:txBody>
      </p:sp>
    </p:spTree>
    <p:extLst>
      <p:ext uri="{BB962C8B-B14F-4D97-AF65-F5344CB8AC3E}">
        <p14:creationId xmlns:p14="http://schemas.microsoft.com/office/powerpoint/2010/main" val="394067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694" y="1325332"/>
            <a:ext cx="6683765" cy="377611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Вывод: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sz="2100" dirty="0">
                <a:solidFill>
                  <a:schemeClr val="tx1"/>
                </a:solidFill>
              </a:rPr>
              <a:t>В результате коррекционной работы над мелкой моторикой, у обучающихся наблюдается динамика:</a:t>
            </a:r>
            <a:br>
              <a:rPr lang="ru-RU" sz="2100" dirty="0">
                <a:solidFill>
                  <a:schemeClr val="tx1"/>
                </a:solidFill>
              </a:rPr>
            </a:br>
            <a:r>
              <a:rPr lang="ru-RU" sz="2100" dirty="0">
                <a:solidFill>
                  <a:schemeClr val="tx1"/>
                </a:solidFill>
              </a:rPr>
              <a:t>- обучающиеся самостоятельно застегивают/расстегивают одежду;</a:t>
            </a:r>
            <a:br>
              <a:rPr lang="ru-RU" sz="2100" dirty="0">
                <a:solidFill>
                  <a:schemeClr val="tx1"/>
                </a:solidFill>
              </a:rPr>
            </a:br>
            <a:r>
              <a:rPr lang="ru-RU" sz="2100" dirty="0">
                <a:solidFill>
                  <a:schemeClr val="tx1"/>
                </a:solidFill>
              </a:rPr>
              <a:t>-стали с удовольствием раскрашивать, лепить из пластилина;</a:t>
            </a:r>
            <a:br>
              <a:rPr lang="ru-RU" sz="2100" dirty="0">
                <a:solidFill>
                  <a:schemeClr val="tx1"/>
                </a:solidFill>
              </a:rPr>
            </a:br>
            <a:r>
              <a:rPr lang="ru-RU" sz="2100" dirty="0">
                <a:solidFill>
                  <a:schemeClr val="tx1"/>
                </a:solidFill>
              </a:rPr>
              <a:t>- наблюдается речевая активность</a:t>
            </a:r>
            <a:br>
              <a:rPr lang="ru-RU" sz="2100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391</TotalTime>
  <Words>221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Легкий дым</vt:lpstr>
      <vt:lpstr>ГБОУ ЛО «Сланцевская школа-интернат»</vt:lpstr>
      <vt:lpstr>Задачи:  - воздействие на биологически активные точки организма; - улучшение координации и точности движения рук (пальцев); - стимулировать речевую активность </vt:lpstr>
      <vt:lpstr>Трудности при недоразвитии мелкой моторики</vt:lpstr>
      <vt:lpstr>Влияние мелкой моторики на работу организма ребенка</vt:lpstr>
      <vt:lpstr>Влияние мелкой моторики на эмоциональное состояние ребенка (определенный палец борется)</vt:lpstr>
      <vt:lpstr>Фотогаллерея «Коррекция мелкой моторики»</vt:lpstr>
      <vt:lpstr>Вывод: В результате коррекционной работы над мелкой моторикой, у обучающихся наблюдается динамика: - обучающиеся самостоятельно застегивают/расстегивают одежду; -стали с удовольствием раскрашивать, лепить из пластилина; - наблюдается речевая активность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Воробьева</dc:creator>
  <cp:lastModifiedBy>Ольга Воробьева</cp:lastModifiedBy>
  <cp:revision>48</cp:revision>
  <dcterms:created xsi:type="dcterms:W3CDTF">2021-06-09T14:45:32Z</dcterms:created>
  <dcterms:modified xsi:type="dcterms:W3CDTF">2021-06-21T10:33:57Z</dcterms:modified>
</cp:coreProperties>
</file>