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4" r:id="rId6"/>
    <p:sldId id="266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954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7 класс</c:v>
          </c:tx>
          <c:cat>
            <c:strRef>
              <c:f>Лист1!$A$2:$A$4</c:f>
              <c:strCache>
                <c:ptCount val="3"/>
                <c:pt idx="0">
                  <c:v>Ведение ЗОЖ</c:v>
                </c:pt>
                <c:pt idx="1">
                  <c:v>Учебная деятельность</c:v>
                </c:pt>
                <c:pt idx="2">
                  <c:v>Активная жизненная позиция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3.5</c:v>
                </c:pt>
                <c:pt idx="1">
                  <c:v>3.4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Ведение ЗОЖ</c:v>
                </c:pt>
                <c:pt idx="1">
                  <c:v>Учебная деятельность</c:v>
                </c:pt>
                <c:pt idx="2">
                  <c:v>Активная жизненная позиция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4.2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</c:ser>
        <c:dLbls/>
        <c:shape val="cylinder"/>
        <c:axId val="138073600"/>
        <c:axId val="138075136"/>
        <c:axId val="0"/>
      </c:bar3DChart>
      <c:catAx>
        <c:axId val="138073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8075136"/>
        <c:crosses val="autoZero"/>
        <c:auto val="1"/>
        <c:lblAlgn val="ctr"/>
        <c:lblOffset val="100"/>
      </c:catAx>
      <c:valAx>
        <c:axId val="1380751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80736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lang="ru-RU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1857439247174704E-2"/>
          <c:y val="4.5230218149082693E-2"/>
          <c:w val="0.92143941897004922"/>
          <c:h val="0.4410899338890702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   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Взаимодействие с окружающим миром </c:v>
                </c:pt>
                <c:pt idx="1">
                  <c:v>Взаимодействие в коллективе</c:v>
                </c:pt>
                <c:pt idx="2">
                  <c:v>Взаимодействие
со взрослыми и детьми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2.6</c:v>
                </c:pt>
                <c:pt idx="1">
                  <c:v>2.8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Взаимодействие с окружающим миром </c:v>
                </c:pt>
                <c:pt idx="1">
                  <c:v>Взаимодействие в коллективе</c:v>
                </c:pt>
                <c:pt idx="2">
                  <c:v>Взаимодействие
со взрослыми и детьми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3.5</c:v>
                </c:pt>
                <c:pt idx="1">
                  <c:v>3.9</c:v>
                </c:pt>
                <c:pt idx="2">
                  <c:v>3.8</c:v>
                </c:pt>
              </c:numCache>
            </c:numRef>
          </c:val>
        </c:ser>
        <c:dLbls/>
        <c:shape val="cone"/>
        <c:axId val="129787008"/>
        <c:axId val="129788544"/>
        <c:axId val="138077056"/>
      </c:bar3DChart>
      <c:catAx>
        <c:axId val="129787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9788544"/>
        <c:crosses val="autoZero"/>
        <c:auto val="1"/>
        <c:lblAlgn val="ctr"/>
        <c:lblOffset val="100"/>
      </c:catAx>
      <c:valAx>
        <c:axId val="1297885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1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9787008"/>
        <c:crosses val="autoZero"/>
        <c:crossBetween val="between"/>
      </c:valAx>
      <c:serAx>
        <c:axId val="138077056"/>
        <c:scaling>
          <c:orientation val="minMax"/>
        </c:scaling>
        <c:delete val="1"/>
        <c:axPos val="b"/>
        <c:tickLblPos val="nextTo"/>
        <c:crossAx val="129788544"/>
        <c:crosses val="autoZero"/>
      </c:serAx>
    </c:plotArea>
    <c:legend>
      <c:legendPos val="r"/>
      <c:layout/>
      <c:txPr>
        <a:bodyPr/>
        <a:lstStyle/>
        <a:p>
          <a:pPr>
            <a:defRPr sz="1100" b="1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Гражданская позиция</c:v>
                </c:pt>
                <c:pt idx="1">
                  <c:v>Этическое сознание</c:v>
                </c:pt>
                <c:pt idx="2">
                  <c:v>Трудолюбие
творческое отношение к учению, труду, жизни.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3.4</c:v>
                </c:pt>
                <c:pt idx="1">
                  <c:v>3.7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Гражданская позиция</c:v>
                </c:pt>
                <c:pt idx="1">
                  <c:v>Этическое сознание</c:v>
                </c:pt>
                <c:pt idx="2">
                  <c:v>Трудолюбие
творческое отношение к учению, труду, жизни.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3.9</c:v>
                </c:pt>
                <c:pt idx="1">
                  <c:v>4</c:v>
                </c:pt>
                <c:pt idx="2">
                  <c:v>4.2</c:v>
                </c:pt>
              </c:numCache>
            </c:numRef>
          </c:val>
        </c:ser>
        <c:dLbls/>
        <c:shape val="cylinder"/>
        <c:axId val="142168064"/>
        <c:axId val="142169600"/>
        <c:axId val="0"/>
      </c:bar3DChart>
      <c:catAx>
        <c:axId val="142168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 b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169600"/>
        <c:crosses val="autoZero"/>
        <c:auto val="1"/>
        <c:lblAlgn val="ctr"/>
        <c:lblOffset val="100"/>
      </c:catAx>
      <c:valAx>
        <c:axId val="1421696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1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1680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6463113173138099E-2"/>
          <c:y val="3.8470269178930601E-2"/>
          <c:w val="0.94608896685841737"/>
          <c:h val="0.7802762247240223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Активное включение в общеполезную социальную деятельность.</c:v>
                </c:pt>
                <c:pt idx="1">
                  <c:v>Соц. оринт взгляд </c:v>
                </c:pt>
                <c:pt idx="2">
                  <c:v>Развитие навыков сотрудничества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3.5</c:v>
                </c:pt>
                <c:pt idx="1">
                  <c:v>3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Активное включение в общеполезную социальную деятельность.</c:v>
                </c:pt>
                <c:pt idx="1">
                  <c:v>Соц. оринт взгляд </c:v>
                </c:pt>
                <c:pt idx="2">
                  <c:v>Развитие навыков сотрудничества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3.9</c:v>
                </c:pt>
                <c:pt idx="1">
                  <c:v>4</c:v>
                </c:pt>
                <c:pt idx="2">
                  <c:v>4.2</c:v>
                </c:pt>
              </c:numCache>
            </c:numRef>
          </c:val>
        </c:ser>
        <c:dLbls/>
        <c:shape val="cylinder"/>
        <c:axId val="142429568"/>
        <c:axId val="142447744"/>
        <c:axId val="0"/>
      </c:bar3DChart>
      <c:catAx>
        <c:axId val="1424295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447744"/>
        <c:crosses val="autoZero"/>
        <c:auto val="1"/>
        <c:lblAlgn val="ctr"/>
        <c:lblOffset val="100"/>
      </c:catAx>
      <c:valAx>
        <c:axId val="1424477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42429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05152269902853"/>
          <c:y val="0.78784508577061163"/>
          <c:w val="0.12794847730097175"/>
          <c:h val="0.12822127328641969"/>
        </c:manualLayout>
      </c:layout>
      <c:txPr>
        <a:bodyPr/>
        <a:lstStyle/>
        <a:p>
          <a:pPr>
            <a:defRPr sz="1100" b="1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181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38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42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132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493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946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074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330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028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707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4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AC0FD-C0B6-453C-AE7B-650C44013ECC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11B8-E48B-48D1-BB54-95C191BA1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492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11247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54868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 бюджетное общеобразовательное учреждение Ленинградской области  «</a:t>
            </a:r>
            <a:r>
              <a:rPr lang="ru-RU" sz="1600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Сланцевская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школа – интернат, реализующая адаптированные образовательные программы»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1379678"/>
            <a:ext cx="69127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АНАЛИЗ РАБОТЫ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НАД МЕТОДИЧЕСКОЙ ТЕМОЙ 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2019  -2020, 2020 – 2021  УЧ. ГОД</a:t>
            </a: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озрастная категория: обучающиеся 8 класса</a:t>
            </a: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16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Талькина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С.Е, воспитатель</a:t>
            </a:r>
          </a:p>
          <a:p>
            <a:pPr algn="r"/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ервая квалификационная категория</a:t>
            </a:r>
          </a:p>
          <a:p>
            <a:pPr algn="r"/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Сланцы</a:t>
            </a:r>
          </a:p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dmin\Desktop\scale_12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24744"/>
            <a:ext cx="2592288" cy="1728192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xmlns="" val="20068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620688"/>
            <a:ext cx="8280920" cy="1320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РАЗВИТИЯ ЛИЧНОСТНЫХ КАЧЕСТВ ОБУЧАЮЩИХСЯ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в динамике)</a:t>
            </a:r>
          </a:p>
          <a:p>
            <a:r>
              <a:rPr lang="ru-RU" sz="1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Мотивация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       </a:t>
            </a:r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pPr algn="just"/>
            <a:r>
              <a:rPr lang="ru-RU" sz="1400" b="1" dirty="0" smtClean="0"/>
              <a:t>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Вывод: на конец учебного года у  обучающихся наблюдается положительная динамика:</a:t>
            </a:r>
          </a:p>
          <a:p>
            <a:pPr lvl="0"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сформирован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познавательный мотив, стремление  выполнять все предъявляемые  требования;</a:t>
            </a:r>
          </a:p>
          <a:p>
            <a:pPr lvl="0"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стараются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четко следовать  всем указаниям педагогов;</a:t>
            </a:r>
          </a:p>
          <a:p>
            <a:pPr lvl="0"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добросовестны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ответственны к выполнению заданий и поручений;</a:t>
            </a:r>
          </a:p>
          <a:p>
            <a:pPr lvl="0"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переживают, если получают неудовлетворительные оценки; </a:t>
            </a:r>
          </a:p>
          <a:p>
            <a:pPr lvl="0"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посещают школу охотно, предпочитают  не пропускать занятия без уважительной причины; </a:t>
            </a:r>
          </a:p>
          <a:p>
            <a:pPr lvl="0"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испытывают серьезных  затруднений  в учебной деятельности; </a:t>
            </a:r>
          </a:p>
          <a:p>
            <a:pPr lvl="0"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выполняют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  с желанием, пониманием,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стараются самостоятельно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находятся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состоянии  устойчивой  адаптации  к  школе;   </a:t>
            </a:r>
          </a:p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171720299"/>
              </p:ext>
            </p:extLst>
          </p:nvPr>
        </p:nvGraphicFramePr>
        <p:xfrm>
          <a:off x="1547664" y="1268760"/>
          <a:ext cx="468052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494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54868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</a:p>
          <a:p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473498511"/>
              </p:ext>
            </p:extLst>
          </p:nvPr>
        </p:nvGraphicFramePr>
        <p:xfrm>
          <a:off x="2357422" y="964178"/>
          <a:ext cx="5022890" cy="325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4365104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на конец учебного года у  обучающихся  выявлена положительная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динамика:</a:t>
            </a:r>
          </a:p>
          <a:p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владеют 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словесными и невербальными средствами общения,  техникой установления контакта;  </a:t>
            </a:r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умеют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понимать и выражать свои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чувства;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вежливы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общении,   доброжелательны,  адекватно  реагирует на замечания 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взрослых;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стараются осмысленно употреблять вежливые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слова, в общении не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конфликтны;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на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возрастном  уровне усвоены социальные нормы и правила культуры поведения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7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548680"/>
            <a:ext cx="83529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Нравственные ценности</a:t>
            </a:r>
          </a:p>
          <a:p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на конец учебного года у  обучающихся  выявлена положительная динамика:</a:t>
            </a: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понимают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значимость трудовой деятельности, знают о профессиях;</a:t>
            </a: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проявили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практическую готовность к бытовому и производительному труду;</a:t>
            </a: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выявлена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изменения знаний о правилах безопасности и умениях их исполнять; </a:t>
            </a:r>
          </a:p>
          <a:p>
            <a:pPr lvl="0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проявляют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спокойствие, миролюбивую натуру, сбалансированность внутренних процессов, адекватные эмоциональные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реакции;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выявлены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положительные  позитивные качества личности и  умение управлять своими эмоциями в различных ситуациях; </a:t>
            </a:r>
          </a:p>
          <a:p>
            <a:endParaRPr lang="ru-RU" sz="16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825861637"/>
              </p:ext>
            </p:extLst>
          </p:nvPr>
        </p:nvGraphicFramePr>
        <p:xfrm>
          <a:off x="1866900" y="980729"/>
          <a:ext cx="5410200" cy="288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927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22" y="404664"/>
            <a:ext cx="835292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конец учебного года у  обучающихся  выявлена положительная динамика: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сформированы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адекватные возможности и ограничения в совместной деятельности;</a:t>
            </a: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развиты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 самообслуживания (дома и в школе);</a:t>
            </a: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стараются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верить  в свои силы и доводить начатое дело до конца;</a:t>
            </a: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осознают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значимость своего «Я», социальную роль в коллективе;</a:t>
            </a: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готовы 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взаимодействию с разными группами людей;</a:t>
            </a: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стараются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свой досуг, независимо от того, чем заняты другие дети;</a:t>
            </a: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являются 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активными участниками 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происходящего;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свободное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 стараются проводить  с пользой для себя и других;</a:t>
            </a:r>
          </a:p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стараются выполнять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действия самостоятельно и помогают другим воспитанникам в развитии навыков        самообслуживания и самостоятельности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980689243"/>
              </p:ext>
            </p:extLst>
          </p:nvPr>
        </p:nvGraphicFramePr>
        <p:xfrm>
          <a:off x="1763688" y="1052736"/>
          <a:ext cx="525658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84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620688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u="sng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User\Desktop\ФОТО ДЛЯ ГОДОВОЙ ПРЕЗЕНТАЦИИ\20210427_1721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35583">
            <a:off x="576286" y="880818"/>
            <a:ext cx="2019384" cy="1680276"/>
          </a:xfrm>
          <a:prstGeom prst="rect">
            <a:avLst/>
          </a:prstGeom>
          <a:noFill/>
        </p:spPr>
      </p:pic>
      <p:pic>
        <p:nvPicPr>
          <p:cNvPr id="5" name="Picture 6" descr="C:\Users\User\Desktop\ФОТО ДЛЯ ГОДОВОЙ ПРЕЗЕНТАЦИИ\20210428_1643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642918"/>
            <a:ext cx="2071702" cy="1714512"/>
          </a:xfrm>
          <a:prstGeom prst="rect">
            <a:avLst/>
          </a:prstGeom>
          <a:noFill/>
        </p:spPr>
      </p:pic>
      <p:pic>
        <p:nvPicPr>
          <p:cNvPr id="6" name="Picture 3" descr="C:\Users\User\Desktop\ФОТО ДЛЯ ГОДОВОЙ ПРЕЗЕНТАЦИИ\20210428_1731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933510">
            <a:off x="6587019" y="1087249"/>
            <a:ext cx="2011856" cy="1597155"/>
          </a:xfrm>
          <a:prstGeom prst="rect">
            <a:avLst/>
          </a:prstGeom>
          <a:noFill/>
        </p:spPr>
      </p:pic>
      <p:pic>
        <p:nvPicPr>
          <p:cNvPr id="7" name="Picture 5" descr="C:\Users\User\Desktop\ФОТО ДЛЯ ГОДОВОЙ ПРЕЗЕНТАЦИИ\162212462639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01514">
            <a:off x="4911659" y="673563"/>
            <a:ext cx="1802869" cy="1737838"/>
          </a:xfrm>
          <a:prstGeom prst="rect">
            <a:avLst/>
          </a:prstGeom>
          <a:noFill/>
        </p:spPr>
      </p:pic>
      <p:pic>
        <p:nvPicPr>
          <p:cNvPr id="8" name="Picture 6" descr="C:\Users\User\Desktop\ФОТО ДЛЯ ГОДОВОЙ ПРЕЗЕНТАЦИИ\20210426_16115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4071942"/>
            <a:ext cx="2857520" cy="2000264"/>
          </a:xfrm>
          <a:prstGeom prst="rect">
            <a:avLst/>
          </a:prstGeom>
          <a:noFill/>
        </p:spPr>
      </p:pic>
      <p:pic>
        <p:nvPicPr>
          <p:cNvPr id="9" name="Picture 4" descr="C:\Users\User\Desktop\ФОТО ДЛЯ ГОДОВОЙ ПРЕЗЕНТАЦИИ\20210430_14512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2643174" y="3357562"/>
            <a:ext cx="3786214" cy="1928826"/>
          </a:xfrm>
          <a:prstGeom prst="rect">
            <a:avLst/>
          </a:prstGeom>
          <a:noFill/>
        </p:spPr>
      </p:pic>
      <p:pic>
        <p:nvPicPr>
          <p:cNvPr id="10" name="Picture 3" descr="C:\Users\User\Desktop\ФОТО ДЛЯ ГОДОВОЙ ПРЕЗЕНТАЦИИ\20210525_15140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72132" y="3786190"/>
            <a:ext cx="3143272" cy="2428892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341544">
            <a:off x="915685" y="2514194"/>
            <a:ext cx="2526241" cy="159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8" descr="C:\Users\User\Desktop\ФОТО ДЛЯ ГОДОВОЙ ПРЕЗЕНТАЦИИ\20210512_101607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4217633">
            <a:off x="5979191" y="2328177"/>
            <a:ext cx="1514095" cy="1691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7505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54868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1600" b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6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/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итогам анализа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 методической темой  выявлено: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воспитательные  цели  и задачи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решены;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обучающихся имеется положительный опыт осуществления взаимодействия со всеми участниками образовательного и воспитательного процесса;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отмечается  активное участие обучающихся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класса в жизни школы и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региона;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положительное отношение к учебно – воспитательному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процессу;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повысился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воспитанности класса на конец учебного года; </a:t>
            </a: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наблюдается 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  направлениям воспитательной работы с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классом;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оллектив класса стал более сплочённым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Перспективы работы на следующий учебный год:</a:t>
            </a:r>
          </a:p>
          <a:p>
            <a:pPr lvl="0"/>
            <a:endParaRPr lang="ru-RU" sz="16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знаний о профессиях, рекомендуемых детям данной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возрастной категории;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плана  ближайших шагов на профессиональном пути с учетом личностных особенностей, интересов, склонностей и возможностей;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заинтересованности  детей в сохранении и укреплении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здоровья;  Совершенствование  форм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направленных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формирование положительных мотивов трудовой деятельности,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целеустремленности;</a:t>
            </a:r>
            <a:endParaRPr lang="ru-RU" sz="1600" u="sng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готовности к социальному взаимодействию,  умению гибко реагировать на изменения в современном обществе;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активной  гражданской позиции,  чувства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патриотизма,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ответственности, </a:t>
            </a:r>
            <a:r>
              <a:rPr lang="ru-RU" sz="1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инициативы.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09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500</Words>
  <Application>Microsoft Office PowerPoint</Application>
  <PresentationFormat>Экран (4:3)</PresentationFormat>
  <Paragraphs>131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13</cp:revision>
  <dcterms:created xsi:type="dcterms:W3CDTF">2021-06-10T17:53:19Z</dcterms:created>
  <dcterms:modified xsi:type="dcterms:W3CDTF">2021-06-11T06:46:59Z</dcterms:modified>
</cp:coreProperties>
</file>