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50"/>
  </p:notesMasterIdLst>
  <p:sldIdLst>
    <p:sldId id="259" r:id="rId4"/>
    <p:sldId id="261" r:id="rId5"/>
    <p:sldId id="265" r:id="rId6"/>
    <p:sldId id="263" r:id="rId7"/>
    <p:sldId id="264" r:id="rId8"/>
    <p:sldId id="262" r:id="rId9"/>
    <p:sldId id="273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309" r:id="rId18"/>
    <p:sldId id="276" r:id="rId19"/>
    <p:sldId id="277" r:id="rId20"/>
    <p:sldId id="278" r:id="rId21"/>
    <p:sldId id="279" r:id="rId22"/>
    <p:sldId id="280" r:id="rId23"/>
    <p:sldId id="297" r:id="rId24"/>
    <p:sldId id="281" r:id="rId25"/>
    <p:sldId id="282" r:id="rId26"/>
    <p:sldId id="283" r:id="rId27"/>
    <p:sldId id="290" r:id="rId28"/>
    <p:sldId id="285" r:id="rId29"/>
    <p:sldId id="284" r:id="rId30"/>
    <p:sldId id="286" r:id="rId31"/>
    <p:sldId id="295" r:id="rId32"/>
    <p:sldId id="294" r:id="rId33"/>
    <p:sldId id="287" r:id="rId34"/>
    <p:sldId id="288" r:id="rId35"/>
    <p:sldId id="293" r:id="rId36"/>
    <p:sldId id="291" r:id="rId37"/>
    <p:sldId id="296" r:id="rId38"/>
    <p:sldId id="289" r:id="rId39"/>
    <p:sldId id="292" r:id="rId40"/>
    <p:sldId id="299" r:id="rId41"/>
    <p:sldId id="308" r:id="rId42"/>
    <p:sldId id="300" r:id="rId43"/>
    <p:sldId id="301" r:id="rId44"/>
    <p:sldId id="307" r:id="rId45"/>
    <p:sldId id="303" r:id="rId46"/>
    <p:sldId id="304" r:id="rId47"/>
    <p:sldId id="306" r:id="rId48"/>
    <p:sldId id="31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solidFill>
          <a:schemeClr val="dk1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07305336832908"/>
          <c:y val="5.4792213473315886E-2"/>
          <c:w val="0.64336876640420004"/>
          <c:h val="0.45228966170895341"/>
        </c:manualLayout>
      </c:layout>
      <c:bar3DChart>
        <c:barDir val="col"/>
        <c:grouping val="clustered"/>
        <c:ser>
          <c:idx val="0"/>
          <c:order val="0"/>
          <c:tx>
            <c:v>2016уч.г</c:v>
          </c:tx>
          <c:spPr>
            <a:solidFill>
              <a:schemeClr val="accent1"/>
            </a:solidFill>
            <a:ln w="9525" cap="flat" cmpd="sng" algn="ctr">
              <a:solidFill>
                <a:schemeClr val="accent1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1">
                  <a:shade val="50000"/>
                  <a:shade val="95000"/>
                  <a:satMod val="105000"/>
                </a:schemeClr>
              </a:contourClr>
            </a:sp3d>
          </c:spPr>
          <c:cat>
            <c:strRef>
              <c:f>Лист1!$A$2:$C$7</c:f>
              <c:strCache>
                <c:ptCount val="6"/>
                <c:pt idx="0">
                  <c:v>физический потенциал</c:v>
                </c:pt>
                <c:pt idx="1">
                  <c:v>познавательный потенциал</c:v>
                </c:pt>
                <c:pt idx="2">
                  <c:v>нравственный потенциал</c:v>
                </c:pt>
                <c:pt idx="3">
                  <c:v>коммуникативный потенциал</c:v>
                </c:pt>
                <c:pt idx="4">
                  <c:v>трудовой потенциал</c:v>
                </c:pt>
                <c:pt idx="5">
                  <c:v>сформированность кол-тива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2.1</c:v>
                </c:pt>
                <c:pt idx="1">
                  <c:v>1.9</c:v>
                </c:pt>
                <c:pt idx="2">
                  <c:v>2.2000000000000002</c:v>
                </c:pt>
                <c:pt idx="3">
                  <c:v>2.4</c:v>
                </c:pt>
                <c:pt idx="4">
                  <c:v>2.2999999999999998</c:v>
                </c:pt>
                <c:pt idx="5">
                  <c:v>2.5</c:v>
                </c:pt>
              </c:numCache>
            </c:numRef>
          </c:val>
        </c:ser>
        <c:ser>
          <c:idx val="1"/>
          <c:order val="1"/>
          <c:tx>
            <c:v>2017уч.г.</c:v>
          </c:tx>
          <c:spPr>
            <a:solidFill>
              <a:schemeClr val="accent2"/>
            </a:solidFill>
            <a:ln w="9525" cap="flat" cmpd="sng" algn="ctr">
              <a:solidFill>
                <a:schemeClr val="accent2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2">
                  <a:shade val="50000"/>
                  <a:shade val="95000"/>
                  <a:satMod val="105000"/>
                </a:schemeClr>
              </a:contourClr>
            </a:sp3d>
          </c:spPr>
          <c:cat>
            <c:strRef>
              <c:f>Лист1!$A$2:$C$7</c:f>
              <c:strCache>
                <c:ptCount val="6"/>
                <c:pt idx="0">
                  <c:v>физический потенциал</c:v>
                </c:pt>
                <c:pt idx="1">
                  <c:v>познавательный потенциал</c:v>
                </c:pt>
                <c:pt idx="2">
                  <c:v>нравственный потенциал</c:v>
                </c:pt>
                <c:pt idx="3">
                  <c:v>коммуникативный потенциал</c:v>
                </c:pt>
                <c:pt idx="4">
                  <c:v>трудовой потенциал</c:v>
                </c:pt>
                <c:pt idx="5">
                  <c:v>сформированность кол-тива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2.4</c:v>
                </c:pt>
                <c:pt idx="3">
                  <c:v>2.7</c:v>
                </c:pt>
                <c:pt idx="4">
                  <c:v>2.9</c:v>
                </c:pt>
                <c:pt idx="5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Лист1!$F$1</c:f>
              <c:strCache>
                <c:ptCount val="1"/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3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3">
                  <a:shade val="50000"/>
                  <a:shade val="95000"/>
                  <a:satMod val="105000"/>
                </a:schemeClr>
              </a:contourClr>
            </a:sp3d>
          </c:spPr>
          <c:cat>
            <c:strRef>
              <c:f>Лист1!$A$2:$C$7</c:f>
              <c:strCache>
                <c:ptCount val="6"/>
                <c:pt idx="0">
                  <c:v>физический потенциал</c:v>
                </c:pt>
                <c:pt idx="1">
                  <c:v>познавательный потенциал</c:v>
                </c:pt>
                <c:pt idx="2">
                  <c:v>нравственный потенциал</c:v>
                </c:pt>
                <c:pt idx="3">
                  <c:v>коммуникативный потенциал</c:v>
                </c:pt>
                <c:pt idx="4">
                  <c:v>трудовой потенциал</c:v>
                </c:pt>
                <c:pt idx="5">
                  <c:v>сформированность кол-тива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Лист1!$G$1</c:f>
              <c:strCache>
                <c:ptCount val="1"/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accent4">
                  <a:shade val="50000"/>
                  <a:shade val="95000"/>
                  <a:satMod val="105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4">
                  <a:shade val="50000"/>
                  <a:shade val="95000"/>
                  <a:satMod val="105000"/>
                </a:schemeClr>
              </a:contourClr>
            </a:sp3d>
          </c:spPr>
          <c:cat>
            <c:strRef>
              <c:f>Лист1!$A$2:$C$7</c:f>
              <c:strCache>
                <c:ptCount val="6"/>
                <c:pt idx="0">
                  <c:v>физический потенциал</c:v>
                </c:pt>
                <c:pt idx="1">
                  <c:v>познавательный потенциал</c:v>
                </c:pt>
                <c:pt idx="2">
                  <c:v>нравственный потенциал</c:v>
                </c:pt>
                <c:pt idx="3">
                  <c:v>коммуникативный потенциал</c:v>
                </c:pt>
                <c:pt idx="4">
                  <c:v>трудовой потенциал</c:v>
                </c:pt>
                <c:pt idx="5">
                  <c:v>сформированность кол-тива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</c:numCache>
            </c:numRef>
          </c:val>
        </c:ser>
        <c:shape val="cylinder"/>
        <c:axId val="65628032"/>
        <c:axId val="65629568"/>
        <c:axId val="0"/>
      </c:bar3DChart>
      <c:catAx>
        <c:axId val="65628032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29568"/>
        <c:crosses val="autoZero"/>
        <c:auto val="1"/>
        <c:lblAlgn val="ctr"/>
        <c:lblOffset val="100"/>
      </c:catAx>
      <c:valAx>
        <c:axId val="65629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dk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98545-16CE-4EA5-A1D8-ED5E295E6D7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70EED-4E0A-4FDD-B222-829F37BC7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0EED-4E0A-4FDD-B222-829F37BC7A0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23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0EED-4E0A-4FDD-B222-829F37BC7A0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81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0EED-4E0A-4FDD-B222-829F37BC7A0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72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0EED-4E0A-4FDD-B222-829F37BC7A0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16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842E-4B1E-462E-90BB-16FE503333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3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2CE3-DA46-41D3-8BDA-7407AD316F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D03D-D9B9-468C-A85C-45D995BB88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58F7-727C-4063-97F3-0B26103D6B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37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9A25-84DB-4066-A933-63AE713678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37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318D-7000-4B9F-A4D8-80D8B320E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2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C766-80F4-4A9E-BBE8-B90A5C1944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7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A853-9340-465F-9872-886C0BC1B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18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C0F3-C06E-42A7-AA50-9EDF3F4D4D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EA5F-8DF6-4875-826F-648CE7670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71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0198-3262-4602-A69B-FDC5DB2FEB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2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634CA8-3A62-43B6-827D-E16844C410D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23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ADB2-0656-453C-B9CC-E5DB3220041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1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6B97-83B9-4746-834D-4926CEF063F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9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04C3-A529-47E6-B746-0CB19508E3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86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089F-0A52-443C-8008-0173739F34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06E5-E4E1-4BCF-A665-E6D2FEE9DE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7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BED5-DA7A-446E-BFFC-B34F638B05B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BC48-0D3A-4026-A15B-3FF2405A64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08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6390-0D3F-4991-9828-AE41ED670C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09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5D31-D1D1-46F7-9CD4-8A5C3B006D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0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5DBE-5DD7-42ED-A7CB-7EA710335F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64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435AD-5BB5-417C-8AC0-5A926860B4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1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D458-B74A-47B3-B9CE-7217BEC6FA7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100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openxmlformats.org/officeDocument/2006/relationships/image" Target="../media/image56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hyperlink" Target="http://remontobuwi.ru/wp-content/uploads/2012/08/&#1084;&#1072;&#1089;&#1090;&#1077;&#1088;&#1089;&#1082;&#1072;&#1103;-&#1087;&#1086;-&#1088;&#1077;&#1084;&#1086;&#1085;&#1090;&#1091;-&#1086;&#1073;&#1091;&#1074;&#1080;.jpg" TargetMode="Externa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gif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gif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gif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gif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Relationship Id="rId9" Type="http://schemas.openxmlformats.org/officeDocument/2006/relationships/image" Target="../media/image14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gif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9.png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gi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gif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7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8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gif"/><Relationship Id="rId2" Type="http://schemas.openxmlformats.org/officeDocument/2006/relationships/image" Target="../media/image179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6041" y="1600200"/>
            <a:ext cx="4451918" cy="4525963"/>
          </a:xfrm>
        </p:spPr>
      </p:pic>
      <p:pic>
        <p:nvPicPr>
          <p:cNvPr id="16386" name="Picture 2" descr="&amp;SHcy;&amp;acy;&amp;bcy;&amp;lcy;&amp;ocy;&amp;ncy; &quot;&amp;Kcy; &amp;ncy;&amp;acy;&amp;chcy;&amp;acy;&amp;lcy;&amp;ucy; &amp;ucy;&amp;chcy;&amp;iecy;&amp;bcy;&amp;ncy;&amp;ocy;&amp;gcy;&amp;ocy; &amp;gcy;&amp;ocy;&amp;dcy;&amp;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29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88840"/>
            <a:ext cx="5256584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казенное общеобразовательное учреждение Ленинградской области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Сланцевская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 – интернат, реализующая адаптированные образовательные программы»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ГКОУ ЛО «Сланцевская специальная  школа – интернат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</a:t>
            </a:r>
            <a:endParaRPr lang="ru-RU" sz="1200" dirty="0" smtClean="0"/>
          </a:p>
          <a:p>
            <a:endParaRPr lang="ru-RU" sz="800" dirty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развития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коллектива 8 класса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2016-2017 учебном году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ригорьевна,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627322/v627322948/47522/jim3gP8nz4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1924050" cy="230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627322/v627322948/4752c/bsPTrNwH3m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15819"/>
            <a:ext cx="2026920" cy="230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27322/v627322948/4754a/BW72xtuoBo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255" y="134502"/>
            <a:ext cx="2806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27322/v627322948/47554/I1yrb73GZt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322" y="134502"/>
            <a:ext cx="2540174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627322/v627322948/47572/Ycci0mlO52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136" y="2767448"/>
            <a:ext cx="3344319" cy="21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000" y="3068960"/>
            <a:ext cx="3521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реализовать, правда в игре, свое право избирать и, что немаловажно, быть избранным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выбираю. Меня выбирают.» – ролевая игра где,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было по взрослым правилам: претенденты в кандидаты, кандидаты в Президенты (не страны пока, а только класса), предвыборная кампания, списки, бюллетени, голосование и… в классе появился, а точнее,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появилась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Президент. Большинством голосов победу одержала Валерия Зайцева. Вот как!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767448"/>
            <a:ext cx="37444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 «Я выбираю. Меня выбирают»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vk.com/images/stickers/126/12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623" y="5007952"/>
            <a:ext cx="11430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590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2600" y="457200"/>
            <a:ext cx="7179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пожилых людей отмечается ежегодно 1 октября с 1991 года согласно решению Генеральной Ассамблеи Организации Объединенных Наций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благотворительную акцию "Благодарность не знает границ"  . 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открытки и добрые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дедушкам и бабушкам немного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орошего настроения.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user153\Desktop\1 октября\DSC04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6791">
            <a:off x="610048" y="2046667"/>
            <a:ext cx="50040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153\Desktop\1 октября\DSC04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204">
            <a:off x="5037698" y="2179604"/>
            <a:ext cx="4091947" cy="33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0" y="5157192"/>
            <a:ext cx="2298391" cy="1536325"/>
          </a:xfrm>
          <a:prstGeom prst="rect">
            <a:avLst/>
          </a:prstGeom>
        </p:spPr>
      </p:pic>
      <p:pic>
        <p:nvPicPr>
          <p:cNvPr id="1026" name="Picture 2" descr="http://hnu.docdat.com/pars_docs/refs/199/198507/img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970" y="5380387"/>
            <a:ext cx="2139093" cy="13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90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637118/v637118597/1570d/1uc4RzwKtq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5688632" cy="274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638219/v638219948/413c/1IdHih2tJ6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73052"/>
            <a:ext cx="471360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3645024"/>
            <a:ext cx="2592288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645024"/>
            <a:ext cx="331236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 появилась новая книга 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ланцевском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книгой!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https://chitalnya.ru/upload2/253/6395062156952917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512" y="4769890"/>
            <a:ext cx="1905000" cy="15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86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836637/v836637948/f6b1/xd93jDgk1E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808312" cy="210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836637/v836637948/f6a8/demJS9Yufl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001838" cy="210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637/v836637948/f69e/TYmyyBraP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9710"/>
            <a:ext cx="2674193" cy="211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637/v836637948/f6e2/KZ4A9LPMCF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8713" y="457200"/>
            <a:ext cx="2917783" cy="231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637/v836637948/f6f6/viYw7uYvVW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979" y="2475957"/>
            <a:ext cx="2790825" cy="188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c836637/v836637948/f6ec/_p1WIUIs7dg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259" y="2996952"/>
            <a:ext cx="246022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p.userapi.com/c836637/v836637948/f6d8/s7ymwFKdme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938" y="4791266"/>
            <a:ext cx="2849542" cy="1985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5301208"/>
            <a:ext cx="4874046" cy="147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2000 году впервые в этот день стартовала акция «Красная ленточка». Сделать красную ленточку символом борьбы со СПИДом в 1991 году предложил художник из Нью-Йорка Франк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знак солидарности с теми, чью жизнь необратимым образом изменил вирус иммунодефицита,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изготовили красные ленточки, чтобы приколоть к своей одежде, дать соседу, незнакомому прохожему, родственникам.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3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513184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836636/v836636948/1f7b0/ua1vZkZb0v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090" y="43408"/>
            <a:ext cx="4320480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836636/v836636948/1f7a6/8aLG-tmYdl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56" y="2242557"/>
            <a:ext cx="378333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636/v836636948/1f7ce/8N1O2-kUnC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55133"/>
            <a:ext cx="4086225" cy="2754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5229200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Служить или не служить? Вопрос. И каждый, кто еще не служил, отвечает на него по-своему. И еще вопросы: какая она сегодня – наша армия, и что сегодня означает – служить в армии? На эти вопросы ответил будущим призывникам сотрудник военкомата Рощенко Олег Дмитриевич. И он утверждает, что наша армия сегодня – это сила. Служба в армии – увлекательное дело с походами, учениями, вылетами и стрельбами. Служба в армии – это закалка и становление мужского характера, это приобретение перспективной гражданской профессии. 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media.professionali.ru/processor/topics/original/2013/05/20/x-15f3794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3016" y="735401"/>
            <a:ext cx="1498203" cy="15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570" y="421078"/>
            <a:ext cx="224068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Служить или не служить?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65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60" y="48470"/>
            <a:ext cx="7715200" cy="1143000"/>
          </a:xfrm>
        </p:spPr>
        <p:txBody>
          <a:bodyPr/>
          <a:lstStyle/>
          <a:p>
            <a:r>
              <a:rPr lang="ru-RU" sz="2800" dirty="0" smtClean="0"/>
              <a:t>Встречи в городском краеведческом музее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8561" y="2422551"/>
            <a:ext cx="3498938" cy="2051846"/>
          </a:xfrm>
        </p:spPr>
      </p:pic>
      <p:sp>
        <p:nvSpPr>
          <p:cNvPr id="3" name="Прямоугольник 2"/>
          <p:cNvSpPr/>
          <p:nvPr/>
        </p:nvSpPr>
        <p:spPr>
          <a:xfrm>
            <a:off x="4405499" y="680527"/>
            <a:ext cx="4572000" cy="1578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национальных ценностей на основе приобщения школьников к народной культуре своего родного края, к историческому прошлому народа, воспитание музейной культуры и развитие интереса к подлинным предметам старины, развитие кругозора, воспитание нравственно-патриотических чувств, развитие исследовательской, созидательной и познавательной деятельности.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04" y="619970"/>
            <a:ext cx="3528392" cy="2017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86973"/>
            <a:ext cx="4499992" cy="2017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96" y="4916995"/>
            <a:ext cx="3779912" cy="1720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976" y="2609870"/>
            <a:ext cx="4499992" cy="2307125"/>
          </a:xfrm>
          <a:prstGeom prst="rect">
            <a:avLst/>
          </a:prstGeom>
        </p:spPr>
      </p:pic>
      <p:pic>
        <p:nvPicPr>
          <p:cNvPr id="3076" name="Picture 4" descr="http://smailik.ucoz.com/_ph/4/1/3620684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342" y="1779538"/>
            <a:ext cx="18478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3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836636/v836636948/1f83a/HzAESFB0fkM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36724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836636/v836636948/1f84e/h1JYWnb_0h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80928"/>
            <a:ext cx="3726668" cy="3053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3568" y="4149080"/>
            <a:ext cx="2952328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 в рабочие пошел 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меня научат…» 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научат? Чему научат? Лучше всего на эти вопросы может ответить тот, кто готов научить.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точно знают, какие рабочие профессии можно получить в нашем техникуме.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764704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завучами 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Сланцевского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индустриального техникума: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директора по воспитательной работе и безопасности Коняхина Людмила Николаевна и заместитель директора по учебно-производственной практике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Подкуркова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Вера Михайловна. 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 descr="http://smailik.ucoz.com/_ph/4/1/196849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83810"/>
            <a:ext cx="1600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85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636726/v636726948/5d903/hwwn8DaYQVY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964"/>
            <a:ext cx="3284220" cy="225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636726/v636726948/5d8f9/BIBmWYxiyM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911" y="1507505"/>
            <a:ext cx="3024336" cy="225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92280" y="1124744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настоящими сознательными гражданами великой России, знакомясь с историей права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5576" y="457200"/>
            <a:ext cx="447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правовой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89040"/>
            <a:ext cx="4968552" cy="216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Конечно, можно возмущаться грязью на улицах и пенять дворникам за плохую работу. Но ведь можно без слов засучить рукава и самим навести порядок там, где живешь, учишься, работаешь, отдыхаешь. Именно так и поступили 28 апреля участники акции "Оставь чистый след".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дружно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весело убрали мусор вокруг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библиотеки, своей школы 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заслужили немедленную благодарность жильцов соседних домов.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ТЫ ОСТАВИЛ СВОЙ ЧИСТЫЙ СЛЕД В ГОРОДЕ?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cliparthut.com/clip-arts/1701/question-smiley-face-clip-art-17012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2421"/>
            <a:ext cx="13430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9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0868" y="61376"/>
            <a:ext cx="2555776" cy="19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46" y="457200"/>
            <a:ext cx="2555776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115" y="415222"/>
            <a:ext cx="2555776" cy="1916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6165" y="3596224"/>
            <a:ext cx="318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Обобщить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систематизировать знания детей о профессии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обувщика.</a:t>
            </a:r>
            <a:endParaRPr lang="ru-RU" sz="1400" dirty="0"/>
          </a:p>
        </p:txBody>
      </p:sp>
      <p:pic>
        <p:nvPicPr>
          <p:cNvPr id="9" name="Рисунок 8" descr="мастерская по ремонту обуви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173743"/>
            <a:ext cx="3811910" cy="28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2802" y="2354392"/>
            <a:ext cx="2725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с видами операций сбербанка, научить пользоваться банкоматом.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festival.1september.ru/articles/527284/img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165" y="4229246"/>
            <a:ext cx="3524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segodnya.ua/img/ui/_47225c58685803103aa60ad11c5516c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71224"/>
            <a:ext cx="2105025" cy="252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47425"/>
            <a:ext cx="3706711" cy="2780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988" y="457200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610155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243" y="3645024"/>
            <a:ext cx="3419872" cy="2564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0"/>
            <a:ext cx="7560840" cy="38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ателье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Мастер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пошиву и ремонту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одежды.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416" y="3861048"/>
            <a:ext cx="1779827" cy="261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Знакомство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профессиями швеи, закройщика.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о процессе изготовления одежды, свойствах материала из которых она сшита, практичности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102" name="Picture 6" descr="http://img-fotki.yandex.ru/get/6835/59635556.34/0_bc75a_fd4ee478_ori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69" y="-357462"/>
            <a:ext cx="1189189" cy="10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4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576" y="548680"/>
            <a:ext cx="7632848" cy="601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73448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САМЫЙ КЛАССНЫЙ …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11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0"/>
            <a:ext cx="7560840" cy="103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ферму.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«Оператор   машинного доения».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знания учащихся о профессии доярки.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о качествах, присущих людям данной профессии.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школа\Desktop\ктд - новый год\фото1\DSC082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31367"/>
            <a:ext cx="3922422" cy="246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школа\Desktop\ктд - новый год\фото1\DSC082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578" y="3916003"/>
            <a:ext cx="3884404" cy="22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школа\Desktop\ктд - новый год\фото1\DSC082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0109" y="3899465"/>
            <a:ext cx="3620631" cy="249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школа\Desktop\ктд - новый год\фото1\DSC0825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2060" y="1314189"/>
            <a:ext cx="3521706" cy="22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07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3244"/>
            <a:ext cx="3600400" cy="2484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273" y="35623"/>
            <a:ext cx="361189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37520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81128"/>
            <a:ext cx="2843808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846975"/>
            <a:ext cx="3059832" cy="2294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744543"/>
            <a:ext cx="27363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празднике ко Дню Победы  для ветеранов в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реабелитационном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центре «Мечта».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3284984"/>
            <a:ext cx="180789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было подержать автомат и примерить солдатскую каску.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27376" y="4581128"/>
            <a:ext cx="265199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20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604" y="211077"/>
            <a:ext cx="7128792" cy="78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общеинтеллектуального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отношения к знаниям, процессу познания.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33" y="1133691"/>
            <a:ext cx="3121197" cy="2340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021" y="1183873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2788" y="1345724"/>
            <a:ext cx="2555776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07" y="3878796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221088"/>
            <a:ext cx="3059832" cy="229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906" y="4168856"/>
            <a:ext cx="1995686" cy="2660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3620479"/>
            <a:ext cx="74888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Посещение выставки районного прикладного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63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56692"/>
            <a:ext cx="3506325" cy="262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974" y="592832"/>
            <a:ext cx="3676618" cy="2757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3016"/>
            <a:ext cx="3995936" cy="2996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365104"/>
            <a:ext cx="252028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государственным оркестром  «Метелица».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4617" y="2967335"/>
            <a:ext cx="593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Ну, очень здорово!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148" name="Picture 4" descr="http://liubavyshka.ru/_ph/223/2/113441836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87" y="2695258"/>
            <a:ext cx="2053282" cy="18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81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275" y="1040913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680" y="3429000"/>
            <a:ext cx="2951312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8640"/>
            <a:ext cx="2267744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47" y="3497805"/>
            <a:ext cx="3562872" cy="2672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6144" y="349780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хорошо  на природе!</a:t>
            </a:r>
            <a:endParaRPr lang="ru-RU" sz="2800" b="1" dirty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4455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2700">
                  <a:solidFill>
                    <a:srgbClr val="00B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 в природу</a:t>
            </a:r>
            <a:endParaRPr lang="ru-RU" sz="2000" b="1" dirty="0">
              <a:ln w="12700">
                <a:solidFill>
                  <a:srgbClr val="00B05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http://boombob.ru/img/picture/Dec/29/3b6a351e69f6801069e847bf14bd2d02/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956" y="4206062"/>
            <a:ext cx="1706887" cy="18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58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42646"/>
            <a:ext cx="360040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8555"/>
            <a:ext cx="3635896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627839"/>
            <a:ext cx="360040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592724"/>
            <a:ext cx="3779912" cy="2726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3073342"/>
            <a:ext cx="6480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 так мы отдыхаем и играем в вечерний отрезок времени.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http://www.playcast.ru/uploads/2015/02/16/12154320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717" y="1720479"/>
            <a:ext cx="2170633" cy="17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41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24363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87442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852935"/>
            <a:ext cx="2915816" cy="2379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924" y="4357200"/>
            <a:ext cx="3203848" cy="2402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907178"/>
            <a:ext cx="2699792" cy="2024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59" y="4784289"/>
            <a:ext cx="2662681" cy="1997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8840" y="3212976"/>
            <a:ext cx="282737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Выезд в д. Старополье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308304" y="5157192"/>
            <a:ext cx="161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</a:t>
            </a:r>
            <a:r>
              <a:rPr lang="ru-RU" dirty="0" smtClean="0"/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достопримечательностью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д.Старополье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 информации.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1.liveinternet.ru/images/attach/c/0/33/887/33887138_25aa9bc0f37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564" y="330951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15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общекультурного направления: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ценностного отношения к прекрасному, представлений об эстетических идеалах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ценностях.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 descr="https://pp.userapi.com/c636823/v636823597/30a0f/XIhuDnQM23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6752"/>
            <a:ext cx="208823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63889" y="1556792"/>
            <a:ext cx="5580111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ОТКРОЙТЕ своего близкого взрослого человека</a:t>
            </a:r>
            <a:r>
              <a:rPr lang="ru-RU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 в конкурсе:  Огнев Я, Зайцева Валерия</a:t>
            </a:r>
            <a:r>
              <a:rPr lang="ru-RU" dirty="0" smtClean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19" y="3974174"/>
            <a:ext cx="3696411" cy="2772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628" y="4118779"/>
            <a:ext cx="3525356" cy="2644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816" y="2344444"/>
            <a:ext cx="3960440" cy="2401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9249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ледовое шоу «Двенадцать месяцев»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cdn.st100sp.com/cache_pictures/048125169/thumb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833" y="4859187"/>
            <a:ext cx="14287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79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866" y="260647"/>
            <a:ext cx="3803915" cy="2350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776" y="260648"/>
            <a:ext cx="4178224" cy="235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05871"/>
            <a:ext cx="3528392" cy="206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622" y="4974826"/>
            <a:ext cx="3096344" cy="1883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01" y="3200400"/>
            <a:ext cx="3779912" cy="2126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26412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 мы умеем веселиться…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5096340"/>
            <a:ext cx="3131840" cy="1761660"/>
          </a:xfrm>
          <a:prstGeom prst="rect">
            <a:avLst/>
          </a:prstGeom>
        </p:spPr>
      </p:pic>
      <p:pic>
        <p:nvPicPr>
          <p:cNvPr id="8194" name="Picture 2" descr="http://img3.proshkolu.ru/content/media/pic/std/3000000/2436000/2435443-703e5a236101edb2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9952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775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57200"/>
            <a:ext cx="4896544" cy="400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«Пираты»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80728"/>
            <a:ext cx="3017912" cy="2263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241" y="1033662"/>
            <a:ext cx="2934072" cy="2323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56636"/>
            <a:ext cx="3282921" cy="2544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076" y="1383869"/>
            <a:ext cx="3203848" cy="2402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00300"/>
            <a:ext cx="3563888" cy="2697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4767" y="3700740"/>
            <a:ext cx="3820546" cy="2896612"/>
          </a:xfrm>
          <a:prstGeom prst="rect">
            <a:avLst/>
          </a:prstGeom>
        </p:spPr>
      </p:pic>
      <p:pic>
        <p:nvPicPr>
          <p:cNvPr id="7170" name="Picture 2" descr="http://img-fotki.yandex.ru/get/4614/104967700.66/0_7689e_9db6dbc4_L.jpg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793" y="3847664"/>
            <a:ext cx="1462875" cy="22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2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332656"/>
            <a:ext cx="8382000" cy="100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воспитательной работы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«Это мой выбор»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учащимися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8 -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классов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— высшее из благ, но только тогда,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оно первого сорта, иначе оно ни на что не годно.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Р</a:t>
            </a: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Киплинг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саморазвития, самореализации, личностного и профессионального самоопределения личности на этапе подросткового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мотивации к здоровому образу жизни, необходимость заботы о своем здоровье и здоровье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помощи ученикам в развитии в себе способности действовать целесообразно, мыслить рационально и эффективно проявлять свои интеллектуальные умения в окружающей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среде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нравственной позиции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проявления учащимися класса инициативы и самостоятельности, ответственности, искренности и открытости в реальных жизненных ситуациях, развитие интереса к внеклассной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и оптимизация процесса личностного и профессионального самоопределения личности на этапе подросткового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семьях позитивное отношение к активной общественной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социальной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7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148068" y="3165194"/>
            <a:ext cx="1528387" cy="55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92736"/>
            <a:ext cx="2915816" cy="2186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156" y="2234489"/>
            <a:ext cx="3672408" cy="2803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820" y="4554723"/>
            <a:ext cx="3564904" cy="2255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372" y="165947"/>
            <a:ext cx="316835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91" y="4352809"/>
            <a:ext cx="3115254" cy="2336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542211"/>
            <a:ext cx="23042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Очень интересная и увлекательная  игра по станциям.</a:t>
            </a:r>
            <a:endParaRPr lang="ru-RU" dirty="0"/>
          </a:p>
        </p:txBody>
      </p:sp>
      <p:pic>
        <p:nvPicPr>
          <p:cNvPr id="6146" name="Picture 2" descr="http://900igr.net/datas/biologija/Struktura-biosfery/0018-018-Struktura-biosfer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896" y="2695332"/>
            <a:ext cx="1897839" cy="17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духовно- нравственного направления: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нравственного, ответственного, инициативного и компетентного гражданина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4955"/>
            <a:ext cx="3096344" cy="2322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55866"/>
            <a:ext cx="3923928" cy="294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645024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313545"/>
            <a:ext cx="2499742" cy="3332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149080"/>
            <a:ext cx="3131840" cy="234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0300" y="1176117"/>
            <a:ext cx="45365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Человек –кузнец своего счастья…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1379" y="1545449"/>
            <a:ext cx="115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занятие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tdell.ru/img/articles/41/logo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108" y="873417"/>
            <a:ext cx="1228056" cy="13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48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3515883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8640"/>
            <a:ext cx="3899925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212976"/>
            <a:ext cx="4067944" cy="3050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50100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 каждому ученику в течение классного часа понятие «счастье» применительно к самому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себе;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учащихся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вести рассуждения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 аргументировать свою точку зрения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нравственных качеств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45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966" y="381826"/>
            <a:ext cx="4089375" cy="3026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498" y="424118"/>
            <a:ext cx="3979168" cy="29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026" y="3494448"/>
            <a:ext cx="4091947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789040"/>
            <a:ext cx="2297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Телемост «Телефон доверия» в прямом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эфире.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csaba.3dn.ru/32451c80e3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653851" cy="16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63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8640"/>
            <a:ext cx="3168352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626" y="278437"/>
            <a:ext cx="3096344" cy="2682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655" y="1950749"/>
            <a:ext cx="2795803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76890"/>
            <a:ext cx="2747797" cy="206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624" y="4416850"/>
            <a:ext cx="3227851" cy="24208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792" y="3102877"/>
            <a:ext cx="2699792" cy="2024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918" y="3092204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Цель:</a:t>
            </a:r>
          </a:p>
          <a:p>
            <a:r>
              <a:rPr lang="ru-RU" sz="1400" dirty="0" smtClean="0"/>
              <a:t>Развести </a:t>
            </a:r>
            <a:r>
              <a:rPr lang="ru-RU" sz="1400" dirty="0"/>
              <a:t>понятия “право”, “права”, “обязанности”, показать единство прав и обязанностей для детей-подростков.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5445224"/>
            <a:ext cx="1877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Повышать социально-правовую компетентность старшеклассников.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1549" y="620688"/>
            <a:ext cx="16139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права»</a:t>
            </a:r>
          </a:p>
        </p:txBody>
      </p:sp>
      <p:pic>
        <p:nvPicPr>
          <p:cNvPr id="4098" name="Picture 2" descr="http://animaciatop.ru/pictures/smailiki/thumb/smailiki-30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046" y="3326634"/>
            <a:ext cx="1577330" cy="15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56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49080"/>
            <a:ext cx="3839411" cy="2609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918" y="112322"/>
            <a:ext cx="3923928" cy="294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422" y="3898268"/>
            <a:ext cx="3816424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404664"/>
            <a:ext cx="2664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Благотворительная акция «Подарок ветерану»</a:t>
            </a:r>
            <a:endParaRPr lang="ru-RU" dirty="0"/>
          </a:p>
        </p:txBody>
      </p:sp>
      <p:pic>
        <p:nvPicPr>
          <p:cNvPr id="3074" name="Picture 2" descr="http://www.playcast.ru/uploads/2014/11/09/10557322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684" y="2546482"/>
            <a:ext cx="1836468" cy="14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2 1"/>
          <p:cNvSpPr/>
          <p:nvPr/>
        </p:nvSpPr>
        <p:spPr>
          <a:xfrm>
            <a:off x="3491880" y="4149080"/>
            <a:ext cx="1872208" cy="1142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20380686">
            <a:off x="3527678" y="4477875"/>
            <a:ext cx="176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 помогать мы умеем</a:t>
            </a:r>
            <a:r>
              <a:rPr lang="ru-RU" sz="1100" dirty="0" smtClean="0"/>
              <a:t>…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010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спортивно-оздоровительной деятельности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воспитание осознанной потребности в здоровом образе жизни, формирование и развитие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51236"/>
            <a:ext cx="3131840" cy="25057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304" y="1994237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43117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280" y="3722710"/>
            <a:ext cx="4067944" cy="3050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2932" y="115193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Спортивный кружок вечером.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50434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Мы  всегда  и во всём  найдём позитив!</a:t>
            </a:r>
            <a:endParaRPr lang="ru-RU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liubavyshka.ru/_ph/222/2/13656352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567" y="2624026"/>
            <a:ext cx="1956233" cy="17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782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 класс\Desktop\футбол 2017\IMG_20170428_0939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1"/>
            <a:ext cx="3834308" cy="265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 класс\Desktop\футбол 2017\IMG_20170428_1350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638" y="3079552"/>
            <a:ext cx="4608512" cy="342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 класс\Desktop\футбол 2017\IMG_20170428_1355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3974959" cy="28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 класс\Desktop\футбол 2017\IMG_20170428_14002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1649"/>
            <a:ext cx="3240360" cy="360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86805" y="3370782"/>
            <a:ext cx="1530229" cy="1810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2756386"/>
            <a:ext cx="598764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Наша гордость – призовые места по футболу по  области.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58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laycast.ru/uploads/2016/11/23/20625951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993" y="4697386"/>
            <a:ext cx="3134122" cy="19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362" y="188640"/>
            <a:ext cx="3596217" cy="269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702" y="1338310"/>
            <a:ext cx="4355976" cy="326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510" y="3206869"/>
            <a:ext cx="3851920" cy="2888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4430" y="1886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Наша любимая игра «Зарница»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8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6632"/>
            <a:ext cx="4097428" cy="30730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678214"/>
            <a:ext cx="3960440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26" y="3429000"/>
            <a:ext cx="3930956" cy="2948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977680"/>
            <a:ext cx="4104456" cy="2687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1807610"/>
            <a:ext cx="2088232" cy="1882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5880" y="76624"/>
            <a:ext cx="350058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Второй день игры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058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971600" y="-1683568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0466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Годовой план – сетка воспитательной работы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направлениям и по месяцам.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791259"/>
              </p:ext>
            </p:extLst>
          </p:nvPr>
        </p:nvGraphicFramePr>
        <p:xfrm>
          <a:off x="1524000" y="1397000"/>
          <a:ext cx="65043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/>
                <a:gridCol w="2168128"/>
                <a:gridCol w="216812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Социальное направление «Дорога дружбы и доброты»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«Здоровье тела и духа»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Общекультурное              «Красота – страшная сила»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Презентация «Кем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быть?»Систематизация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 знаний о мире профессий.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Информационная беседа «Без вредных привычек по жизни иди, здоровье свое и других береги!»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Конкурс детского творчества: «Мы вместе, мы – рядом»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Школьный праздник «Учитель – профессия главная на земле» 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Игровой марафон: «В стране ВИТАМИНИЯ».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КТД - Конкурсная программа «Осенний листопад».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Конференция  «Что значит мастер в любой профессии?»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Диспут «Коктейль здоровья.»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Конкурс творчества          «Родное сердце».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Игра-практикум Распределение трудовых обязанностей на примере конкретного выполнения работы.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Конференция «Для чего нужно вести здоровый образ жизни» (из опыта   учащихся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Общешкольная  игра  «Новогодний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Пираты и дети».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Экскурсия в сапожную мастерскую. Мастер по ремонту обуви.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Неделя здоровья.        Физкультура и спорт в моей семье.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Санкт-Петербург на ледовое шоу.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Викторина «Способности к труду и главные качества человека.»</a:t>
                      </a:r>
                      <a:endParaRPr lang="ru-RU" sz="110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Лекционный час «Как оздоровить свой организм летом.»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Праздничная программа           «О женщинах с любовью»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36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5282338"/>
              </p:ext>
            </p:extLst>
          </p:nvPr>
        </p:nvGraphicFramePr>
        <p:xfrm>
          <a:off x="1115617" y="836709"/>
          <a:ext cx="7273923" cy="602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201"/>
                <a:gridCol w="647919"/>
                <a:gridCol w="725653"/>
                <a:gridCol w="84966"/>
                <a:gridCol w="830604"/>
                <a:gridCol w="432048"/>
                <a:gridCol w="576064"/>
                <a:gridCol w="1260762"/>
                <a:gridCol w="911870"/>
                <a:gridCol w="996836"/>
              </a:tblGrid>
              <a:tr h="1656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СПИСОК ДЕТЕЙ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                                Н А З В А Н И Е      К Р У Ж К А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ФАКУЛЬТАТИВЫ</a:t>
                      </a:r>
                      <a:endParaRPr lang="ru-RU" sz="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Игры с мячом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Секретов нет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C00000"/>
                          </a:solidFill>
                          <a:effectLst/>
                        </a:rPr>
                        <a:t>СПОРТИВНАЯ </a:t>
                      </a:r>
                      <a:r>
                        <a:rPr lang="ru-RU" sz="9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ГИМНАСТИКА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СПОРТ. СЕКЦИЯ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ФУТБОЛ  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СПОРТИВНАЯ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    ИГРА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ОСНОВЫ КОМПЬЮТЕРНОЙ ГРАМОТНОСТИ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БЕЗОПАСНОСТЬ 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ЖИЗНИ</a:t>
                      </a:r>
                      <a:endParaRPr lang="ru-RU" sz="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Белова </a:t>
                      </a: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Анаст</a:t>
                      </a: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Божко Артур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Вишневский Максим 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Голобурдин</a:t>
                      </a: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Артём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Грюцев</a:t>
                      </a: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Ник.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Зайцева Валерия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Иванова </a:t>
                      </a: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Сония</a:t>
                      </a: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44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Капустина Оксана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500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Мишненкова</a:t>
                      </a: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Галина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38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Огнев  </a:t>
                      </a:r>
                      <a:r>
                        <a:rPr lang="ru-RU" sz="1050" dirty="0" err="1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Ярик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500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Сорокина Валерия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  <a:tr h="500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Талья Гриша</a:t>
                      </a:r>
                      <a:endParaRPr lang="ru-RU" sz="1050" dirty="0">
                        <a:solidFill>
                          <a:schemeClr val="accent4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45" marR="48645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8600" y="373887"/>
            <a:ext cx="11692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 УЧАЩИХСЯ ДОПОЛНИТЕЛЬНЫМ ОБРАЗОВАНИЕМ( 2016 – 2017. УЧ. ГОД)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6525344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ВЫВОД:     </a:t>
            </a:r>
            <a:r>
              <a:rPr lang="ru-RU" sz="1100" dirty="0" smtClean="0"/>
              <a:t>В КРУЖКАХ  ОХВАЧЕНО 75% УЧАЩИХСЯ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51297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участия в выставках, конкурсах. соревнованиях различного уровня.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10019456" cy="3491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4077072"/>
            <a:ext cx="48729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Вывод: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 полученных грамот показал, что учащиеся класса  активно принимают участие во всех конкурсах, стараются быть активными и приносить свой маленький вклад  в жизнь  класса. У них проявляется  определённая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эстетического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чувств, сознания, поведения и деятельности школьника, а именно: - эмоционально-чувственная  отзывчивость на прекрасное,  возвышенное  в жизни, в природе,  в труде, в поведении и деятельности</a:t>
            </a:r>
            <a:r>
              <a:rPr lang="ru-RU" dirty="0"/>
              <a:t>.</a:t>
            </a:r>
          </a:p>
        </p:txBody>
      </p:sp>
      <p:pic>
        <p:nvPicPr>
          <p:cNvPr id="3074" name="Picture 2" descr="http://www.playcast.ru/uploads/2015/02/16/1215432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919" y="4433088"/>
            <a:ext cx="2397714" cy="19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0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класса </a:t>
            </a:r>
            <a:endParaRPr lang="ru-RU" dirty="0"/>
          </a:p>
        </p:txBody>
      </p:sp>
      <p:pic>
        <p:nvPicPr>
          <p:cNvPr id="5122" name="Picture 2" descr="https://chitalnya.ru/upload2/253/63950621569529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ycast.ru/uploads/2014/09/06/974766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065" y="4694475"/>
            <a:ext cx="16201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6192688" cy="480131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Каждый 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имеет право на ошибку и её исправление.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Никто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не имеет право унижать, оскорблять и обижать другого человека.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Каждый 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должен научиться признавать свою неправоту и отстаивать своё мнение.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Учащийся класса 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должен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учиться 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дружить и иметь друзей.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Человек должен уметь помогать другому человеку и не бояться просить помощи.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Каждый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должен учиться быть терпеливым и настойчивым в достижении своих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целей.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7.Поддержка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ребят, которые часто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болеют.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8.Традиция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«тёплых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писем и разговоров».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9.Участие во всех школьных праздниках и соревнованиях.</a:t>
            </a: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10.Поддерживать порядок и соблюдать дисциплину в школе.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семьёй</a:t>
            </a:r>
            <a:endParaRPr lang="ru-RU" dirty="0"/>
          </a:p>
        </p:txBody>
      </p:sp>
      <p:pic>
        <p:nvPicPr>
          <p:cNvPr id="4100" name="Picture 4" descr="http://smayli.ru/data/smiles/lubov-23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1763"/>
            <a:ext cx="1590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920" y="1417638"/>
            <a:ext cx="7920880" cy="684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по данным направлениям показала высокий уровень удовлетворенности родителей жизнедеятельностью классного коллектива. Прослеживается динамика по обеспечению родителей информацией, повышенный интерес к процессу воспитания отдельных учащихся. Данные родители часто обращаются за помощью к специалистам, которые помогают в воспитании самоутверждении обучающихся в преодолении различных трудностей. Индивидуальные беседы, консультации востребованы и помогают выявить проблемы и пути их решения. Родителей интересует, как ребенок проводит время в ОУ, какие отношения в коллективе, как происходит становление ребенка, как личности. Родительские собрания проходят активно, процент участия родителей значительно вырос. Многие родители. проявляют инициативность в жизни класса и школы. В перспективе планирую развивать данное направление своей деятельности и привлекать к участию как можно больше родителей.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Были проведены  классные родительские собрания по плану: «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безопасности несовершеннолетних. Ответственность родителей за обеспечение безопасности жизнедеятельности детей»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 «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семьи в воспитании и развитии учащихся. Безопасность в сети интернет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пути её формирования у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учащихся.»  Анкетирование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етний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отдых учащихся.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Родительские собрания проходили один раз в четверть. Большинство родителей посетили все собрания.  На собраниях помимо общепедагогических  вопросов обсуждались частные: режим дня воспитанников, успеваемость и посещаемость школьниками учебных занятий, причины пропусков уроков, школьное питание и подвоз детей к месту обучения и обратно. Проводилась работа специалистов (психолог, медик) с целью оказания помощи в воспитании детей в семье.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Помимо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родительских собраний проводилось заочное анкетирование родителей «Достаточно ли вы контактны с детьми», «Моё мнение как родителя о классе», посредством которого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выясняли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волнующие родителей вопросы.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опросу, родители удовлетворены работой педагогов.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792088"/>
          </a:xfrm>
        </p:spPr>
        <p:txBody>
          <a:bodyPr/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 личностного роста обучающихся. (уровень воспитанности,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64088" y="4077072"/>
            <a:ext cx="3779912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Вывод: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 учащихся слабо сформированы правила безопасного и бережного поведения в природе и обществе,  на низком уровне отношение к культурно-историческому наследию родного края и страны, не осознают ответственности  за свои поступки 4человека</a:t>
            </a:r>
            <a:r>
              <a:rPr lang="ru-RU" altLang="ru-RU" sz="1200" dirty="0">
                <a:latin typeface="Times New Roman" panose="02020603050405020304" pitchFamily="18" charset="0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 На хорошем уровне осознанное выполнение обязанностей ученика и активное включение в общеполезную социальную деятельность.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latin typeface="Times New Roman" panose="02020603050405020304" pitchFamily="18" charset="0"/>
              </a:rPr>
              <a:t>Личностные учебные действия </a:t>
            </a:r>
            <a:r>
              <a:rPr lang="ru-RU" altLang="ru-RU" sz="1200" dirty="0" err="1" smtClean="0">
                <a:latin typeface="Times New Roman" panose="02020603050405020304" pitchFamily="18" charset="0"/>
              </a:rPr>
              <a:t>смыслообразования</a:t>
            </a:r>
            <a:r>
              <a:rPr lang="ru-RU" altLang="ru-RU" sz="1200" dirty="0" smtClean="0">
                <a:latin typeface="Times New Roman" panose="02020603050405020304" pitchFamily="18" charset="0"/>
              </a:rPr>
              <a:t> и самоопределения  находятся   на  достаточном  уровне, а личностные учебные действия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нравственного эстетического оценивания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слабом уровне.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3838692"/>
              </p:ext>
            </p:extLst>
          </p:nvPr>
        </p:nvGraphicFramePr>
        <p:xfrm>
          <a:off x="179512" y="1052736"/>
          <a:ext cx="6336704" cy="3684576"/>
        </p:xfrm>
        <a:graphic>
          <a:graphicData uri="http://schemas.openxmlformats.org/presentationml/2006/ole">
            <p:oleObj spid="_x0000_s2081" name="Лист" r:id="rId3" imgW="6743633" imgH="4010053" progId="Excel.Sheet.12">
              <p:embed/>
            </p:oleObj>
          </a:graphicData>
        </a:graphic>
      </p:graphicFrame>
      <p:pic>
        <p:nvPicPr>
          <p:cNvPr id="2059" name="Picture 11" descr="http://img0.liveinternet.ru/images/attach/c/9/106/392/106392636_d2d8ba02acd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49551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2356946"/>
              </p:ext>
            </p:extLst>
          </p:nvPr>
        </p:nvGraphicFramePr>
        <p:xfrm>
          <a:off x="701824" y="39981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БУД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34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выводы и перспективы развития на следующий учебный год. </a:t>
            </a:r>
            <a:endParaRPr lang="ru-RU" sz="2800" dirty="0"/>
          </a:p>
        </p:txBody>
      </p:sp>
      <p:pic>
        <p:nvPicPr>
          <p:cNvPr id="8194" name="Picture 2" descr="https://go1.imgsmail.ru/imgpreview?key=24a793dbadb1f7a7&amp;mb=imgdb_preview_11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318" y="136884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cast.ru/uploads/2015/04/26/13342263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7" y="1196752"/>
            <a:ext cx="58029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Результатом своей работы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считаю: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успешное сплочение классного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коллектива, создание условий, способствующих реализации творческого потенциала детей, активное участие детей во всех мероприятиях, причем весьма успешное: класс занимает одно из лидирующих мест по итогам участия во внеклассных мероприятиях среди 5 – 9 классов.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партнерских отношений учащихся, учителей  и  родителей.  Повышение родительской ответственности за содержание и воспитание несовершеннолетних.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микроклимата семьи, профилактика правонарушений, преодоление асоциальных явлений.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3046" y="3501008"/>
            <a:ext cx="4896544" cy="3060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работы в новом учебном году: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о методах и формах проводимой профилактической работы с уч-ся.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по профилактике семейного воспитания, проведение классных   родительских  собраний.</a:t>
            </a: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Постоянный контроль принятых воспитательных мер и достигнутых результатов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учебной мотивации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системы самоуправления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решение этих выявленных проблем и будет направлена воспитательная работа в будущем году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3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_Fly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18002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B_Fly09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3068638"/>
            <a:ext cx="1152525" cy="1152525"/>
          </a:xfrm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827088" y="1341438"/>
            <a:ext cx="6985000" cy="55165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3203575" y="3500438"/>
            <a:ext cx="2438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solidFill>
                  <a:srgbClr val="FF99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Здравствуй,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solidFill>
                  <a:srgbClr val="FF99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лето!</a:t>
            </a:r>
          </a:p>
        </p:txBody>
      </p:sp>
      <p:pic>
        <p:nvPicPr>
          <p:cNvPr id="28678" name="Picture 6" descr="B_Fly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18002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2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19925" y="4221163"/>
            <a:ext cx="1695450" cy="2247900"/>
          </a:xfrm>
        </p:spPr>
      </p:pic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249737" cy="2808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5162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6699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B9C4D7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Летняя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B9C4D7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страничка</a:t>
            </a:r>
          </a:p>
        </p:txBody>
      </p:sp>
    </p:spTree>
    <p:extLst>
      <p:ext uri="{BB962C8B-B14F-4D97-AF65-F5344CB8AC3E}">
        <p14:creationId xmlns:p14="http://schemas.microsoft.com/office/powerpoint/2010/main" xmlns="" val="34851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043781"/>
              </p:ext>
            </p:extLst>
          </p:nvPr>
        </p:nvGraphicFramePr>
        <p:xfrm>
          <a:off x="1524000" y="1397000"/>
          <a:ext cx="6096000" cy="468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«Я-гражданин своей страны»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Общеинтеллектуальное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                «Я и мир вокруг меня»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Информационный час «Главная книга страны — Конституция.»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Ленинградская область на карте России. Символы Ленинградской области.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Правовой марафон «Мы – патриоты России.»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Виртуальное путешествие «Мой дом – моя крепость. Ладожская крепость.»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 «Толерантность к другим: учимся сочувствию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Экскурсия в Ивангород.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Ивангородская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крепость.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Час вопросов и ответов «Этикет и мы! Проблема разговорной речи.»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Беседа-диалог «Народы нашего края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Викторина по теме. История – это мы.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Деловая игра «Я, ты, он, она – вместе целая страна.»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Виртуальное путешествие «Народы нашего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края.»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59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16632"/>
            <a:ext cx="80283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класса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классе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13 учеников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: 7мальчиков и 6 девочек. Из них  1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надомник,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1 опекаемый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ребёнок,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сирот в классе нет.  2 ученика  2000 года рождения ,7 учащихся 2001 года, 4 человека  2002 года.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результатам медицинского обследования  практически здоровых  из 13 человек  нет.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3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гр. Здоровья – 8 чел.                           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4 гр. (специальная )- 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4  чел.  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большинстве дети в классе любознательны и работоспособны. В классе трое учащихся закончили  на «4» и «5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», с одной «3» два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человека. Формирование сплочённого коллектива продолжается. Ребята болеют за свой коллектив, переживают неудачи. Есть группы по интересам, по месту жительства.  Дети очень любят  вместе проводить время в школе. 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классе есть ребята, которые занимаются активно спортом. Многие мальчики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имеют награды за спортивные достижения. Команда мальчиков заняла призовое место в спортивных соревнованиях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 мини футболу,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ребята неоднократно принимали участие в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районных соревнованиях,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где занимали призовые места.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Класс достаточно общительный, проблемных детей в этом плане нет. Есть ребята, которые немного в стороне от коллектива, но это особенности их характера. Во внеурочной деятельности и во всех классных делах они принимают участие. Ребята хорошо общаются и дружат с ребятами из других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классов.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Коммуникативные навыки сформированы неплохо.  Личные качества ребят – доброта и порядочность, они умеют сделать выводы и исправлять свои ошибки. Большая часть класса ребят правильно реагируют на критику. Отзывчивы на похвалу. Умеют взаимодействовать с педагогами. 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целом, можно сделать вывод: класс работоспособный, активный, ребята творческие, разносторонне развитые, умеют и хотят учиться, очень доброжелательные. В большинстве дети интеллектуально развиты и коммуникабельны. На уроках активны, хорошо воспринимают материал. Самооценка своих способностей, успехов и неудач в основном адекватная. К общественным поручениям относятся по-разному, некоторые считают это второстепенным делом и стараются избежать участия в общих делах. Однако в трудную минуту умеют сплотиться, болеют за общее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дело. Все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девочки посещают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спортивную  секцию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и являются активными участницами школьных мероприятий. Четверо мальчиков во внеурочное время занимаются футболом. </a:t>
            </a: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классе есть ребята, которые хорошо учатся и помогают отстающим,  есть трудолюбивые и есть  ленивые, но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каждая личность в коллективе   играет  свою важную роль. В классе налажена система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внутриколлективной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  деятельности.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Класс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основной своей массе активен и полон творческой энергии. Активно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участвовала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 жизни класса и школы большая часть ребят класса. Ученики стремятся общаться друг с другом. Класс имеет способных организаторов, преобладает приподнятый бодрый общий тон.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Часто принимает участие 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общешкольных  мероприятиях.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99913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00074"/>
              </p:ext>
            </p:extLst>
          </p:nvPr>
        </p:nvGraphicFramePr>
        <p:xfrm>
          <a:off x="642910" y="285729"/>
          <a:ext cx="8286808" cy="61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686"/>
                <a:gridCol w="2386875"/>
                <a:gridCol w="3115247"/>
              </a:tblGrid>
              <a:tr h="574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Направления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 работы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7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Социальное направление «Дорога дружбы и доброты»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Экскурсии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Общественно-полезная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практика </a:t>
                      </a:r>
                    </a:p>
                    <a:p>
                      <a:pPr lvl="0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 деятельность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Проблемно-ценностное общение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Обще интеллектуальное           «Я и мир вокруг меня»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Диспуты , проекты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Кружки,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занятия,КТД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Досуго-развлекательная  </a:t>
                      </a:r>
                      <a:r>
                        <a:rPr lang="ru-RU" sz="1400" dirty="0" smtClean="0">
                          <a:solidFill>
                            <a:srgbClr val="3E443C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3E443C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Социальное творчество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0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«Здоровье тела и духа»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Соревнования, игры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Поисковые исследования  Лектории, дни здоровья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3E443C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Трудовая 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3E443C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Спортивно-оздоровительная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3E443C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«Я-гражданин своей страны»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Благотворительные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акции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Библиотечные вечера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КТД,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тематич.занятия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443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Познавательная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Туристско-краеведческая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3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Общекультурное              «Красота – страшная сила»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- викторины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Праздники, конкурсы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Встречи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интер.людьми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Круглый стол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                                Проблемно-ценностное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общение Информационная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5656" y="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Направления и формы работы с классом в учебном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10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416824" cy="111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социального направления: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перевода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учащегося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пози­цию активного члена гражданского общества, способного самоопределяться на основе ценностей, вырабатывать собственное понимание и цели, разрабатывать проекты преобразования общества, реализовывать данные проекты.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pp.userapi.com/c638219/v638219948/3c46/AAiCOKPwexw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99081"/>
            <a:ext cx="3815477" cy="234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8219/v638219948/3c32/gtgALm7NCi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3260"/>
            <a:ext cx="3314700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638219/v638219948/3c50/rU2dMI2XsS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621" y="1233260"/>
            <a:ext cx="3219450" cy="21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43061" y="3789040"/>
            <a:ext cx="43934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 с ответственным  секретарём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делам несовершеннолетних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Светланой Николаевной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Новосёловой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– уже не дети, но еще и не взрослые – по закону не имеют пока права голоса, но ответственность за правонарушения по тому же закону несут практически в полной мере. 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грань между баловством, правонарушением и преступлением? Как постановка несовершеннолетнего на учет влияет на его дальнейшую судьбу? Так ли романтична криминально-тюремная жизнь? Кроме этих,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от Светланы Николаевны ответы и на другие вопросы. А в завершении договорились, что следующие их встречи будут только случайными и приятными.</a:t>
            </a:r>
          </a:p>
        </p:txBody>
      </p:sp>
      <p:pic>
        <p:nvPicPr>
          <p:cNvPr id="3074" name="Picture 2" descr="http://animaciatop.ru/pictures/smailiki/thumb/smailiki-87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809" y="157430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68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382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Рисунок 2" descr="https://pp.userapi.com/c627322/v627322948/4759a/g9hjKTJ4wK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994398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p.userapi.com/c627322/v627322948/474fa/bnXc_quwqK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99757"/>
            <a:ext cx="4104456" cy="3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443711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тебе 15, меньше всего хочется думать о правах и обязанностях. Но когда тебе 15 – самое время всерьез задуматься и о правах, и об обязанностях. Ты уже не ребенок, но не заметишь, как станешь взрослым, и не кто-то, а ты сам будешь отвечать за свою жизнь, за жизнь близких тебе людей, за жизнь своей страны.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okartinkah.ru/smimg/smayliki-kartinki-dlya-detey-na-urok-1650/smayliki-kartinki-dlya-detey-na-urok-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6431"/>
            <a:ext cx="2381250" cy="17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72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отрудничество">
  <a:themeElements>
    <a:clrScheme name="Сотрудничество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0">
        <a:dk1>
          <a:srgbClr val="00B4B0"/>
        </a:dk1>
        <a:lt1>
          <a:srgbClr val="FFFFFF"/>
        </a:lt1>
        <a:dk2>
          <a:srgbClr val="009999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CACA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1">
        <a:dk1>
          <a:srgbClr val="00B4B0"/>
        </a:dk1>
        <a:lt1>
          <a:srgbClr val="FFFFFF"/>
        </a:lt1>
        <a:dk2>
          <a:srgbClr val="00FFCC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FFE2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2562</Words>
  <Application>Microsoft Office PowerPoint</Application>
  <PresentationFormat>Экран (4:3)</PresentationFormat>
  <Paragraphs>349</Paragraphs>
  <Slides>46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Тема Office</vt:lpstr>
      <vt:lpstr>Оформление по умолчанию</vt:lpstr>
      <vt:lpstr>1_Сотрудничество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Встречи в городском краеведческом музее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Цель общекультурного направления: Формирование ценностного отношения к прекрасному, представлений об эстетических идеалах и ценностях. </vt:lpstr>
      <vt:lpstr>Слайд 28</vt:lpstr>
      <vt:lpstr>Слайд 29</vt:lpstr>
      <vt:lpstr>Слайд 30</vt:lpstr>
      <vt:lpstr>Цель духовно- нравственного направления:  создание условий для воспитания нравственного, ответственного, инициативного и компетентного гражданина России. </vt:lpstr>
      <vt:lpstr>Слайд 32</vt:lpstr>
      <vt:lpstr>Слайд 33</vt:lpstr>
      <vt:lpstr>Слайд 34</vt:lpstr>
      <vt:lpstr>Слайд 35</vt:lpstr>
      <vt:lpstr>Цель спортивно-оздоровительной деятельности: воспитание осознанной потребности в здоровом образе жизни, формирование и развитие валеологической культуры. </vt:lpstr>
      <vt:lpstr>Слайд 37</vt:lpstr>
      <vt:lpstr>Слайд 38</vt:lpstr>
      <vt:lpstr>Слайд 39</vt:lpstr>
      <vt:lpstr>Слайд 40</vt:lpstr>
      <vt:lpstr>Результаты участия в выставках, конкурсах. соревнованиях различного уровня.</vt:lpstr>
      <vt:lpstr>Традиции класса </vt:lpstr>
      <vt:lpstr>Сотрудничество с семьёй</vt:lpstr>
      <vt:lpstr>Динамика развития  личностного роста обучающихся. (уровень воспитанности, БУДы)</vt:lpstr>
      <vt:lpstr>Общие выводы и перспективы развития на следующий учебный год. 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User23</cp:lastModifiedBy>
  <cp:revision>116</cp:revision>
  <dcterms:modified xsi:type="dcterms:W3CDTF">2017-06-22T20:30:59Z</dcterms:modified>
</cp:coreProperties>
</file>