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sldIdLst>
    <p:sldId id="256" r:id="rId2"/>
    <p:sldId id="257" r:id="rId3"/>
    <p:sldId id="288" r:id="rId4"/>
    <p:sldId id="290" r:id="rId5"/>
    <p:sldId id="259" r:id="rId6"/>
    <p:sldId id="289" r:id="rId7"/>
    <p:sldId id="264" r:id="rId8"/>
    <p:sldId id="291" r:id="rId9"/>
    <p:sldId id="292" r:id="rId10"/>
    <p:sldId id="286" r:id="rId11"/>
    <p:sldId id="269" r:id="rId12"/>
    <p:sldId id="287" r:id="rId13"/>
    <p:sldId id="293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2020уч.г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школьный </c:v>
                </c:pt>
                <c:pt idx="1">
                  <c:v>муниц-ный</c:v>
                </c:pt>
                <c:pt idx="2">
                  <c:v>областной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2021уч.г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школьный </c:v>
                </c:pt>
                <c:pt idx="1">
                  <c:v>муниц-ный</c:v>
                </c:pt>
                <c:pt idx="2">
                  <c:v>областной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</c:v>
                </c:pt>
                <c:pt idx="1">
                  <c:v>1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школьный </c:v>
                </c:pt>
                <c:pt idx="1">
                  <c:v>муниц-ный</c:v>
                </c:pt>
                <c:pt idx="2">
                  <c:v>областной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81418496"/>
        <c:axId val="81440768"/>
        <c:axId val="0"/>
      </c:bar3DChart>
      <c:catAx>
        <c:axId val="81418496"/>
        <c:scaling>
          <c:orientation val="minMax"/>
        </c:scaling>
        <c:axPos val="b"/>
        <c:tickLblPos val="nextTo"/>
        <c:crossAx val="81440768"/>
        <c:crosses val="autoZero"/>
        <c:auto val="1"/>
        <c:lblAlgn val="ctr"/>
        <c:lblOffset val="100"/>
      </c:catAx>
      <c:valAx>
        <c:axId val="81440768"/>
        <c:scaling>
          <c:orientation val="minMax"/>
        </c:scaling>
        <c:axPos val="l"/>
        <c:majorGridlines/>
        <c:numFmt formatCode="General" sourceLinked="1"/>
        <c:tickLblPos val="nextTo"/>
        <c:crossAx val="81418496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Виктор\Рабочий стол\14769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24936" cy="2448271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00FF"/>
                </a:solidFill>
              </a:rPr>
              <a:t/>
            </a:r>
            <a:br>
              <a:rPr lang="ru-RU" i="1" dirty="0" smtClean="0">
                <a:solidFill>
                  <a:srgbClr val="0000FF"/>
                </a:solidFill>
              </a:rPr>
            </a:br>
            <a:r>
              <a:rPr lang="ru-RU" sz="2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Государственное бюджетное  общеобразовательное учреждение  Ленинградской области</a:t>
            </a:r>
            <a:br>
              <a:rPr lang="ru-RU" sz="2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Сланцевская</a:t>
            </a:r>
            <a:r>
              <a:rPr lang="ru-RU" sz="2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школа-интернат, </a:t>
            </a:r>
            <a:br>
              <a:rPr lang="ru-RU" sz="2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реализующая адаптированные образовательные программы» </a:t>
            </a:r>
            <a:r>
              <a:rPr lang="ru-RU" i="1" dirty="0" smtClean="0">
                <a:solidFill>
                  <a:srgbClr val="0000FF"/>
                </a:solidFill>
              </a:rPr>
              <a:t/>
            </a:r>
            <a:br>
              <a:rPr lang="ru-RU" i="1" dirty="0" smtClean="0">
                <a:solidFill>
                  <a:srgbClr val="0000FF"/>
                </a:solidFill>
              </a:rPr>
            </a:br>
            <a:r>
              <a:rPr lang="ru-RU" i="1" dirty="0" smtClean="0">
                <a:solidFill>
                  <a:srgbClr val="0000FF"/>
                </a:solidFill>
              </a:rPr>
              <a:t/>
            </a:r>
            <a:br>
              <a:rPr lang="ru-RU" i="1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589240"/>
            <a:ext cx="3672408" cy="504056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Разработала :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Брекова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Г.Г. ,воспитатель высшей квалификационной категории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allaklein.ucoz.ru/_ld/1/0467796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768752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411760" y="3429000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познавательной самостоятельности как условие успешной социализации обучающихся с интеллектуальными нарушениями»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Documents and Settings\Виктор\Рабочий стол\14769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Большое значение для развития познавательной самостоятельности  имеет игра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Сюжетно-ролевые игры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3573016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Подвижные игры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3068960"/>
            <a:ext cx="4014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Дидактические игры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123728" y="764704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04048" y="692696"/>
            <a:ext cx="648072" cy="259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 flipH="1">
            <a:off x="3707904" y="836712"/>
            <a:ext cx="864096" cy="2808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4" descr="http://slansi7.ru/upload/lenslansi7_new/images/big/ff/00/ff00faf95a4c4b74e19944d4886b88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2376264" cy="2394654"/>
          </a:xfrm>
          <a:prstGeom prst="roundRect">
            <a:avLst/>
          </a:prstGeom>
          <a:noFill/>
        </p:spPr>
      </p:pic>
      <p:pic>
        <p:nvPicPr>
          <p:cNvPr id="17" name="Picture 5" descr="C:\Users\User\Desktop\Новая папка (2)\IMG20210413153726_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933056"/>
            <a:ext cx="2627784" cy="1970838"/>
          </a:xfrm>
          <a:prstGeom prst="roundRect">
            <a:avLst/>
          </a:prstGeom>
          <a:noFill/>
        </p:spPr>
      </p:pic>
      <p:pic>
        <p:nvPicPr>
          <p:cNvPr id="18" name="Picture 2" descr="F:\5кл фото\неделя здоровья\IMG20201117151017_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149080"/>
            <a:ext cx="2232248" cy="2592288"/>
          </a:xfrm>
          <a:prstGeom prst="round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292080" y="908720"/>
            <a:ext cx="3707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это самостоятельный вид деятельности, которой занимаются дети: она может быть индивидуальной или коллективной. Она является ценным средством воспитания действенной активности детей, активизирует психические процессы, вызывает у обучающихся живой интерес к процессу познания.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cuments and Settings\Виктор\Рабочий стол\14769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Сюжетно-ролевые 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052736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сюжетно-ролевых играх, обучающиеся  усваивают социальные роли, способы взаимодействия, правила поведения в обществе, а также идентифицируя себя с выполняемой ролью, приобретают различные социально значимые качества.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C:\Users\User\Desktop\Новая папка (2)\IMG20201215151819_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4285211" cy="3212869"/>
          </a:xfrm>
          <a:prstGeom prst="roundRect">
            <a:avLst/>
          </a:prstGeom>
          <a:noFill/>
        </p:spPr>
      </p:pic>
      <p:pic>
        <p:nvPicPr>
          <p:cNvPr id="11" name="Picture 2" descr="C:\Users\User\Desktop\Новая папка (2)\IMG20201215151633_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708920"/>
            <a:ext cx="2499742" cy="3332989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Documents and Settings\Виктор\Рабочий стол\14769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Использование дидактических игр на занятиях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184576"/>
          </a:xfrm>
        </p:spPr>
        <p:txBody>
          <a:bodyPr/>
          <a:lstStyle/>
          <a:p>
            <a:r>
              <a:rPr lang="ru-RU" dirty="0" smtClean="0"/>
              <a:t>Ребусы</a:t>
            </a:r>
          </a:p>
          <a:p>
            <a:r>
              <a:rPr lang="ru-RU" dirty="0" smtClean="0"/>
              <a:t>Кроссворды</a:t>
            </a:r>
          </a:p>
          <a:p>
            <a:r>
              <a:rPr lang="ru-RU" dirty="0" smtClean="0"/>
              <a:t>Загадки</a:t>
            </a:r>
          </a:p>
          <a:p>
            <a:r>
              <a:rPr lang="ru-RU" dirty="0" smtClean="0"/>
              <a:t>Головоломки</a:t>
            </a:r>
            <a:endParaRPr lang="ru-RU" dirty="0"/>
          </a:p>
        </p:txBody>
      </p:sp>
      <p:pic>
        <p:nvPicPr>
          <p:cNvPr id="6" name="Рисунок 5" descr="http://d1.endata.cx/data/games/27364/%D1%85%D0%BA%D0%B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861048"/>
            <a:ext cx="1781175" cy="12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hunters.com/upload/reports/10118/watermark/1f21c3f20385696a06345e7d4f844d8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209433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im0-tub-ru.yandex.net/i?id=108483329-5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908720"/>
            <a:ext cx="2857500" cy="1428750"/>
          </a:xfrm>
          <a:prstGeom prst="rect">
            <a:avLst/>
          </a:prstGeom>
          <a:noFill/>
        </p:spPr>
      </p:pic>
      <p:pic>
        <p:nvPicPr>
          <p:cNvPr id="40964" name="Picture 4" descr="http://im2-tub-ru.yandex.net/i?id=327902496-16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861048"/>
            <a:ext cx="2376264" cy="1665606"/>
          </a:xfrm>
          <a:prstGeom prst="rect">
            <a:avLst/>
          </a:prstGeom>
          <a:noFill/>
        </p:spPr>
      </p:pic>
      <p:pic>
        <p:nvPicPr>
          <p:cNvPr id="40966" name="Picture 6" descr="http://im5-tub-ru.yandex.net/i?id=293394618-18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340768"/>
            <a:ext cx="2181225" cy="1428750"/>
          </a:xfrm>
          <a:prstGeom prst="rect">
            <a:avLst/>
          </a:prstGeom>
          <a:noFill/>
        </p:spPr>
      </p:pic>
      <p:pic>
        <p:nvPicPr>
          <p:cNvPr id="40968" name="Picture 8" descr="http://im5-tub-ru.yandex.net/i?id=98067907-18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085184"/>
            <a:ext cx="1905000" cy="1428750"/>
          </a:xfrm>
          <a:prstGeom prst="rect">
            <a:avLst/>
          </a:prstGeom>
          <a:noFill/>
        </p:spPr>
      </p:pic>
      <p:pic>
        <p:nvPicPr>
          <p:cNvPr id="40970" name="Picture 10" descr="http://im2-tub-ru.yandex.net/i?id=238939483-60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5517232"/>
            <a:ext cx="2857500" cy="1038225"/>
          </a:xfrm>
          <a:prstGeom prst="rect">
            <a:avLst/>
          </a:prstGeom>
          <a:noFill/>
        </p:spPr>
      </p:pic>
      <p:pic>
        <p:nvPicPr>
          <p:cNvPr id="40972" name="Picture 12" descr="http://im8-tub-ru.yandex.net/i?id=717751196-29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5229200"/>
            <a:ext cx="2162175" cy="1428750"/>
          </a:xfrm>
          <a:prstGeom prst="rect">
            <a:avLst/>
          </a:prstGeom>
          <a:noFill/>
        </p:spPr>
      </p:pic>
      <p:pic>
        <p:nvPicPr>
          <p:cNvPr id="40974" name="Picture 14" descr="http://im6-tub-ru.yandex.net/i?id=104009717-20-72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2420888"/>
            <a:ext cx="1905000" cy="1428750"/>
          </a:xfrm>
          <a:prstGeom prst="rect">
            <a:avLst/>
          </a:prstGeom>
          <a:noFill/>
        </p:spPr>
      </p:pic>
      <p:pic>
        <p:nvPicPr>
          <p:cNvPr id="40976" name="Picture 16" descr="http://im0-tub-ru.yandex.net/i?id=11498804-34-72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16508" y="2996952"/>
            <a:ext cx="1735873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Виктор\Рабочий стол\14769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pic>
        <p:nvPicPr>
          <p:cNvPr id="3" name="Picture 1" descr="C:\Users\User\Desktop\Новая папка (2)\IMG20201223152500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563888" cy="2672916"/>
          </a:xfrm>
          <a:prstGeom prst="roundRect">
            <a:avLst/>
          </a:prstGeom>
          <a:noFill/>
        </p:spPr>
      </p:pic>
      <p:pic>
        <p:nvPicPr>
          <p:cNvPr id="2050" name="Picture 2" descr="F:\рабочий стол\рисунки пожарная безопасность\9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2743200" cy="1961388"/>
          </a:xfrm>
          <a:prstGeom prst="rect">
            <a:avLst/>
          </a:prstGeom>
          <a:noFill/>
        </p:spPr>
      </p:pic>
      <p:pic>
        <p:nvPicPr>
          <p:cNvPr id="2051" name="Picture 3" descr="F:\рабочий стол\DSC07835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77072"/>
            <a:ext cx="2843808" cy="21328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3326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Выросла активность обучающихся и родителей в участии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творческих конкурсах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9512" y="3933056"/>
          <a:ext cx="5939776" cy="242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161199"/>
            <a:ext cx="57961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увеличилось количество детей, принявших  участие в конкурсах. У детей появилась мотивация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грамоты и подарки, а также желание показать свои творческие способности.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Виктор\Рабочий стол\14769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средства, используемые в работе, позволяют повысить уровень познавательной самостоятельности  обучающихся, а значит, обеспечить возможность  их  социализации 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 социализации должен выполнять следующие 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воспитанников быть «продуктивными членами общества»;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приобщить их к социальным ролям, правам и обязанностям;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адаптировать к социальной среде;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интегрировать в жизнь общества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Социализация личности не заканчивается в школе. Она продолжается всю жизнь. Но школа поможет помочь  понять подрастающему поколению, что будущее России в их руках, что страна будет такой, какой сделают ее люди, в том числе и они.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Виктор\Рабочий стол\14769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437849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Актуальность проекта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8000"/>
                </a:solidFill>
              </a:rPr>
              <a:t> Социализация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b="1" i="1" dirty="0" smtClean="0">
                <a:solidFill>
                  <a:srgbClr val="008000"/>
                </a:solidFill>
              </a:rPr>
              <a:t>подрастающего поколения  </a:t>
            </a:r>
            <a:r>
              <a:rPr lang="ru-RU" sz="2400" b="1" i="1" dirty="0" smtClean="0"/>
              <a:t>–  </a:t>
            </a:r>
            <a:r>
              <a:rPr lang="ru-RU" sz="2400" i="1" dirty="0" smtClean="0"/>
              <a:t>одна из важнейших задач школы, так как именно школа является  почти единственным очагом доверия, понимания, гуманности. </a:t>
            </a:r>
            <a:br>
              <a:rPr lang="ru-RU" sz="2400" i="1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 с ограниченными возможностями здоровья - это дети, имеющие различные отклонения психического или физического плана, которые обусловливают нарушения общего развития, не позволяющие детям вести полноценную жизнь.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00953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Познавательная самостоятельность формируется через навыки и умения, привычки сделать что-то самому, узнать что-то новое, почувствовать свою причастность к какому-то делу, ощутить важность и значимость своих действий. Ребенок с ОВЗ должен научиться принимать решения, проявлять инициативу, стремиться к своим целям и не бояться совершать ошибки.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уделять внимание и развитию таких сопутствующих качеств, как формирование собственного мнения, уверенности в собственных силах. Процесс развития  познавательной самостоятельности у детей с ОВЗ имеет особенности, обусловленные средним уровнем адаптивных функций этих обучающихся, отставанием в формировании активного свободного поведения и умения владеть собой, своими эмоциями и потребностями.                              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на этом этапе моя задача  не подавлять желания, порывы, творческие идеи обучающихся , а поддерживать и направлять их, создавая радостную атмосферу совместного с ребенком творчества, давая возможность ощутить свои силы, поверить в себя.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целью развития познавательной самостоятельности обучающихся  использую: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4" descr="C:\Documents and Settings\Виктор\Рабочий стол\14769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856895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Главный смысл проекта в  том, чтобы создать комфортную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каждого воспитанника  атмосферу, в которой он будет развиваться как личность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 </a:t>
            </a:r>
            <a:r>
              <a:rPr lang="ru-RU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моей работы является формирование нравственных ценностей и качеств у школьников через систему воспитательных мероприятий.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достижения этих целевых ориентиров я определила следующие </a:t>
            </a:r>
            <a:r>
              <a:rPr lang="ru-RU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 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потребности и мотивации нравственного поведения;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представления о здоровом образе жизни;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патриотических чувств: любви к Родине, гордости за свою малую родину и свой край;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обогащения эмоционального мира детей;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любви к природе, формирование экологической культуры и экологического сознания;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поддержание творческих устремлений детей, создание условий для их самовыражения и самореализации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целью развития познавательной самостоятельности обучающихся  использую: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4" descr="C:\Documents and Settings\Виктор\Рабочий стол\14769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188641"/>
            <a:ext cx="74168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Основные направления  работы по теме самообразования </a:t>
            </a: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i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764704"/>
          <a:ext cx="8892480" cy="5724756"/>
        </p:xfrm>
        <a:graphic>
          <a:graphicData uri="http://schemas.openxmlformats.org/drawingml/2006/table">
            <a:tbl>
              <a:tblPr/>
              <a:tblGrid>
                <a:gridCol w="1979300"/>
                <a:gridCol w="6913180"/>
              </a:tblGrid>
              <a:tr h="574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Основные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направления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marL="44280" marR="4428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80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Действия и мероприятия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marL="44280" marR="4428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Профессиональное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marL="44280" marR="4428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1.Ознакомиться с новыми педагогическими технологиями через предметные издания и Интернет.</a:t>
                      </a:r>
                    </a:p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2.Повышать квалификацию на курсах  для воспитателей коррекционных школ.  </a:t>
                      </a:r>
                    </a:p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3. Внедрять в работу школьную программу по воспитательной работе.</a:t>
                      </a:r>
                    </a:p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marL="44280" marR="4428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8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Психолого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педагогическое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marL="44280" marR="4428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1. Совершенствование   знаний в области классической и современной психологии и педагогики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2. Взаимодействие с педагогом-психологом и учителем-логопедом ОУ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3. Участие в семинарах, тренингах, МО и т.п.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4. Изучение литературы по психологии и педагогике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marL="44280" marR="4428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8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Методическое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marL="44280" marR="4428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1.Знакомство  с новыми формами, методами и приёмами воспитания</a:t>
                      </a:r>
                    </a:p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2.Принимать активное участие в работе школьного МО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3. Проведение  мониторинга  личностных достижений обучающихся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4. Посещение уроков, занятий  с целью обмена опытом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5. Диагностирование обучающихся по теме самообразования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6. Разработать проект класса  в соответствии  ФГОС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7. Обобщение опыта работы  по теме самообразования.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marL="44280" marR="4428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Информационно 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технологические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marL="44280" marR="4428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1. Активное  внедрение ИКТ в воспитательный процесс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  <a:p>
                      <a:pPr marL="619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2. Расширение знаний и умений в работе  с ИКТ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marL="44280" marR="4428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Охрана здоровья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marL="44280" marR="4428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1.Внедрение  в образовательный процесс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здоровьесберегающих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DejaVu Sans"/>
                        </a:rPr>
                        <a:t> технологий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marL="44280" marR="4428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:\Documents and Settings\Виктор\Рабочий стол\14769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целью развития познавательной самостоятельности  использую: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3284984"/>
            <a:ext cx="2664296" cy="151216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Средства  развития познавательной  самостоятельности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628800"/>
            <a:ext cx="1728192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Экскурсии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556792"/>
            <a:ext cx="2160240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Внеклассные занятия,</a:t>
            </a:r>
          </a:p>
          <a:p>
            <a:pPr algn="ctr"/>
            <a:r>
              <a:rPr lang="ru-RU" dirty="0" smtClean="0"/>
              <a:t>практические занятия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645024"/>
            <a:ext cx="1512168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ИКТ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5445224"/>
            <a:ext cx="2520280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Участие в конкурсах,</a:t>
            </a:r>
          </a:p>
          <a:p>
            <a:pPr algn="ctr"/>
            <a:r>
              <a:rPr lang="ru-RU" dirty="0" smtClean="0"/>
              <a:t>соревнованиях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3501008"/>
            <a:ext cx="1296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Игры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5517232"/>
            <a:ext cx="1800200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КТД </a:t>
            </a:r>
            <a:r>
              <a:rPr lang="ru-RU" dirty="0" smtClean="0"/>
              <a:t>(коллективные творческие дела)</a:t>
            </a:r>
            <a:endParaRPr lang="ru-RU" dirty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2339752" y="3861048"/>
            <a:ext cx="792088" cy="2880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6156176" y="3789040"/>
            <a:ext cx="792088" cy="2880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3707904" y="2708920"/>
            <a:ext cx="288032" cy="57606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5436096" y="2708920"/>
            <a:ext cx="288032" cy="57606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3635896" y="4941168"/>
            <a:ext cx="288032" cy="57606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5580112" y="4869160"/>
            <a:ext cx="288032" cy="57606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4" descr="C:\Documents and Settings\Виктор\Рабочий стол\14769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8" name="Picture 4" descr="F:\наши фото\фото откр.зан\DSC04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3672408" cy="2754306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3" descr="F:\ГАЛИНА\DSC078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3923928" cy="294294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11560" y="26064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Высокая активность воспитанников на открытых мероприятиях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slansi7.ru/upload/lenslansi7_new/images/big/16/59/16597a92ffdaa009a98dc13377dc17c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21088"/>
            <a:ext cx="3848944" cy="234169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User\Desktop\Новая папка (2)\IMG20210127150352_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124744"/>
            <a:ext cx="3611893" cy="270892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Виктор\Рабочий стол\14769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Познавательные  экскурсии  в природу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lvl="0">
              <a:buNone/>
            </a:pPr>
            <a:r>
              <a:rPr lang="ru-RU" sz="2000" dirty="0" smtClean="0"/>
              <a:t>-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F:\наши фото\ссайт\экскурс на водоем\DSC03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515883" cy="2636912"/>
          </a:xfrm>
          <a:prstGeom prst="roundRect">
            <a:avLst/>
          </a:prstGeom>
          <a:noFill/>
        </p:spPr>
      </p:pic>
      <p:pic>
        <p:nvPicPr>
          <p:cNvPr id="6" name="Picture 2" descr="F:\фото класса\акция дай лапу, друг\Новая папка\IMG_20200204_154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4283968" cy="3212976"/>
          </a:xfrm>
          <a:prstGeom prst="roundRect">
            <a:avLst/>
          </a:prstGeom>
          <a:noFill/>
        </p:spPr>
      </p:pic>
      <p:pic>
        <p:nvPicPr>
          <p:cNvPr id="10" name="Picture 2" descr="F:\5кл фото\неделя здоровья\IMG20201117151017_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689648"/>
            <a:ext cx="2808312" cy="3168352"/>
          </a:xfrm>
          <a:prstGeom prst="roundRect">
            <a:avLst/>
          </a:prstGeom>
          <a:noFill/>
        </p:spPr>
      </p:pic>
      <p:pic>
        <p:nvPicPr>
          <p:cNvPr id="11" name="Picture 2" descr="C:\Users\User\Desktop\Новая папка (2)\IMG20210203151653_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617640"/>
            <a:ext cx="3003798" cy="3240360"/>
          </a:xfrm>
          <a:prstGeom prst="round2Same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Виктор\Рабочий стол\14769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3" descr="F:\5кл фото\осенние эстафеты\IMG20201013145605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003798" cy="4005064"/>
          </a:xfrm>
          <a:prstGeom prst="can">
            <a:avLst/>
          </a:prstGeom>
          <a:noFill/>
        </p:spPr>
      </p:pic>
      <p:pic>
        <p:nvPicPr>
          <p:cNvPr id="5" name="Picture 1" descr="F:\5кл фото\осенние эстафеты\IMG20201013151708_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2880320" cy="3840427"/>
          </a:xfrm>
          <a:prstGeom prst="flowChartMagneticDisk">
            <a:avLst/>
          </a:prstGeom>
          <a:noFill/>
        </p:spPr>
      </p:pic>
      <p:pic>
        <p:nvPicPr>
          <p:cNvPr id="6" name="Picture 4" descr="F:\5кл фото\осенние эстафеты\IMG20201013150613_00.jpg"/>
          <p:cNvPicPr>
            <a:picLocks noChangeAspect="1" noChangeArrowheads="1"/>
          </p:cNvPicPr>
          <p:nvPr/>
        </p:nvPicPr>
        <p:blipFill>
          <a:blip r:embed="rId5" cstate="print"/>
          <a:srcRect l="33200" t="34250" b="29000"/>
          <a:stretch>
            <a:fillRect/>
          </a:stretch>
        </p:blipFill>
        <p:spPr bwMode="auto">
          <a:xfrm>
            <a:off x="2339752" y="4005064"/>
            <a:ext cx="3632180" cy="2664296"/>
          </a:xfrm>
          <a:prstGeom prst="round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47667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Участия в спортивных соревнованиях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Виктор\Рабочий стол\14769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4" descr="C:\Users\User\Desktop\Новая папка (2)\IMG20210119152020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52328"/>
            <a:ext cx="2929254" cy="3905672"/>
          </a:xfrm>
          <a:prstGeom prst="roundRect">
            <a:avLst/>
          </a:prstGeom>
          <a:noFill/>
        </p:spPr>
      </p:pic>
      <p:pic>
        <p:nvPicPr>
          <p:cNvPr id="4" name="Picture 6" descr="C:\Users\User\Desktop\Новая папка (2)\IMG20210120152500_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3419872" cy="2564904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33265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Коллективно-творческие дела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User\Desktop\Новая папка (2)\IMG20201120134523_00.jpg"/>
          <p:cNvPicPr>
            <a:picLocks noChangeAspect="1" noChangeArrowheads="1"/>
          </p:cNvPicPr>
          <p:nvPr/>
        </p:nvPicPr>
        <p:blipFill>
          <a:blip r:embed="rId5" cstate="print"/>
          <a:srcRect t="13561"/>
          <a:stretch>
            <a:fillRect/>
          </a:stretch>
        </p:blipFill>
        <p:spPr bwMode="auto">
          <a:xfrm>
            <a:off x="5508104" y="836712"/>
            <a:ext cx="2787774" cy="3212976"/>
          </a:xfrm>
          <a:prstGeom prst="roundRect">
            <a:avLst/>
          </a:prstGeom>
          <a:noFill/>
        </p:spPr>
      </p:pic>
      <p:pic>
        <p:nvPicPr>
          <p:cNvPr id="7" name="Picture 3" descr="C:\Users\User\Desktop\Новая папка (2)\IMG20210126195505_00.jpg"/>
          <p:cNvPicPr>
            <a:picLocks noChangeAspect="1" noChangeArrowheads="1"/>
          </p:cNvPicPr>
          <p:nvPr/>
        </p:nvPicPr>
        <p:blipFill>
          <a:blip r:embed="rId6" cstate="print"/>
          <a:srcRect l="8512" t="3783" r="7792" b="3536"/>
          <a:stretch>
            <a:fillRect/>
          </a:stretch>
        </p:blipFill>
        <p:spPr bwMode="auto">
          <a:xfrm>
            <a:off x="5292080" y="4149080"/>
            <a:ext cx="3074299" cy="2553232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618</Words>
  <Application>Microsoft Office PowerPoint</Application>
  <PresentationFormat>Экран (4:3)</PresentationFormat>
  <Paragraphs>186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Диаграмма Microsoft Office Excel</vt:lpstr>
      <vt:lpstr>  Государственное бюджетное  общеобразовательное учреждение  Ленинградской области «Сланцевская  школа-интернат,  реализующая адаптированные образовательные программы»   </vt:lpstr>
      <vt:lpstr>              Актуальность проекта   Социализация подрастающего поколения  –  одна из важнейших задач школы, так как именно школа является  почти единственным очагом доверия, понимания, гуманности.  Дети с ограниченными возможностями здоровья - это дети, имеющие различные отклонения психического или физического плана, которые обусловливают нарушения общего развития, не позволяющие детям вести полноценную жизнь.         </vt:lpstr>
      <vt:lpstr>Слайд 3</vt:lpstr>
      <vt:lpstr>Слайд 4</vt:lpstr>
      <vt:lpstr>С целью развития познавательной самостоятельности  использую: </vt:lpstr>
      <vt:lpstr>Слайд 6</vt:lpstr>
      <vt:lpstr>Познавательные  экскурсии  в природу</vt:lpstr>
      <vt:lpstr>Слайд 8</vt:lpstr>
      <vt:lpstr>Слайд 9</vt:lpstr>
      <vt:lpstr>Большое значение для развития познавательной самостоятельности  имеет игра</vt:lpstr>
      <vt:lpstr>Сюжетно-ролевые игры</vt:lpstr>
      <vt:lpstr>Использование дидактических игр на занятиях</vt:lpstr>
      <vt:lpstr>Слайд 13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Window7</dc:creator>
  <cp:lastModifiedBy>User</cp:lastModifiedBy>
  <cp:revision>92</cp:revision>
  <dcterms:created xsi:type="dcterms:W3CDTF">2013-04-25T10:12:22Z</dcterms:created>
  <dcterms:modified xsi:type="dcterms:W3CDTF">2021-09-12T18:41:50Z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3269257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