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300" r:id="rId2"/>
    <p:sldId id="277" r:id="rId3"/>
    <p:sldId id="309" r:id="rId4"/>
    <p:sldId id="293" r:id="rId5"/>
    <p:sldId id="292" r:id="rId6"/>
    <p:sldId id="294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4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509"/>
            <a:ext cx="914399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проектных навыков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младших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школьников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недостаточностью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средство формирования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качественных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жизненных компетенций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работы над проектом 2019-2022 уч.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Разработала: Антипова Елена Александровна, </a:t>
            </a: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начальных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классов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выставки работ: рисунки, аппликации, поделки к сказкам и т.д.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Конкурс поделок из пластилина: «Наши сказки</a:t>
            </a:r>
            <a:r>
              <a:rPr lang="ru-RU" sz="2400" dirty="0" smtClean="0"/>
              <a:t>»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Конкурс рисунков «Мой любимый сказочный </a:t>
            </a:r>
            <a:r>
              <a:rPr lang="ru-RU" sz="2400" dirty="0" smtClean="0"/>
              <a:t>герой»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Планируется:</a:t>
            </a:r>
          </a:p>
          <a:p>
            <a:r>
              <a:rPr lang="ru-RU" sz="2400" dirty="0" smtClean="0"/>
              <a:t>Создать картотеку подвижных игр по сказкам;</a:t>
            </a:r>
          </a:p>
          <a:p>
            <a:r>
              <a:rPr lang="ru-RU" sz="2400" dirty="0" smtClean="0"/>
              <a:t>Создать теневой театр;</a:t>
            </a:r>
          </a:p>
          <a:p>
            <a:r>
              <a:rPr lang="ru-RU" sz="2400" dirty="0" smtClean="0"/>
              <a:t>Математические задачи по сказкам;</a:t>
            </a:r>
          </a:p>
          <a:p>
            <a:r>
              <a:rPr lang="ru-RU" sz="2400" dirty="0" smtClean="0"/>
              <a:t>Картотеку загадок «Сказочные герои» (совместно с родителями);</a:t>
            </a:r>
          </a:p>
          <a:p>
            <a:r>
              <a:rPr lang="ru-RU" sz="2400" dirty="0" smtClean="0"/>
              <a:t>Провести викторины и т.д.</a:t>
            </a:r>
          </a:p>
          <a:p>
            <a:r>
              <a:rPr lang="ru-RU" sz="2400" dirty="0" smtClean="0"/>
              <a:t>Сделать конечный продукт в 4 классе – </a:t>
            </a:r>
            <a:r>
              <a:rPr lang="ru-RU" sz="2400" dirty="0" err="1" smtClean="0"/>
              <a:t>лэпбук</a:t>
            </a:r>
            <a:r>
              <a:rPr lang="ru-RU" sz="2400" dirty="0" smtClean="0"/>
              <a:t> с ширмой-раскладушкой для игры в сказку.</a:t>
            </a: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415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659" y="124409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Проекты по предмету МИР ПРИРОДЫ И ЧЕЛОВЕКА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 Воздух и его значение», «Дыхание человека» </a:t>
            </a:r>
            <a:r>
              <a:rPr lang="ru-RU" sz="2000" b="1" smtClean="0">
                <a:solidFill>
                  <a:srgbClr val="FF0000"/>
                </a:solidFill>
              </a:rPr>
              <a:t>и др.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b="1" dirty="0" smtClean="0"/>
              <a:t>(краткосрочный,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исследовательский).</a:t>
            </a:r>
          </a:p>
        </p:txBody>
      </p:sp>
      <p:pic>
        <p:nvPicPr>
          <p:cNvPr id="5" name="Рисунок 4" descr="C:\Users\User\Downloads\IMG-20210216-WA0004.jpg"/>
          <p:cNvPicPr/>
          <p:nvPr/>
        </p:nvPicPr>
        <p:blipFill>
          <a:blip r:embed="rId2"/>
          <a:srcRect t="31902" b="11618"/>
          <a:stretch>
            <a:fillRect/>
          </a:stretch>
        </p:blipFill>
        <p:spPr bwMode="auto">
          <a:xfrm>
            <a:off x="1500166" y="1500174"/>
            <a:ext cx="67151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54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IMG_20210304_081437.jpg"/>
          <p:cNvPicPr/>
          <p:nvPr/>
        </p:nvPicPr>
        <p:blipFill>
          <a:blip r:embed="rId2" cstate="print"/>
          <a:srcRect l="4363" t="2321" b="11071"/>
          <a:stretch>
            <a:fillRect/>
          </a:stretch>
        </p:blipFill>
        <p:spPr bwMode="auto">
          <a:xfrm>
            <a:off x="928662" y="1000108"/>
            <a:ext cx="7412450" cy="556796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5" y="111839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Продукт – стенгазета «Дыхание человека»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 «Волшебный клубок» 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 smtClean="0"/>
              <a:t>(долгосрочный,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творческий).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13027" t="8244" b="55119"/>
          <a:stretch>
            <a:fillRect/>
          </a:stretch>
        </p:blipFill>
        <p:spPr bwMode="auto">
          <a:xfrm>
            <a:off x="3286116" y="1500174"/>
            <a:ext cx="3500462" cy="2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https://images.squarespace-cdn.com/content/v1/556b404be4b0e0e4f7ea7581/1490698927509-V1S5DQV59RKYYHLVS82N/ke17ZwdGBToddI8pDm48kPJXHKy2-mnvrsdpGQjlhod7gQa3H78H3Y0txjaiv_0fDoOvxcdMmMKkDsyUqMSsMWxHk725yiiHCCLfrh8O1z5QHyNOqBUUEtDDsRWrJLTmihaE5rlzFBImxTetd_yW5btdZx37rH5fuWDtePBPDaHF5LxdCVHkNEqSYPsUQCdT/easter-pom-poms.jpg"/>
          <p:cNvPicPr>
            <a:picLocks noChangeAspect="1" noChangeArrowheads="1"/>
          </p:cNvPicPr>
          <p:nvPr/>
        </p:nvPicPr>
        <p:blipFill>
          <a:blip r:embed="rId3" cstate="print"/>
          <a:srcRect t="11906" b="7142"/>
          <a:stretch>
            <a:fillRect/>
          </a:stretch>
        </p:blipFill>
        <p:spPr bwMode="auto">
          <a:xfrm>
            <a:off x="285720" y="3429000"/>
            <a:ext cx="2571736" cy="20818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78605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-изготовление игрушек </a:t>
            </a:r>
          </a:p>
          <a:p>
            <a:pPr algn="ctr"/>
            <a:r>
              <a:rPr lang="ru-RU" b="1" dirty="0" smtClean="0"/>
              <a:t>из ниток.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214554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-шитье из ниток;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4857760"/>
            <a:ext cx="1517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-аппликация </a:t>
            </a:r>
          </a:p>
          <a:p>
            <a:r>
              <a:rPr lang="ru-RU" b="1" dirty="0" smtClean="0"/>
              <a:t>из ниток;</a:t>
            </a:r>
          </a:p>
        </p:txBody>
      </p:sp>
      <p:pic>
        <p:nvPicPr>
          <p:cNvPr id="10" name="Рисунок 9" descr="C:\Users\User\Pictures\IMG_20210319_122147.jpg"/>
          <p:cNvPicPr/>
          <p:nvPr/>
        </p:nvPicPr>
        <p:blipFill>
          <a:blip r:embed="rId4" cstate="print"/>
          <a:srcRect l="6780" t="10000" r="3390" b="5000"/>
          <a:stretch>
            <a:fillRect/>
          </a:stretch>
        </p:blipFill>
        <p:spPr bwMode="auto">
          <a:xfrm>
            <a:off x="3143240" y="4286256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92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Pictures\IMG_20210319_123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4898" y="261256"/>
            <a:ext cx="8408655" cy="5839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Вывод:</a:t>
            </a:r>
          </a:p>
          <a:p>
            <a:pPr>
              <a:buNone/>
            </a:pPr>
            <a:r>
              <a:rPr lang="ru-RU" sz="2800" dirty="0" smtClean="0"/>
              <a:t> Проектная деятельность  развивает у детей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 с</a:t>
            </a:r>
            <a:r>
              <a:rPr lang="ru-RU" sz="2800" dirty="0" smtClean="0"/>
              <a:t>амостоятельность,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и</a:t>
            </a:r>
            <a:r>
              <a:rPr lang="ru-RU" sz="2800" dirty="0" smtClean="0"/>
              <a:t>нициативу,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т</a:t>
            </a:r>
            <a:r>
              <a:rPr lang="ru-RU" sz="2800" dirty="0" smtClean="0"/>
              <a:t>ворческие способности,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ф</a:t>
            </a:r>
            <a:r>
              <a:rPr lang="ru-RU" sz="2800" dirty="0" smtClean="0"/>
              <a:t>ормирует  базовые учебные  действия,                 что   позволяет    повысить    мотивацию </a:t>
            </a:r>
          </a:p>
          <a:p>
            <a:pPr>
              <a:buNone/>
            </a:pPr>
            <a:r>
              <a:rPr lang="ru-RU" sz="2800" dirty="0" smtClean="0"/>
              <a:t>   к обучению и сделать учебный процесс        более доступным и социально значимым.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за 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Картинки по запросу картинки школьники для детей анимация скача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79" y="3030583"/>
            <a:ext cx="4885509" cy="327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261" y="335846"/>
            <a:ext cx="837922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«Дети–природные </a:t>
            </a:r>
            <a:r>
              <a:rPr lang="ru-RU" sz="2000" dirty="0" smtClean="0"/>
              <a:t>исследователи, </a:t>
            </a:r>
            <a:endParaRPr lang="ru-RU" sz="2000" dirty="0" smtClean="0"/>
          </a:p>
          <a:p>
            <a:pPr algn="r"/>
            <a:r>
              <a:rPr lang="ru-RU" sz="2000" dirty="0" smtClean="0"/>
              <a:t>неутомимые </a:t>
            </a:r>
            <a:r>
              <a:rPr lang="ru-RU" sz="2000" dirty="0" smtClean="0"/>
              <a:t>и старательные. </a:t>
            </a:r>
          </a:p>
          <a:p>
            <a:pPr algn="r"/>
            <a:r>
              <a:rPr lang="ru-RU" sz="2000" dirty="0" smtClean="0"/>
              <a:t>Нужно только </a:t>
            </a:r>
            <a:r>
              <a:rPr lang="ru-RU" sz="2000" dirty="0" smtClean="0"/>
              <a:t>по-настоящему увлечь </a:t>
            </a:r>
          </a:p>
          <a:p>
            <a:pPr algn="r"/>
            <a:r>
              <a:rPr lang="ru-RU" sz="2000" dirty="0" smtClean="0"/>
              <a:t>их предметом исследований».</a:t>
            </a:r>
            <a:br>
              <a:rPr lang="ru-RU" sz="2000" dirty="0" smtClean="0"/>
            </a:br>
            <a:r>
              <a:rPr lang="ru-RU" sz="2000" dirty="0" smtClean="0"/>
              <a:t>                                   Р.Н. </a:t>
            </a:r>
            <a:r>
              <a:rPr lang="ru-RU" sz="2000" dirty="0" err="1" smtClean="0"/>
              <a:t>Бунеев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формирование и развитие исследовательского поведения обучающихся;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вовлечение их в активную проектно-исследовательскую </a:t>
            </a:r>
            <a:r>
              <a:rPr lang="ru-RU" sz="2800" dirty="0" smtClean="0"/>
              <a:t>деятельность.</a:t>
            </a:r>
          </a:p>
          <a:p>
            <a:pPr>
              <a:buFont typeface="Wingdings" pitchFamily="2" charset="2"/>
              <a:buChar char="ü"/>
            </a:pPr>
            <a:endParaRPr lang="ru-RU" sz="2800" dirty="0"/>
          </a:p>
          <a:p>
            <a:r>
              <a:rPr lang="ru-RU" sz="2800" dirty="0" smtClean="0">
                <a:solidFill>
                  <a:srgbClr val="0070C0"/>
                </a:solidFill>
              </a:rPr>
              <a:t>Решение жизненных проблем и получение знаний должно проходить через практическую деятельность, через рукоделие, занятия трудом, рисованием, конструированием и т.п. 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sz="2800" dirty="0"/>
          </a:p>
          <a:p>
            <a:endParaRPr lang="ru-RU" sz="2800" dirty="0" smtClean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219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33" y="315884"/>
            <a:ext cx="874498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работы над проектом: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1.Выбор темы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Формулирование проблемы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Планирование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Поиск информации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Продукт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Презентация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Школьники с интеллектуальной недостаточностью </a:t>
            </a:r>
            <a:endParaRPr lang="ru-RU" b="1" dirty="0" smtClean="0"/>
          </a:p>
          <a:p>
            <a:r>
              <a:rPr lang="ru-RU" b="1" dirty="0" smtClean="0"/>
              <a:t>не </a:t>
            </a:r>
            <a:r>
              <a:rPr lang="ru-RU" b="1" dirty="0"/>
              <a:t>могут максимально самостоятельно </a:t>
            </a:r>
            <a:endParaRPr lang="ru-RU" b="1" dirty="0" smtClean="0"/>
          </a:p>
          <a:p>
            <a:r>
              <a:rPr lang="ru-RU" b="1" dirty="0" smtClean="0"/>
              <a:t>выполнить </a:t>
            </a:r>
            <a:r>
              <a:rPr lang="ru-RU" b="1" dirty="0"/>
              <a:t>подобного рода работу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Практически всё, что касается </a:t>
            </a:r>
            <a:r>
              <a:rPr lang="ru-RU" b="1" dirty="0" smtClean="0"/>
              <a:t>организации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проектной деятельности, контролируется педагогом. </a:t>
            </a:r>
            <a:endParaRPr lang="en-US" b="1" dirty="0"/>
          </a:p>
          <a:p>
            <a:endParaRPr lang="ru-RU" b="1" dirty="0" smtClean="0"/>
          </a:p>
          <a:p>
            <a:r>
              <a:rPr lang="ru-RU" b="1" dirty="0" smtClean="0"/>
              <a:t>Педагог </a:t>
            </a:r>
            <a:r>
              <a:rPr lang="ru-RU" b="1" dirty="0"/>
              <a:t>оказывает помощь на всех этапах работы над </a:t>
            </a:r>
            <a:r>
              <a:rPr lang="ru-RU" b="1" dirty="0" smtClean="0"/>
              <a:t>проектом.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166" t="23611" r="54167" b="5876"/>
          <a:stretch>
            <a:fillRect/>
          </a:stretch>
        </p:blipFill>
        <p:spPr bwMode="auto">
          <a:xfrm>
            <a:off x="6713323" y="188530"/>
            <a:ext cx="2314299" cy="293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4230" t="23611" r="12500" b="5876"/>
          <a:stretch>
            <a:fillRect/>
          </a:stretch>
        </p:blipFill>
        <p:spPr bwMode="auto">
          <a:xfrm>
            <a:off x="6713322" y="3253264"/>
            <a:ext cx="2314299" cy="28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78" y="0"/>
            <a:ext cx="8887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 опыта </a:t>
            </a:r>
            <a:r>
              <a:rPr lang="ru-RU" sz="2400" b="1" dirty="0" smtClean="0"/>
              <a:t>работы…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solidFill>
                  <a:srgbClr val="FF0000"/>
                </a:solidFill>
              </a:rPr>
              <a:t>Проект «В гостях у сказки» 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 smtClean="0"/>
              <a:t>(долгосрочный, </a:t>
            </a:r>
            <a:r>
              <a:rPr lang="ru-RU" b="1" dirty="0" err="1" smtClean="0"/>
              <a:t>внутриклассный</a:t>
            </a:r>
            <a:r>
              <a:rPr lang="ru-RU" b="1" dirty="0" smtClean="0"/>
              <a:t>, групповой, творческий).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Проект готовился с учениками 2-го класса</a:t>
            </a:r>
          </a:p>
          <a:p>
            <a:r>
              <a:rPr lang="ru-RU" dirty="0"/>
              <a:t>с</a:t>
            </a:r>
            <a:r>
              <a:rPr lang="ru-RU" dirty="0" smtClean="0"/>
              <a:t> участием родителей.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71"/>
          <a:stretch/>
        </p:blipFill>
        <p:spPr bwMode="auto">
          <a:xfrm>
            <a:off x="0" y="2228670"/>
            <a:ext cx="5059543" cy="3891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3" y="4111653"/>
            <a:ext cx="4759870" cy="29459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219512"/>
              </p:ext>
            </p:extLst>
          </p:nvPr>
        </p:nvGraphicFramePr>
        <p:xfrm>
          <a:off x="5185318" y="1200329"/>
          <a:ext cx="3824868" cy="5546159"/>
        </p:xfrm>
        <a:graphic>
          <a:graphicData uri="http://schemas.openxmlformats.org/drawingml/2006/table">
            <a:tbl>
              <a:tblPr firstRow="1" firstCol="1" bandRow="1"/>
              <a:tblGrid>
                <a:gridCol w="3824868"/>
              </a:tblGrid>
              <a:tr h="5546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Уважаемые родители!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Начинаем работу над творческим проектом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 гостях у сказки».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Будем читать, смотреть, слушать лепить,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учить,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рисовать, пересказывать,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инсценировать и т.д. сказки.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Просьба: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-поддержать и активно участвовать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всей семьей.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229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Уважаемые родители!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ребятами задумали создать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«КЛАССНУЮ БИБЛИОТЕКУ».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 вас дома есть русские народные сказки,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то принесите в класс.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года книги вернем,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карандашом подпишите,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чтобы знать, чья книга.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 ребенка слезы и капризы,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берите, мамы, в помощь телевизор.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он не разберется, что там на экране,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добрей и лучше от него не станет.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не упустите в этой жизни мига: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детям, что такое книга!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99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9" y="214290"/>
            <a:ext cx="9222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Мероприятия в рамках проекта: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-оформление уголка внеклассного чтения, выставка книг; 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User\Pictures\IMG_20210322_124248.jpg"/>
          <p:cNvPicPr/>
          <p:nvPr/>
        </p:nvPicPr>
        <p:blipFill>
          <a:blip r:embed="rId2" cstate="print"/>
          <a:srcRect l="9814" r="2976"/>
          <a:stretch>
            <a:fillRect/>
          </a:stretch>
        </p:blipFill>
        <p:spPr bwMode="auto">
          <a:xfrm>
            <a:off x="1002641" y="1293541"/>
            <a:ext cx="6970482" cy="531913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956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IMG_20210322_134320.jpg"/>
          <p:cNvPicPr/>
          <p:nvPr/>
        </p:nvPicPr>
        <p:blipFill>
          <a:blip r:embed="rId2" cstate="print"/>
          <a:srcRect l="4230" t="9464" b="7500"/>
          <a:stretch>
            <a:fillRect/>
          </a:stretch>
        </p:blipFill>
        <p:spPr bwMode="auto">
          <a:xfrm>
            <a:off x="986157" y="2062976"/>
            <a:ext cx="6975814" cy="44225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436" y="255807"/>
            <a:ext cx="61606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-посещение библиотеки;</a:t>
            </a:r>
          </a:p>
          <a:p>
            <a:r>
              <a:rPr lang="ru-RU" b="1" dirty="0">
                <a:solidFill>
                  <a:srgbClr val="0070C0"/>
                </a:solidFill>
              </a:rPr>
              <a:t>-чтение русских народных сказок;</a:t>
            </a:r>
          </a:p>
          <a:p>
            <a:r>
              <a:rPr lang="ru-RU" b="1" dirty="0">
                <a:solidFill>
                  <a:srgbClr val="0070C0"/>
                </a:solidFill>
              </a:rPr>
              <a:t>-просмотр мультфильмов и диафильмов по сказкам;</a:t>
            </a:r>
          </a:p>
          <a:p>
            <a:r>
              <a:rPr lang="ru-RU" dirty="0" smtClean="0"/>
              <a:t>-</a:t>
            </a:r>
            <a:r>
              <a:rPr lang="ru-RU" b="1" dirty="0">
                <a:solidFill>
                  <a:srgbClr val="0070C0"/>
                </a:solidFill>
              </a:rPr>
              <a:t>беседа, обсуждение, обмен мнениями.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>
                <a:solidFill>
                  <a:srgbClr val="0070C0"/>
                </a:solidFill>
              </a:rPr>
              <a:t>самостоятельное изготовление книг;</a:t>
            </a:r>
          </a:p>
        </p:txBody>
      </p:sp>
    </p:spTree>
    <p:extLst>
      <p:ext uri="{BB962C8B-B14F-4D97-AF65-F5344CB8AC3E}">
        <p14:creationId xmlns:p14="http://schemas.microsoft.com/office/powerpoint/2010/main" xmlns="" val="2071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3 класс\IMG_20210319_121254.jpg"/>
          <p:cNvPicPr/>
          <p:nvPr/>
        </p:nvPicPr>
        <p:blipFill>
          <a:blip r:embed="rId2" cstate="print"/>
          <a:srcRect l="22763" t="20357" r="26494"/>
          <a:stretch>
            <a:fillRect/>
          </a:stretch>
        </p:blipFill>
        <p:spPr bwMode="auto">
          <a:xfrm>
            <a:off x="5074292" y="263336"/>
            <a:ext cx="3350447" cy="29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932" y="500042"/>
            <a:ext cx="454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-составление </a:t>
            </a:r>
            <a:r>
              <a:rPr lang="ru-RU" sz="2400" b="1" i="1" dirty="0" smtClean="0">
                <a:solidFill>
                  <a:srgbClr val="0070C0"/>
                </a:solidFill>
              </a:rPr>
              <a:t>картотеки дидактических игр по сказкам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игр (собери сказку, </a:t>
            </a:r>
            <a:r>
              <a:rPr lang="ru-RU" sz="2400" b="1" dirty="0" err="1" smtClean="0">
                <a:solidFill>
                  <a:srgbClr val="0070C0"/>
                </a:solidFill>
              </a:rPr>
              <a:t>пазлы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кросворды</a:t>
            </a:r>
            <a:r>
              <a:rPr lang="ru-RU" sz="2400" b="1" dirty="0" smtClean="0">
                <a:solidFill>
                  <a:srgbClr val="0070C0"/>
                </a:solidFill>
              </a:rPr>
              <a:t> и т.д.);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1"/>
          <a:stretch/>
        </p:blipFill>
        <p:spPr>
          <a:xfrm rot="709063">
            <a:off x="996117" y="2688815"/>
            <a:ext cx="3135704" cy="3740469"/>
          </a:xfrm>
          <a:prstGeom prst="rect">
            <a:avLst/>
          </a:prstGeom>
        </p:spPr>
      </p:pic>
      <p:pic>
        <p:nvPicPr>
          <p:cNvPr id="4" name="Рисунок 3" descr="C:\Users\User\Desktop\3 класс\IMG_20210319_121508.jpg"/>
          <p:cNvPicPr/>
          <p:nvPr/>
        </p:nvPicPr>
        <p:blipFill>
          <a:blip r:embed="rId4" cstate="print"/>
          <a:srcRect l="27644" r="13243" b="9107"/>
          <a:stretch>
            <a:fillRect/>
          </a:stretch>
        </p:blipFill>
        <p:spPr bwMode="auto">
          <a:xfrm>
            <a:off x="4995531" y="3345044"/>
            <a:ext cx="3507971" cy="33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70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385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масок для инсценировки сказок;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-изготовление сказочных героев для кукольного театра, инсценировка сказок</a:t>
            </a:r>
          </a:p>
        </p:txBody>
      </p:sp>
      <p:pic>
        <p:nvPicPr>
          <p:cNvPr id="5" name="Рисунок 4" descr="C:\Users\User\Pictures\IMG_20210322_135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249" y="931025"/>
            <a:ext cx="3829201" cy="281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Pictures\IMG_20210319_121901.jpg"/>
          <p:cNvPicPr/>
          <p:nvPr/>
        </p:nvPicPr>
        <p:blipFill>
          <a:blip r:embed="rId3" cstate="print"/>
          <a:srcRect t="30179" b="7321"/>
          <a:stretch>
            <a:fillRect/>
          </a:stretch>
        </p:blipFill>
        <p:spPr bwMode="auto">
          <a:xfrm>
            <a:off x="2928926" y="3929066"/>
            <a:ext cx="5942524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13474" y="1721861"/>
            <a:ext cx="3545184" cy="26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921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-рассказывание сказки с опорой на сюжетные  картинки;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-рассказывание сказки с помощью вопросов («вопросы по кругу»)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9" b="9978"/>
          <a:stretch/>
        </p:blipFill>
        <p:spPr>
          <a:xfrm rot="16200000">
            <a:off x="5105549" y="2801931"/>
            <a:ext cx="3341718" cy="4408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670963" y="1309517"/>
            <a:ext cx="3168705" cy="42249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3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452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Slipstream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Faina</dc:creator>
  <cp:lastModifiedBy>User</cp:lastModifiedBy>
  <cp:revision>58</cp:revision>
  <dcterms:created xsi:type="dcterms:W3CDTF">2014-09-16T21:39:42Z</dcterms:created>
  <dcterms:modified xsi:type="dcterms:W3CDTF">2021-03-23T10:26:06Z</dcterms:modified>
</cp:coreProperties>
</file>