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5" r:id="rId3"/>
    <p:sldId id="274" r:id="rId4"/>
    <p:sldId id="275" r:id="rId5"/>
    <p:sldId id="262" r:id="rId6"/>
    <p:sldId id="281" r:id="rId7"/>
    <p:sldId id="282" r:id="rId8"/>
    <p:sldId id="283" r:id="rId9"/>
    <p:sldId id="284" r:id="rId10"/>
    <p:sldId id="258" r:id="rId11"/>
    <p:sldId id="276" r:id="rId12"/>
    <p:sldId id="260" r:id="rId13"/>
    <p:sldId id="263" r:id="rId14"/>
    <p:sldId id="264" r:id="rId15"/>
    <p:sldId id="265" r:id="rId16"/>
    <p:sldId id="266" r:id="rId17"/>
    <p:sldId id="272" r:id="rId18"/>
    <p:sldId id="280" r:id="rId19"/>
    <p:sldId id="279" r:id="rId20"/>
    <p:sldId id="277" r:id="rId21"/>
    <p:sldId id="278" r:id="rId22"/>
    <p:sldId id="259" r:id="rId23"/>
    <p:sldId id="267" r:id="rId24"/>
    <p:sldId id="273" r:id="rId25"/>
    <p:sldId id="286" r:id="rId26"/>
    <p:sldId id="287" r:id="rId27"/>
    <p:sldId id="288"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02.06.2022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sz="2400" i="1" dirty="0" smtClean="0">
                <a:solidFill>
                  <a:srgbClr val="000000"/>
                </a:solidFill>
                <a:latin typeface="Times New Roman"/>
                <a:ea typeface="Times New Roman"/>
              </a:rPr>
              <a:t/>
            </a:r>
            <a:br>
              <a:rPr lang="ru-RU" sz="2400" i="1" dirty="0" smtClean="0">
                <a:solidFill>
                  <a:srgbClr val="000000"/>
                </a:solidFill>
                <a:latin typeface="Times New Roman"/>
                <a:ea typeface="Times New Roman"/>
              </a:rPr>
            </a:br>
            <a:r>
              <a:rPr lang="ru-RU" sz="2400" i="1" dirty="0">
                <a:solidFill>
                  <a:srgbClr val="000000"/>
                </a:solidFill>
                <a:latin typeface="Times New Roman"/>
                <a:ea typeface="Times New Roman"/>
              </a:rPr>
              <a:t/>
            </a:r>
            <a:br>
              <a:rPr lang="ru-RU" sz="2400" i="1" dirty="0">
                <a:solidFill>
                  <a:srgbClr val="000000"/>
                </a:solidFill>
                <a:latin typeface="Times New Roman"/>
                <a:ea typeface="Times New Roman"/>
              </a:rPr>
            </a:br>
            <a:r>
              <a:rPr lang="ru-RU" b="1" i="1" dirty="0" smtClean="0">
                <a:solidFill>
                  <a:srgbClr val="000000"/>
                </a:solidFill>
                <a:latin typeface="Times New Roman"/>
                <a:ea typeface="Times New Roman"/>
              </a:rPr>
              <a:t>Профессия «Пожарный».</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Рисунок 4"/>
          <p:cNvPicPr>
            <a:picLocks noChangeAspect="1"/>
          </p:cNvPicPr>
          <p:nvPr/>
        </p:nvPicPr>
        <p:blipFill>
          <a:blip r:embed="rId3" cstate="print"/>
          <a:stretch>
            <a:fillRect/>
          </a:stretch>
        </p:blipFill>
        <p:spPr>
          <a:xfrm>
            <a:off x="762000" y="188640"/>
            <a:ext cx="7620000" cy="5133975"/>
          </a:xfrm>
          <a:prstGeom prst="rect">
            <a:avLst/>
          </a:prstGeom>
        </p:spPr>
      </p:pic>
    </p:spTree>
    <p:custDataLst>
      <p:tags r:id="rId1"/>
    </p:custDataLst>
    <p:extLst>
      <p:ext uri="{BB962C8B-B14F-4D97-AF65-F5344CB8AC3E}">
        <p14:creationId xmlns:p14="http://schemas.microsoft.com/office/powerpoint/2010/main" xmlns="" val="116685707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1800" b="1" i="1" dirty="0">
                <a:solidFill>
                  <a:prstClr val="black"/>
                </a:solidFill>
              </a:rPr>
              <a:t>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a:t>
            </a:r>
            <a:br>
              <a:rPr lang="ru-RU" sz="18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pe_33.jpg"/>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1139287" y="2348880"/>
            <a:ext cx="6673073" cy="4509119"/>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73361635"/>
      </p:ext>
    </p:extLst>
  </p:cSld>
  <p:clrMapOvr>
    <a:masterClrMapping/>
  </p:clrMapOvr>
  <mc:AlternateContent xmlns:mc="http://schemas.openxmlformats.org/markup-compatibility/2006">
    <mc:Choice xmlns:p14="http://schemas.microsoft.com/office/powerpoint/2010/main" xmlns="" Requires="p14">
      <p:transition spd="slow" p14:dur="2000" advTm="15087"/>
    </mc:Choice>
    <mc:Fallback>
      <p:transition spd="slow" advTm="1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1800" b="1" i="1" dirty="0" smtClean="0">
                <a:solidFill>
                  <a:prstClr val="black"/>
                </a:solidFill>
              </a:rPr>
              <a:t>-Люди этой профессии –бесстрашные, сильные, тренированные. Раньше их называли топорники. Они помогают другим людям в беде, и за подвиги получают медали. Носят люди этой профессии специальную одежду, она не горит в огне и не мокнет в воде. «Мне будет тяжело и очень жарко, и немного страшно, но я справлюсь!» - вот девиз настоящего пожарного.</a:t>
            </a:r>
            <a:r>
              <a:rPr lang="ru-RU" sz="1800" b="1" i="1" dirty="0">
                <a:solidFill>
                  <a:prstClr val="black"/>
                </a:solidFill>
              </a:rPr>
              <a:t/>
            </a:r>
            <a:br>
              <a:rPr lang="ru-RU" sz="18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1026" name="Picture 2" descr="https://avatars.mds.yandex.net/get-zen_doc/3633274/pub_5f9f18c63910530e0d38f06e_5f9fc8113910530e0dce3b1a/scale_12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75656" y="2204864"/>
            <a:ext cx="6388679" cy="424847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542305244"/>
      </p:ext>
    </p:extLst>
  </p:cSld>
  <p:clrMapOvr>
    <a:masterClrMapping/>
  </p:clrMapOvr>
  <mc:AlternateContent xmlns:mc="http://schemas.openxmlformats.org/markup-compatibility/2006">
    <mc:Choice xmlns:p14="http://schemas.microsoft.com/office/powerpoint/2010/main" xmlns="" Requires="p14">
      <p:transition spd="slow" p14:dur="2000" advTm="15087"/>
    </mc:Choice>
    <mc:Fallback>
      <p:transition spd="slow" advTm="15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80928"/>
          </a:xfrm>
          <a:solidFill>
            <a:srgbClr val="FFFF00"/>
          </a:solidFill>
          <a:effectLst>
            <a:softEdge rad="635000"/>
          </a:effectLst>
        </p:spPr>
        <p:txBody>
          <a:bodyPr>
            <a:normAutofit/>
          </a:bodyPr>
          <a:lstStyle/>
          <a:p>
            <a:r>
              <a:rPr lang="ru-RU" sz="2000" b="1" i="1" dirty="0">
                <a:solidFill>
                  <a:prstClr val="black"/>
                </a:solidFill>
              </a:rPr>
              <a:t>Одежда пожарных.</a:t>
            </a:r>
            <a:br>
              <a:rPr lang="ru-RU" sz="2000" b="1" i="1" dirty="0">
                <a:solidFill>
                  <a:prstClr val="black"/>
                </a:solidFill>
              </a:rPr>
            </a:br>
            <a:r>
              <a:rPr lang="ru-RU" sz="2000" b="1" i="1" dirty="0">
                <a:solidFill>
                  <a:prstClr val="black"/>
                </a:solidFill>
              </a:rPr>
              <a:t>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a:t>
            </a:r>
            <a:r>
              <a:rPr lang="ru-RU" sz="2000" dirty="0">
                <a:solidFill>
                  <a:prstClr val="black"/>
                </a:solidFill>
              </a:rPr>
              <a:t/>
            </a:r>
            <a:br>
              <a:rPr lang="ru-RU" sz="2000" dirty="0">
                <a:solidFill>
                  <a:prstClr val="black"/>
                </a:solidFill>
              </a:rPr>
            </a:br>
            <a:endParaRPr lang="ru-RU" sz="2000"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795" y="2564904"/>
            <a:ext cx="4293096" cy="4293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C:\Users\миша\Downloads\Fireline_26.jpg"/>
          <p:cNvPicPr>
            <a:picLocks noChangeAspect="1" noChangeArrowheads="1"/>
          </p:cNvPicPr>
          <p:nvPr/>
        </p:nvPicPr>
        <p:blipFill>
          <a:blip r:embed="rId4" cstate="email">
            <a:extLst>
              <a:ext uri="{28A0092B-C50C-407E-A947-70E740481C1C}">
                <a14:useLocalDpi xmlns:a14="http://schemas.microsoft.com/office/drawing/2010/main" xmlns=""/>
              </a:ext>
            </a:extLst>
          </a:blip>
          <a:stretch>
            <a:fillRect/>
          </a:stretch>
        </p:blipFill>
        <p:spPr bwMode="auto">
          <a:xfrm>
            <a:off x="4460413" y="3789040"/>
            <a:ext cx="4683585" cy="311198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643932988"/>
      </p:ext>
    </p:extLst>
  </p:cSld>
  <p:clrMapOvr>
    <a:masterClrMapping/>
  </p:clrMapOvr>
  <mc:AlternateContent xmlns:mc="http://schemas.openxmlformats.org/markup-compatibility/2006">
    <mc:Choice xmlns:p14="http://schemas.microsoft.com/office/powerpoint/2010/main" xmlns="" Requires="p14">
      <p:transition spd="slow" p14:dur="2000" advTm="17374"/>
    </mc:Choice>
    <mc:Fallback>
      <p:transition spd="slow" advTm="173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132856"/>
          </a:xfrm>
          <a:solidFill>
            <a:srgbClr val="FFFF00"/>
          </a:solidFill>
          <a:effectLst>
            <a:softEdge rad="635000"/>
          </a:effectLst>
        </p:spPr>
        <p:txBody>
          <a:bodyPr>
            <a:normAutofit/>
          </a:bodyPr>
          <a:lstStyle/>
          <a:p>
            <a:r>
              <a:rPr lang="ru-RU" sz="2000" b="1" i="1" dirty="0">
                <a:solidFill>
                  <a:prstClr val="black"/>
                </a:solidFill>
              </a:rPr>
              <a:t>В сильно задымлённых помещениях </a:t>
            </a:r>
            <a:r>
              <a:rPr lang="ru-RU" sz="2000" b="1" i="1" dirty="0" smtClean="0">
                <a:solidFill>
                  <a:prstClr val="black"/>
                </a:solidFill>
              </a:rPr>
              <a:t>пожарные</a:t>
            </a:r>
            <a:br>
              <a:rPr lang="ru-RU" sz="2000" b="1" i="1" dirty="0" smtClean="0">
                <a:solidFill>
                  <a:prstClr val="black"/>
                </a:solidFill>
              </a:rPr>
            </a:br>
            <a:r>
              <a:rPr lang="ru-RU" sz="2000" b="1" i="1" dirty="0" smtClean="0">
                <a:solidFill>
                  <a:prstClr val="black"/>
                </a:solidFill>
              </a:rPr>
              <a:t> </a:t>
            </a:r>
            <a:r>
              <a:rPr lang="ru-RU" sz="2000" b="1" i="1" dirty="0">
                <a:solidFill>
                  <a:prstClr val="black"/>
                </a:solidFill>
              </a:rPr>
              <a:t>используют дыхательные аппараты.</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7.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31640" y="2075497"/>
            <a:ext cx="6768752" cy="475374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миша\Downloads\Fireline_30.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130152" y="2076713"/>
            <a:ext cx="7171728" cy="4752528"/>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611753279"/>
      </p:ext>
    </p:extLst>
  </p:cSld>
  <p:clrMapOvr>
    <a:masterClrMapping/>
  </p:clrMapOvr>
  <mc:AlternateContent xmlns:mc="http://schemas.openxmlformats.org/markup-compatibility/2006">
    <mc:Choice xmlns:p14="http://schemas.microsoft.com/office/powerpoint/2010/main" xmlns="" Requires="p14">
      <p:transition spd="slow" p14:dur="2000" advTm="9598"/>
    </mc:Choice>
    <mc:Fallback>
      <p:transition spd="slow" advTm="95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a:solidFill>
            <a:srgbClr val="FFFF00"/>
          </a:solidFill>
          <a:effectLst>
            <a:softEdge rad="635000"/>
          </a:effectLst>
        </p:spPr>
        <p:txBody>
          <a:bodyPr>
            <a:normAutofit/>
          </a:bodyPr>
          <a:lstStyle/>
          <a:p>
            <a:r>
              <a:rPr lang="ru-RU" sz="2000" b="1" i="1" dirty="0">
                <a:solidFill>
                  <a:prstClr val="black"/>
                </a:solidFill>
              </a:rPr>
              <a:t>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a:t>
            </a:r>
            <a:br>
              <a:rPr lang="ru-RU" sz="2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Fireline_08.jpg"/>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1017579" y="2332037"/>
            <a:ext cx="7108842" cy="452596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179424753"/>
      </p:ext>
    </p:extLst>
  </p:cSld>
  <p:clrMapOvr>
    <a:masterClrMapping/>
  </p:clrMapOvr>
  <mc:AlternateContent xmlns:mc="http://schemas.openxmlformats.org/markup-compatibility/2006">
    <mc:Choice xmlns:p14="http://schemas.microsoft.com/office/powerpoint/2010/main" xmlns="" Requires="p14">
      <p:transition spd="slow" p14:dur="2000" advTm="14721"/>
    </mc:Choice>
    <mc:Fallback>
      <p:transition spd="slow" advTm="147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8143" y="1412776"/>
            <a:ext cx="3024337" cy="3528392"/>
          </a:xfrm>
          <a:solidFill>
            <a:srgbClr val="FFFF00"/>
          </a:solidFill>
          <a:effectLst>
            <a:softEdge rad="635000"/>
          </a:effectLst>
        </p:spPr>
        <p:txBody>
          <a:bodyPr>
            <a:normAutofit/>
          </a:bodyPr>
          <a:lstStyle/>
          <a:p>
            <a:r>
              <a:rPr lang="ru-RU" sz="2000" b="1" i="1" dirty="0">
                <a:solidFill>
                  <a:prstClr val="black"/>
                </a:solidFill>
              </a:rPr>
              <a:t>Пожарные </a:t>
            </a:r>
            <a:r>
              <a:rPr lang="ru-RU" sz="2000" b="1" i="1" dirty="0" smtClean="0">
                <a:solidFill>
                  <a:prstClr val="black"/>
                </a:solidFill>
              </a:rPr>
              <a:t/>
            </a:r>
            <a:br>
              <a:rPr lang="ru-RU" sz="2000" b="1" i="1" dirty="0" smtClean="0">
                <a:solidFill>
                  <a:prstClr val="black"/>
                </a:solidFill>
              </a:rPr>
            </a:br>
            <a:r>
              <a:rPr lang="ru-RU" sz="2000" b="1" i="1" dirty="0" smtClean="0">
                <a:solidFill>
                  <a:prstClr val="black"/>
                </a:solidFill>
              </a:rPr>
              <a:t>тоже</a:t>
            </a:r>
            <a:br>
              <a:rPr lang="ru-RU" sz="2000" b="1" i="1" dirty="0" smtClean="0">
                <a:solidFill>
                  <a:prstClr val="black"/>
                </a:solidFill>
              </a:rPr>
            </a:br>
            <a:r>
              <a:rPr lang="ru-RU" sz="2000" b="1" i="1" dirty="0" smtClean="0">
                <a:solidFill>
                  <a:prstClr val="black"/>
                </a:solidFill>
              </a:rPr>
              <a:t> учат </a:t>
            </a:r>
            <a:r>
              <a:rPr lang="ru-RU" sz="2000" b="1" i="1" dirty="0">
                <a:solidFill>
                  <a:prstClr val="black"/>
                </a:solidFill>
              </a:rPr>
              <a:t>уроки!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06.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448383"/>
            <a:ext cx="5364088" cy="730638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841790729"/>
      </p:ext>
    </p:extLst>
  </p:cSld>
  <p:clrMapOvr>
    <a:masterClrMapping/>
  </p:clrMapOvr>
  <mc:AlternateContent xmlns:mc="http://schemas.openxmlformats.org/markup-compatibility/2006">
    <mc:Choice xmlns:p14="http://schemas.microsoft.com/office/powerpoint/2010/main" xmlns="" Requires="p14">
      <p:transition spd="slow" p14:dur="2000" advTm="12024"/>
    </mc:Choice>
    <mc:Fallback>
      <p:transition spd="slow" advTm="120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420888"/>
          </a:xfrm>
          <a:solidFill>
            <a:srgbClr val="FFFF00"/>
          </a:solidFill>
          <a:effectLst>
            <a:softEdge rad="635000"/>
          </a:effectLst>
        </p:spPr>
        <p:txBody>
          <a:bodyPr>
            <a:normAutofit/>
          </a:bodyPr>
          <a:lstStyle/>
          <a:p>
            <a:r>
              <a:rPr lang="ru-RU" sz="1800" b="1" i="1" dirty="0">
                <a:solidFill>
                  <a:prstClr val="black"/>
                </a:solidFill>
              </a:rPr>
              <a:t>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a:t>
            </a: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Fireline_21.jpg"/>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1090333" y="2132856"/>
            <a:ext cx="7023046" cy="452596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534691499"/>
      </p:ext>
    </p:extLst>
  </p:cSld>
  <p:clrMapOvr>
    <a:masterClrMapping/>
  </p:clrMapOvr>
  <mc:AlternateContent xmlns:mc="http://schemas.openxmlformats.org/markup-compatibility/2006">
    <mc:Choice xmlns:p14="http://schemas.microsoft.com/office/powerpoint/2010/main" xmlns="" Requires="p14">
      <p:transition spd="slow" p14:dur="2000" advTm="26350"/>
    </mc:Choice>
    <mc:Fallback>
      <p:transition spd="slow" advTm="26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644008" cy="6858000"/>
          </a:xfrm>
          <a:solidFill>
            <a:srgbClr val="FFFF00"/>
          </a:solidFill>
          <a:effectLst>
            <a:softEdge rad="635000"/>
          </a:effectLst>
        </p:spPr>
        <p:txBody>
          <a:bodyPr>
            <a:normAutofit/>
          </a:bodyPr>
          <a:lstStyle/>
          <a:p>
            <a:r>
              <a:rPr lang="ru-RU" sz="1800" b="1" i="1" dirty="0" smtClean="0">
                <a:solidFill>
                  <a:prstClr val="black"/>
                </a:solidFill>
              </a:rPr>
              <a:t>1.Я </a:t>
            </a:r>
            <a:r>
              <a:rPr lang="ru-RU" sz="1800" b="1" i="1" dirty="0">
                <a:solidFill>
                  <a:prstClr val="black"/>
                </a:solidFill>
              </a:rPr>
              <a:t>мчусь с сиреной на пожар</a:t>
            </a:r>
            <a:br>
              <a:rPr lang="ru-RU" sz="1800" b="1" i="1" dirty="0">
                <a:solidFill>
                  <a:prstClr val="black"/>
                </a:solidFill>
              </a:rPr>
            </a:br>
            <a:r>
              <a:rPr lang="ru-RU" sz="1800" b="1" i="1" dirty="0">
                <a:solidFill>
                  <a:prstClr val="black"/>
                </a:solidFill>
              </a:rPr>
              <a:t>Везу я воду с пеной.</a:t>
            </a:r>
            <a:br>
              <a:rPr lang="ru-RU" sz="1800" b="1" i="1" dirty="0">
                <a:solidFill>
                  <a:prstClr val="black"/>
                </a:solidFill>
              </a:rPr>
            </a:br>
            <a:r>
              <a:rPr lang="ru-RU" sz="1800" b="1" i="1" dirty="0">
                <a:solidFill>
                  <a:prstClr val="black"/>
                </a:solidFill>
              </a:rPr>
              <a:t>Потушим вмиг огонь и жар</a:t>
            </a:r>
            <a:br>
              <a:rPr lang="ru-RU" sz="1800" b="1" i="1" dirty="0">
                <a:solidFill>
                  <a:prstClr val="black"/>
                </a:solidFill>
              </a:rPr>
            </a:br>
            <a:r>
              <a:rPr lang="ru-RU" sz="1800" b="1" i="1" dirty="0">
                <a:solidFill>
                  <a:prstClr val="black"/>
                </a:solidFill>
              </a:rPr>
              <a:t>Мы быстры, словно стрелы….</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2.Что за тесный, тесный дом?</a:t>
            </a:r>
            <a:br>
              <a:rPr lang="ru-RU" sz="1800" b="1" i="1" dirty="0">
                <a:solidFill>
                  <a:prstClr val="black"/>
                </a:solidFill>
              </a:rPr>
            </a:br>
            <a:r>
              <a:rPr lang="ru-RU" sz="1800" b="1" i="1" dirty="0">
                <a:solidFill>
                  <a:prstClr val="black"/>
                </a:solidFill>
              </a:rPr>
              <a:t>Сто сестричек жмутся в нём.</a:t>
            </a:r>
            <a:br>
              <a:rPr lang="ru-RU" sz="1800" b="1" i="1" dirty="0">
                <a:solidFill>
                  <a:prstClr val="black"/>
                </a:solidFill>
              </a:rPr>
            </a:br>
            <a:r>
              <a:rPr lang="ru-RU" sz="1800" b="1" i="1" dirty="0">
                <a:solidFill>
                  <a:prstClr val="black"/>
                </a:solidFill>
              </a:rPr>
              <a:t>И любая из сестричек</a:t>
            </a:r>
            <a:r>
              <a:rPr lang="ru-RU" sz="4000" b="1" i="1" dirty="0">
                <a:solidFill>
                  <a:prstClr val="black"/>
                </a:solidFill>
              </a:rPr>
              <a:t/>
            </a:r>
            <a:br>
              <a:rPr lang="ru-RU" sz="4000" b="1" i="1" dirty="0">
                <a:solidFill>
                  <a:prstClr val="black"/>
                </a:solidFill>
              </a:rPr>
            </a:br>
            <a:r>
              <a:rPr lang="ru-RU" sz="1800" b="1" i="1" dirty="0">
                <a:solidFill>
                  <a:prstClr val="black"/>
                </a:solidFill>
              </a:rPr>
              <a:t>Может вспыхнуть как костёр…..</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3.Висит – молчит , а перевернёшь, шипит, и пена летит…..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4.Летала мошка- сосновая ножка, на стог сена села- всё сено съела….</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5.Всё ест , не наестся , а пьёт—умирает….</a:t>
            </a:r>
            <a:br>
              <a:rPr lang="ru-RU" sz="1800" b="1" i="1" dirty="0">
                <a:solidFill>
                  <a:prstClr val="black"/>
                </a:solidFill>
              </a:rPr>
            </a:br>
            <a:r>
              <a:rPr lang="ru-RU" sz="1800" b="1" i="1" dirty="0">
                <a:solidFill>
                  <a:prstClr val="black"/>
                </a:solidFill>
              </a:rPr>
              <a:t> </a:t>
            </a:r>
            <a:br>
              <a:rPr lang="ru-RU" sz="1800" b="1" i="1" dirty="0">
                <a:solidFill>
                  <a:prstClr val="black"/>
                </a:solidFill>
              </a:rPr>
            </a:br>
            <a:r>
              <a:rPr lang="ru-RU" sz="1800" b="1" i="1" dirty="0">
                <a:solidFill>
                  <a:prstClr val="black"/>
                </a:solidFill>
              </a:rPr>
              <a:t>6.С языком , а не лает, без зубов , а кусается….</a:t>
            </a:r>
            <a:r>
              <a:rPr lang="ru-RU" sz="4000" b="1" i="1" dirty="0">
                <a:solidFill>
                  <a:prstClr val="black"/>
                </a:solidFill>
              </a:rPr>
              <a:t/>
            </a:r>
            <a:br>
              <a:rPr lang="ru-RU" sz="4000" b="1" i="1" dirty="0">
                <a:solidFill>
                  <a:prstClr val="black"/>
                </a:solidFill>
              </a:rPr>
            </a:b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descr="C:\Users\миша\Downloads\78208449.jpg"/>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499992" y="1"/>
            <a:ext cx="4757340" cy="68580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874248472"/>
      </p:ext>
    </p:extLst>
  </p:cSld>
  <p:clrMapOvr>
    <a:masterClrMapping/>
  </p:clrMapOvr>
  <mc:AlternateContent xmlns:mc="http://schemas.openxmlformats.org/markup-compatibility/2006">
    <mc:Choice xmlns:p14="http://schemas.microsoft.com/office/powerpoint/2010/main" xmlns="" Requires="p14">
      <p:transition spd="slow" p14:dur="2000" advTm="25815"/>
    </mc:Choice>
    <mc:Fallback>
      <p:transition spd="slow" advTm="258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stretch>
            <a:fillRect/>
          </a:stretch>
        </p:blipFill>
        <p:spPr>
          <a:xfrm>
            <a:off x="-16940213" y="-25146000"/>
            <a:ext cx="43024425" cy="57150000"/>
          </a:xfrm>
          <a:prstGeom prst="rect">
            <a:avLst/>
          </a:prstGeom>
        </p:spPr>
      </p:pic>
      <p:sp>
        <p:nvSpPr>
          <p:cNvPr id="2" name="Заголовок 1"/>
          <p:cNvSpPr>
            <a:spLocks noGrp="1"/>
          </p:cNvSpPr>
          <p:nvPr>
            <p:ph type="title"/>
          </p:nvPr>
        </p:nvSpPr>
        <p:spPr/>
        <p:txBody>
          <a:bodyPr>
            <a:normAutofit fontScale="90000"/>
          </a:bodyPr>
          <a:lstStyle/>
          <a:p>
            <a:r>
              <a:rPr lang="ru-RU" b="1" dirty="0" smtClean="0">
                <a:solidFill>
                  <a:srgbClr val="FF0000"/>
                </a:solidFill>
              </a:rPr>
              <a:t>Стихотворение «Огонь-друг, Огонь-враг»</a:t>
            </a: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lgn="ctr">
              <a:buNone/>
            </a:pPr>
            <a:r>
              <a:rPr lang="ru-RU" sz="4000" b="1" dirty="0" smtClean="0"/>
              <a:t>Огонь бывает разный ….</a:t>
            </a:r>
          </a:p>
          <a:p>
            <a:pPr marL="0" indent="0" algn="ctr">
              <a:buNone/>
            </a:pPr>
            <a:r>
              <a:rPr lang="ru-RU" sz="4000" b="1" dirty="0" smtClean="0"/>
              <a:t>Очень добрый, очень злой…</a:t>
            </a:r>
          </a:p>
          <a:p>
            <a:pPr marL="0" indent="0" algn="ctr">
              <a:buNone/>
            </a:pPr>
            <a:r>
              <a:rPr lang="ru-RU" sz="4000" b="1" dirty="0" smtClean="0"/>
              <a:t>Говорят – огонь нам друг!</a:t>
            </a:r>
          </a:p>
          <a:p>
            <a:pPr marL="0" indent="0" algn="ctr">
              <a:buNone/>
            </a:pPr>
            <a:r>
              <a:rPr lang="ru-RU" sz="4000" b="1" dirty="0" smtClean="0"/>
              <a:t>Но врагом он станет вдруг,</a:t>
            </a:r>
          </a:p>
          <a:p>
            <a:pPr marL="0" indent="0" algn="ctr">
              <a:buNone/>
            </a:pPr>
            <a:r>
              <a:rPr lang="ru-RU" sz="4000" b="1" dirty="0" smtClean="0"/>
              <a:t>Если мы о нем забудем,</a:t>
            </a:r>
          </a:p>
          <a:p>
            <a:pPr marL="0" indent="0" algn="ctr">
              <a:buNone/>
            </a:pPr>
            <a:r>
              <a:rPr lang="ru-RU" sz="4000" b="1" dirty="0" smtClean="0"/>
              <a:t>Отомстит он сразу людям.</a:t>
            </a:r>
            <a:endParaRPr lang="ru-RU" sz="4000" b="1" dirty="0"/>
          </a:p>
        </p:txBody>
      </p:sp>
    </p:spTree>
    <p:extLst>
      <p:ext uri="{BB962C8B-B14F-4D97-AF65-F5344CB8AC3E}">
        <p14:creationId xmlns:p14="http://schemas.microsoft.com/office/powerpoint/2010/main" xmlns="" val="1090761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Нашим другом и помощником огонь остается до тех пор, пока мы внимательно и осторожно обращаемся с ним, но шалость с огнем, как правило, приводит к беде!</a:t>
            </a:r>
            <a:endParaRPr lang="ru-RU" sz="28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40644" y="1988840"/>
            <a:ext cx="8046156"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u="sng" dirty="0" smtClean="0">
                <a:latin typeface="Times New Roman" panose="02020603050405020304" pitchFamily="18" charset="0"/>
                <a:ea typeface="Times New Roman"/>
                <a:cs typeface="Times New Roman" panose="02020603050405020304" pitchFamily="18" charset="0"/>
              </a:rPr>
              <a:t>Цели:</a:t>
            </a:r>
            <a:r>
              <a:rPr lang="ru-RU"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знакомство детей с профессией «Пожарный».</a:t>
            </a:r>
            <a:br>
              <a:rPr lang="ru-RU"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latin typeface="Times New Roman" pitchFamily="18" charset="0"/>
                <a:cs typeface="Times New Roman" pitchFamily="18" charset="0"/>
              </a:rPr>
              <a:t>Задачи:</a:t>
            </a:r>
            <a:br>
              <a:rPr lang="ru-RU" b="1" i="1" dirty="0" smtClean="0">
                <a:latin typeface="Times New Roman" pitchFamily="18" charset="0"/>
                <a:cs typeface="Times New Roman" pitchFamily="18" charset="0"/>
              </a:rPr>
            </a:br>
            <a:r>
              <a:rPr lang="ru-RU" b="1" i="1" u="sng" dirty="0" smtClean="0">
                <a:latin typeface="Times New Roman" pitchFamily="18" charset="0"/>
                <a:cs typeface="Times New Roman" pitchFamily="18" charset="0"/>
              </a:rPr>
              <a:t>Образовательные</a:t>
            </a:r>
            <a:r>
              <a:rPr lang="ru-RU" b="1" i="1" dirty="0" smtClean="0">
                <a:latin typeface="Times New Roman" pitchFamily="18" charset="0"/>
                <a:cs typeface="Times New Roman" pitchFamily="18" charset="0"/>
              </a:rPr>
              <a:t>: познакомить детей с профессией пожарного, с особенностями спецодежды, с используемым транспортом, орудиями труда. Дать детям понятие, что пожарные спасают жизни людей.</a:t>
            </a:r>
            <a:br>
              <a:rPr lang="ru-RU" b="1" i="1" dirty="0" smtClean="0">
                <a:latin typeface="Times New Roman" pitchFamily="18" charset="0"/>
                <a:cs typeface="Times New Roman" pitchFamily="18" charset="0"/>
              </a:rPr>
            </a:br>
            <a:r>
              <a:rPr lang="ru-RU" b="1" i="1" u="sng" dirty="0" smtClean="0">
                <a:latin typeface="Times New Roman" pitchFamily="18" charset="0"/>
                <a:cs typeface="Times New Roman" pitchFamily="18" charset="0"/>
              </a:rPr>
              <a:t>Развивающие: </a:t>
            </a:r>
            <a:r>
              <a:rPr lang="ru-RU" b="1" i="1" dirty="0" smtClean="0">
                <a:latin typeface="Times New Roman" pitchFamily="18" charset="0"/>
                <a:cs typeface="Times New Roman" pitchFamily="18" charset="0"/>
              </a:rPr>
              <a:t>развить умение логически строить свои высказывания ,задавать вопросы , слушать внимательно, развивать наблюдательность, любознательность.</a:t>
            </a:r>
            <a:br>
              <a:rPr lang="ru-RU" b="1" i="1" dirty="0" smtClean="0">
                <a:latin typeface="Times New Roman" pitchFamily="18" charset="0"/>
                <a:cs typeface="Times New Roman" pitchFamily="18" charset="0"/>
              </a:rPr>
            </a:br>
            <a:r>
              <a:rPr lang="ru-RU" b="1" i="1" u="sng" dirty="0" smtClean="0">
                <a:latin typeface="Times New Roman" pitchFamily="18" charset="0"/>
                <a:cs typeface="Times New Roman" pitchFamily="18" charset="0"/>
              </a:rPr>
              <a:t>Воспитательные: </a:t>
            </a:r>
            <a:r>
              <a:rPr lang="ru-RU" b="1" i="1" dirty="0" smtClean="0">
                <a:latin typeface="Times New Roman" pitchFamily="18" charset="0"/>
                <a:cs typeface="Times New Roman" pitchFamily="18" charset="0"/>
              </a:rPr>
              <a:t>формировать у детей доброжелательность к людям , воспитывать уважение к профессионалам, способность понимать важность профессии пожарный.</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t>Игра-лабиринт «Огонь-вода».</a:t>
            </a:r>
            <a:endParaRPr lang="ru-RU"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79711" y="980728"/>
            <a:ext cx="5453861"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Дидактическая игра -  разрезные картинки </a:t>
            </a:r>
            <a:r>
              <a:rPr lang="ru-RU" dirty="0" smtClean="0"/>
              <a:t>«Потуши пожар»</a:t>
            </a:r>
            <a:endParaRPr lang="ru-RU" dirty="0"/>
          </a:p>
        </p:txBody>
      </p:sp>
      <p:pic>
        <p:nvPicPr>
          <p:cNvPr id="1026" name="Picture 2" descr="C:\Users\ТАТЬЯНА\Downloads\b0427ad2a2141f0c9d69a31e5c211155.jpg"/>
          <p:cNvPicPr>
            <a:picLocks noGrp="1" noChangeAspect="1" noChangeArrowheads="1"/>
          </p:cNvPicPr>
          <p:nvPr>
            <p:ph idx="1"/>
          </p:nvPr>
        </p:nvPicPr>
        <p:blipFill>
          <a:blip r:embed="rId2" cstate="print"/>
          <a:srcRect/>
          <a:stretch>
            <a:fillRect/>
          </a:stretch>
        </p:blipFill>
        <p:spPr bwMode="auto">
          <a:xfrm>
            <a:off x="1202125" y="1600200"/>
            <a:ext cx="6739749"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96952"/>
          </a:xfrm>
          <a:solidFill>
            <a:srgbClr val="FFFF00"/>
          </a:solidFill>
          <a:effectLst>
            <a:softEdge rad="635000"/>
          </a:effectLst>
        </p:spPr>
        <p:txBody>
          <a:bodyPr>
            <a:normAutofit/>
          </a:bodyPr>
          <a:lstStyle/>
          <a:p>
            <a:r>
              <a:rPr lang="ru-RU" sz="2400" b="1" i="1" dirty="0">
                <a:solidFill>
                  <a:prstClr val="black"/>
                </a:solidFill>
              </a:rPr>
              <a:t>Можно ли избежать пожара?</a:t>
            </a:r>
            <a:br>
              <a:rPr lang="ru-RU" sz="2400" b="1" i="1" dirty="0">
                <a:solidFill>
                  <a:prstClr val="black"/>
                </a:solidFill>
              </a:rPr>
            </a:br>
            <a:r>
              <a:rPr lang="ru-RU" sz="2000" b="1" i="1" dirty="0">
                <a:solidFill>
                  <a:prstClr val="black"/>
                </a:solidFill>
              </a:rPr>
              <a:t>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a:t>
            </a:r>
            <a:endParaRPr lang="ru-RU" sz="20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5" name="Picture 2" descr="C:\Users\миша\Downloads\86495426.jpg"/>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1619672" y="2700946"/>
            <a:ext cx="5847518" cy="4157054"/>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752167539"/>
      </p:ext>
    </p:extLst>
  </p:cSld>
  <p:clrMapOvr>
    <a:masterClrMapping/>
  </p:clrMapOvr>
  <mc:AlternateContent xmlns:mc="http://schemas.openxmlformats.org/markup-compatibility/2006">
    <mc:Choice xmlns:p14="http://schemas.microsoft.com/office/powerpoint/2010/main" xmlns="" Requires="p14">
      <p:transition spd="slow" p14:dur="2000" advTm="21198"/>
    </mc:Choice>
    <mc:Fallback>
      <p:transition spd="slow" advTm="211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861048"/>
          </a:xfrm>
          <a:solidFill>
            <a:srgbClr val="FFFF00"/>
          </a:solidFill>
          <a:effectLst>
            <a:softEdge rad="635000"/>
          </a:effectLst>
        </p:spPr>
        <p:txBody>
          <a:bodyPr>
            <a:normAutofit/>
          </a:bodyPr>
          <a:lstStyle/>
          <a:p>
            <a:r>
              <a:rPr lang="ru-RU" sz="1800" b="1" i="1" dirty="0">
                <a:solidFill>
                  <a:prstClr val="black"/>
                </a:solidFill>
              </a:rPr>
              <a:t>1.Какими качествами должен обладать пожарный? Почему?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2.Почему работа пожарного может быть опасной?</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3.Как пожарные тушат огонь?</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4.По какому телефону нужно звонить при пожаре?</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5.Кто принимает заявки по телефону?</a:t>
            </a:r>
            <a:br>
              <a:rPr lang="ru-RU" sz="1800" b="1" i="1" dirty="0">
                <a:solidFill>
                  <a:prstClr val="black"/>
                </a:solidFill>
              </a:rPr>
            </a:br>
            <a:r>
              <a:rPr lang="ru-RU" sz="1800" b="1" i="1" dirty="0">
                <a:solidFill>
                  <a:prstClr val="black"/>
                </a:solidFill>
              </a:rPr>
              <a:t/>
            </a:r>
            <a:br>
              <a:rPr lang="ru-RU" sz="1800" b="1" i="1" dirty="0">
                <a:solidFill>
                  <a:prstClr val="black"/>
                </a:solidFill>
              </a:rPr>
            </a:br>
            <a:r>
              <a:rPr lang="ru-RU" sz="1800" b="1" i="1" dirty="0">
                <a:solidFill>
                  <a:prstClr val="black"/>
                </a:solidFill>
              </a:rPr>
              <a:t>6. Почему по телефону 01 нельзя делать ложные ( шутливые) звонки?</a:t>
            </a:r>
            <a:br>
              <a:rPr lang="ru-RU" sz="1800" b="1" i="1" dirty="0">
                <a:solidFill>
                  <a:prstClr val="black"/>
                </a:solidFill>
              </a:rPr>
            </a:br>
            <a:endParaRPr lang="ru-RU" sz="18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2017391" y="3645024"/>
            <a:ext cx="4786857" cy="3191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2981934728"/>
      </p:ext>
    </p:extLst>
  </p:cSld>
  <p:clrMapOvr>
    <a:masterClrMapping/>
  </p:clrMapOvr>
  <mc:AlternateContent xmlns:mc="http://schemas.openxmlformats.org/markup-compatibility/2006">
    <mc:Choice xmlns:p14="http://schemas.microsoft.com/office/powerpoint/2010/main" xmlns="" Requires="p14">
      <p:transition spd="slow" p14:dur="2000" advTm="28206"/>
    </mc:Choice>
    <mc:Fallback>
      <p:transition spd="slow" advTm="282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4283968" cy="6858000"/>
          </a:xfrm>
          <a:solidFill>
            <a:srgbClr val="FFFF00"/>
          </a:solidFill>
          <a:effectLst>
            <a:softEdge rad="635000"/>
          </a:effectLst>
        </p:spPr>
        <p:txBody>
          <a:bodyPr>
            <a:normAutofit fontScale="90000"/>
          </a:bodyPr>
          <a:lstStyle/>
          <a:p>
            <a:r>
              <a:rPr lang="ru-RU" sz="2000" b="1" i="1" dirty="0">
                <a:solidFill>
                  <a:prstClr val="black"/>
                </a:solidFill>
              </a:rPr>
              <a:t>ЧТО ДЕЛАТЬ В СЛУЧАЕ ПОЖАРА?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пожар случится в твоей квартире – немедленно убегай подальше: на улицу или к соседям.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Помни, если нет возможности выйти через дверь, спасайся на балконе или возле открытого окна.</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Ни в коем случае не прячься от пожара под кроватью или в шкафу - пожарным будет трудно тебя найти.</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Тушить огонь дело взрослых, но вызывать пожарных ты можешь сам.</a:t>
            </a:r>
            <a:br>
              <a:rPr lang="ru-RU" sz="2000" b="1" i="1" dirty="0">
                <a:solidFill>
                  <a:prstClr val="black"/>
                </a:solidFill>
              </a:rPr>
            </a:br>
            <a:r>
              <a:rPr lang="ru-RU" sz="2000" b="1" i="1" dirty="0">
                <a:solidFill>
                  <a:prstClr val="black"/>
                </a:solidFill>
              </a:rPr>
              <a:t/>
            </a:r>
            <a:br>
              <a:rPr lang="ru-RU" sz="2000" b="1" i="1" dirty="0">
                <a:solidFill>
                  <a:prstClr val="black"/>
                </a:solidFill>
              </a:rPr>
            </a:br>
            <a:r>
              <a:rPr lang="ru-RU" sz="2000" b="1" i="1" dirty="0">
                <a:solidFill>
                  <a:prstClr val="black"/>
                </a:solidFill>
              </a:rPr>
              <a:t>·    Если на тебе вспыхнула одежда – остановись и падай на землю и катайся, пока не собьешь пламя.</a:t>
            </a:r>
            <a:endParaRPr lang="ru-RU"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716016" y="0"/>
            <a:ext cx="4482498"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3739543360"/>
      </p:ext>
    </p:extLst>
  </p:cSld>
  <p:clrMapOvr>
    <a:masterClrMapping/>
  </p:clrMapOvr>
  <mc:AlternateContent xmlns:mc="http://schemas.openxmlformats.org/markup-compatibility/2006">
    <mc:Choice xmlns:p14="http://schemas.microsoft.com/office/powerpoint/2010/main" xmlns="" Requires="p14">
      <p:transition spd="slow" p14:dur="2000" advTm="9695"/>
    </mc:Choice>
    <mc:Fallback>
      <p:transition spd="slow" advTm="96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Дидактическая игра «Где огонь приносит несчастье?»</a:t>
            </a:r>
            <a:endParaRPr lang="ru-RU" dirty="0"/>
          </a:p>
        </p:txBody>
      </p:sp>
      <p:sp>
        <p:nvSpPr>
          <p:cNvPr id="3" name="Содержимое 2"/>
          <p:cNvSpPr>
            <a:spLocks noGrp="1"/>
          </p:cNvSpPr>
          <p:nvPr>
            <p:ph idx="1"/>
          </p:nvPr>
        </p:nvSpPr>
        <p:spPr/>
        <p:txBody>
          <a:bodyPr/>
          <a:lstStyle/>
          <a:p>
            <a:endParaRPr lang="ru-RU"/>
          </a:p>
        </p:txBody>
      </p:sp>
      <p:pic>
        <p:nvPicPr>
          <p:cNvPr id="1026" name="Picture 2" descr="C:\Users\ТАТЬЯНА\Downloads\IMG_5943.jpg"/>
          <p:cNvPicPr>
            <a:picLocks noChangeAspect="1" noChangeArrowheads="1"/>
          </p:cNvPicPr>
          <p:nvPr/>
        </p:nvPicPr>
        <p:blipFill>
          <a:blip r:embed="rId2" cstate="print"/>
          <a:srcRect/>
          <a:stretch>
            <a:fillRect/>
          </a:stretch>
        </p:blipFill>
        <p:spPr bwMode="auto">
          <a:xfrm rot="5400000">
            <a:off x="4436042" y="2268814"/>
            <a:ext cx="4544051" cy="3408039"/>
          </a:xfrm>
          <a:prstGeom prst="rect">
            <a:avLst/>
          </a:prstGeom>
          <a:noFill/>
        </p:spPr>
      </p:pic>
      <p:pic>
        <p:nvPicPr>
          <p:cNvPr id="1027" name="Picture 3" descr="C:\Users\ТАТЬЯНА\Downloads\IMG_5923.JPG"/>
          <p:cNvPicPr>
            <a:picLocks noChangeAspect="1" noChangeArrowheads="1"/>
          </p:cNvPicPr>
          <p:nvPr/>
        </p:nvPicPr>
        <p:blipFill>
          <a:blip r:embed="rId3" cstate="print"/>
          <a:srcRect/>
          <a:stretch>
            <a:fillRect/>
          </a:stretch>
        </p:blipFill>
        <p:spPr bwMode="auto">
          <a:xfrm rot="5400000">
            <a:off x="95502" y="2216866"/>
            <a:ext cx="4704523" cy="3528392"/>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Игра-лабиринт «Огонь-вода».</a:t>
            </a:r>
            <a:endParaRPr lang="ru-RU" dirty="0"/>
          </a:p>
        </p:txBody>
      </p:sp>
      <p:pic>
        <p:nvPicPr>
          <p:cNvPr id="2050" name="Picture 2" descr="C:\Users\ТАТЬЯНА\Downloads\IMG_5946.jpg"/>
          <p:cNvPicPr>
            <a:picLocks noGrp="1" noChangeAspect="1" noChangeArrowheads="1"/>
          </p:cNvPicPr>
          <p:nvPr>
            <p:ph idx="1"/>
          </p:nvPr>
        </p:nvPicPr>
        <p:blipFill>
          <a:blip r:embed="rId2" cstate="print"/>
          <a:srcRect/>
          <a:stretch>
            <a:fillRect/>
          </a:stretch>
        </p:blipFill>
        <p:spPr bwMode="auto">
          <a:xfrm rot="5400000">
            <a:off x="486424" y="2402008"/>
            <a:ext cx="4457469" cy="3343102"/>
          </a:xfrm>
          <a:prstGeom prst="rect">
            <a:avLst/>
          </a:prstGeom>
          <a:noFill/>
        </p:spPr>
      </p:pic>
      <p:pic>
        <p:nvPicPr>
          <p:cNvPr id="2051" name="Picture 3" descr="C:\Users\ТАТЬЯНА\Downloads\IMG_5945.jpg"/>
          <p:cNvPicPr>
            <a:picLocks noChangeAspect="1" noChangeArrowheads="1"/>
          </p:cNvPicPr>
          <p:nvPr/>
        </p:nvPicPr>
        <p:blipFill>
          <a:blip r:embed="rId3" cstate="print"/>
          <a:srcRect/>
          <a:stretch>
            <a:fillRect/>
          </a:stretch>
        </p:blipFill>
        <p:spPr bwMode="auto">
          <a:xfrm rot="5400000">
            <a:off x="4301970" y="2402886"/>
            <a:ext cx="4464496" cy="33483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Просмотр мультфильма </a:t>
            </a:r>
            <a:br>
              <a:rPr lang="ru-RU" dirty="0" smtClean="0"/>
            </a:br>
            <a:r>
              <a:rPr lang="ru-RU" dirty="0" smtClean="0"/>
              <a:t>«</a:t>
            </a:r>
            <a:r>
              <a:rPr lang="ru-RU" dirty="0" err="1" smtClean="0"/>
              <a:t>Заюшкина</a:t>
            </a:r>
            <a:r>
              <a:rPr lang="ru-RU" dirty="0" smtClean="0"/>
              <a:t> избушка»</a:t>
            </a:r>
            <a:endParaRPr lang="ru-RU" dirty="0"/>
          </a:p>
        </p:txBody>
      </p:sp>
      <p:pic>
        <p:nvPicPr>
          <p:cNvPr id="3074" name="Picture 2" descr="C:\Users\ТАТЬЯНА\Downloads\IMG_5937.jpg"/>
          <p:cNvPicPr>
            <a:picLocks noGrp="1" noChangeAspect="1" noChangeArrowheads="1"/>
          </p:cNvPicPr>
          <p:nvPr>
            <p:ph idx="1"/>
          </p:nvPr>
        </p:nvPicPr>
        <p:blipFill>
          <a:blip r:embed="rId2" cstate="print"/>
          <a:srcRect/>
          <a:stretch>
            <a:fillRect/>
          </a:stretch>
        </p:blipFill>
        <p:spPr bwMode="auto">
          <a:xfrm>
            <a:off x="1554691" y="1600200"/>
            <a:ext cx="6278826" cy="47091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a:bodyPr>
          <a:lstStyle/>
          <a:p>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i="1" u="sng" dirty="0">
                <a:latin typeface="Times New Roman" panose="02020603050405020304" pitchFamily="18" charset="0"/>
                <a:ea typeface="Times New Roman"/>
                <a:cs typeface="Times New Roman" panose="02020603050405020304" pitchFamily="18" charset="0"/>
              </a:rPr>
              <a:t/>
            </a:r>
            <a:br>
              <a:rPr lang="ru-RU" sz="2400" b="1" i="1" u="sng" dirty="0">
                <a:latin typeface="Times New Roman" panose="02020603050405020304" pitchFamily="18" charset="0"/>
                <a:ea typeface="Times New Roman"/>
                <a:cs typeface="Times New Roman" panose="02020603050405020304" pitchFamily="18" charset="0"/>
              </a:rPr>
            </a:br>
            <a:r>
              <a:rPr lang="ru-RU" sz="2400" b="1" i="1" u="sng" dirty="0" smtClean="0">
                <a:latin typeface="Times New Roman" panose="02020603050405020304" pitchFamily="18" charset="0"/>
                <a:ea typeface="Times New Roman"/>
                <a:cs typeface="Times New Roman" panose="02020603050405020304" pitchFamily="18" charset="0"/>
              </a:rPr>
              <a:t/>
            </a:r>
            <a:br>
              <a:rPr lang="ru-RU" sz="2400" b="1" i="1" u="sng" dirty="0" smtClean="0">
                <a:latin typeface="Times New Roman" panose="02020603050405020304" pitchFamily="18" charset="0"/>
                <a:ea typeface="Times New Roman"/>
                <a:cs typeface="Times New Roman" panose="02020603050405020304" pitchFamily="18" charset="0"/>
              </a:rPr>
            </a:br>
            <a:r>
              <a:rPr lang="ru-RU" sz="2400" b="1" u="sng" dirty="0" smtClean="0">
                <a:latin typeface="Times New Roman" panose="02020603050405020304" pitchFamily="18" charset="0"/>
                <a:ea typeface="Times New Roman"/>
                <a:cs typeface="Times New Roman" panose="02020603050405020304" pitchFamily="18" charset="0"/>
              </a:rPr>
              <a:t>Пожарный-это специалист по борьбе с пожарами.</a:t>
            </a:r>
            <a:r>
              <a:rPr lang="ru-RU" sz="2400"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t/>
            </a:r>
            <a:br>
              <a:rPr lang="ru-RU" sz="2400" b="1" u="sng" dirty="0" smtClean="0">
                <a:ln w="6350">
                  <a:noFill/>
                </a:ln>
                <a:effectLst>
                  <a:outerShdw blurRad="114300" dist="101600" dir="2700000" algn="tl" rotWithShape="0">
                    <a:srgbClr val="000000">
                      <a:alpha val="40000"/>
                    </a:srgbClr>
                  </a:outerShdw>
                </a:effectLst>
                <a:latin typeface="Times New Roman" panose="02020603050405020304" pitchFamily="18"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Рисунок 3"/>
          <p:cNvPicPr>
            <a:picLocks noChangeAspect="1"/>
          </p:cNvPicPr>
          <p:nvPr/>
        </p:nvPicPr>
        <p:blipFill>
          <a:blip r:embed="rId3" cstate="print"/>
          <a:stretch>
            <a:fillRect/>
          </a:stretch>
        </p:blipFill>
        <p:spPr>
          <a:xfrm>
            <a:off x="2483768" y="476672"/>
            <a:ext cx="4536503" cy="4536503"/>
          </a:xfrm>
          <a:prstGeom prst="rect">
            <a:avLst/>
          </a:prstGeom>
        </p:spPr>
      </p:pic>
    </p:spTree>
    <p:custDataLst>
      <p:tags r:id="rId1"/>
    </p:custDataLst>
    <p:extLst>
      <p:ext uri="{BB962C8B-B14F-4D97-AF65-F5344CB8AC3E}">
        <p14:creationId xmlns:p14="http://schemas.microsoft.com/office/powerpoint/2010/main" xmlns="" val="211439007"/>
      </p:ext>
    </p:extLst>
  </p:cSld>
  <p:clrMapOvr>
    <a:masterClrMapping/>
  </p:clrMapOvr>
  <mc:AlternateContent xmlns:mc="http://schemas.openxmlformats.org/markup-compatibility/2006">
    <mc:Choice xmlns:p14="http://schemas.microsoft.com/office/powerpoint/2010/main" xmlns=""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a:solidFill>
            <a:srgbClr val="FFFF00"/>
          </a:solidFill>
          <a:effectLst>
            <a:softEdge rad="635000"/>
          </a:effectLst>
        </p:spPr>
        <p:txBody>
          <a:bodyPr>
            <a:normAutofit fontScale="90000"/>
          </a:bodyPr>
          <a:lstStyle/>
          <a:p>
            <a:pPr lvl="0" algn="l">
              <a:spcBef>
                <a:spcPct val="20000"/>
              </a:spcBef>
              <a:buClr>
                <a:prstClr val="white">
                  <a:shade val="95000"/>
                </a:prstClr>
              </a:buClr>
              <a:buSzPct val="65000"/>
            </a:pP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a:latin typeface="Times New Roman" pitchFamily="18" charset="0"/>
                <a:ea typeface="+mn-ea"/>
                <a:cs typeface="Times New Roman" pitchFamily="18" charset="0"/>
              </a:rPr>
              <a:t/>
            </a:r>
            <a:br>
              <a:rPr lang="ru-RU" sz="2400" b="1" i="1" u="sng" dirty="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
            </a:r>
            <a:br>
              <a:rPr lang="ru-RU" sz="2400" b="1" i="1" u="sng" dirty="0" smtClean="0">
                <a:latin typeface="Times New Roman" pitchFamily="18" charset="0"/>
                <a:ea typeface="+mn-ea"/>
                <a:cs typeface="Times New Roman" pitchFamily="18" charset="0"/>
              </a:rPr>
            </a:br>
            <a:r>
              <a:rPr lang="ru-RU" sz="2400" b="1" i="1" u="sng" dirty="0" smtClean="0">
                <a:latin typeface="Times New Roman" pitchFamily="18" charset="0"/>
                <a:ea typeface="+mn-ea"/>
                <a:cs typeface="Times New Roman" pitchFamily="18" charset="0"/>
              </a:rPr>
              <a:t>Много-много лет назад, если начинался пожар, ночные сторожа били </a:t>
            </a:r>
            <a:r>
              <a:rPr lang="ru-RU" sz="2400" b="1" i="1" u="sng" dirty="0" err="1" smtClean="0">
                <a:latin typeface="Times New Roman" pitchFamily="18" charset="0"/>
                <a:ea typeface="+mn-ea"/>
                <a:cs typeface="Times New Roman" pitchFamily="18" charset="0"/>
              </a:rPr>
              <a:t>тревогу.В</a:t>
            </a:r>
            <a:r>
              <a:rPr lang="ru-RU" sz="2400" b="1" i="1" u="sng" dirty="0" smtClean="0">
                <a:latin typeface="Times New Roman" pitchFamily="18" charset="0"/>
                <a:ea typeface="+mn-ea"/>
                <a:cs typeface="Times New Roman" pitchFamily="18" charset="0"/>
              </a:rPr>
              <a:t> деревнях, где дома были все деревянные, огонь был особенно </a:t>
            </a:r>
            <a:r>
              <a:rPr lang="ru-RU" sz="2400" b="1" i="1" u="sng" dirty="0" err="1" smtClean="0">
                <a:latin typeface="Times New Roman" pitchFamily="18" charset="0"/>
                <a:ea typeface="+mn-ea"/>
                <a:cs typeface="Times New Roman" pitchFamily="18" charset="0"/>
              </a:rPr>
              <a:t>страшен.Как</a:t>
            </a:r>
            <a:r>
              <a:rPr lang="ru-RU" sz="2400" b="1" i="1" u="sng" dirty="0" smtClean="0">
                <a:latin typeface="Times New Roman" pitchFamily="18" charset="0"/>
                <a:ea typeface="+mn-ea"/>
                <a:cs typeface="Times New Roman" pitchFamily="18" charset="0"/>
              </a:rPr>
              <a:t> только колокольный звон извещал о пожаре, жители сбегались со всех </a:t>
            </a:r>
            <a:r>
              <a:rPr lang="ru-RU" sz="2400" b="1" i="1" u="sng" dirty="0" err="1" smtClean="0">
                <a:latin typeface="Times New Roman" pitchFamily="18" charset="0"/>
                <a:ea typeface="+mn-ea"/>
                <a:cs typeface="Times New Roman" pitchFamily="18" charset="0"/>
              </a:rPr>
              <a:t>сторон.Односельчане</a:t>
            </a:r>
            <a:r>
              <a:rPr lang="ru-RU" sz="2400" b="1" i="1" u="sng" dirty="0" smtClean="0">
                <a:latin typeface="Times New Roman" pitchFamily="18" charset="0"/>
                <a:ea typeface="+mn-ea"/>
                <a:cs typeface="Times New Roman" pitchFamily="18" charset="0"/>
              </a:rPr>
              <a:t> вставали цепочкой от колодца до горящего дома, передавая друг другу ведро с водой.</a:t>
            </a:r>
            <a:endParaRPr lang="ru-RU" sz="2400" b="1" i="1" u="sng" dirty="0">
              <a:latin typeface="Times New Roman" pitchFamily="18" charset="0"/>
              <a:ea typeface="+mn-ea"/>
              <a:cs typeface="Times New Roman" pitchFamily="18" charset="0"/>
            </a:endParaRPr>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Рисунок 3"/>
          <p:cNvPicPr>
            <a:picLocks noChangeAspect="1"/>
          </p:cNvPicPr>
          <p:nvPr/>
        </p:nvPicPr>
        <p:blipFill>
          <a:blip r:embed="rId3" cstate="print"/>
          <a:stretch>
            <a:fillRect/>
          </a:stretch>
        </p:blipFill>
        <p:spPr>
          <a:xfrm>
            <a:off x="1403648" y="-171400"/>
            <a:ext cx="6667500" cy="4791075"/>
          </a:xfrm>
          <a:prstGeom prst="rect">
            <a:avLst/>
          </a:prstGeom>
        </p:spPr>
      </p:pic>
    </p:spTree>
    <p:custDataLst>
      <p:tags r:id="rId1"/>
    </p:custDataLst>
    <p:extLst>
      <p:ext uri="{BB962C8B-B14F-4D97-AF65-F5344CB8AC3E}">
        <p14:creationId xmlns:p14="http://schemas.microsoft.com/office/powerpoint/2010/main" xmlns="" val="1568372862"/>
      </p:ext>
    </p:extLst>
  </p:cSld>
  <p:clrMapOvr>
    <a:masterClrMapping/>
  </p:clrMapOvr>
  <mc:AlternateContent xmlns:mc="http://schemas.openxmlformats.org/markup-compatibility/2006">
    <mc:Choice xmlns:p14="http://schemas.microsoft.com/office/powerpoint/2010/main" xmlns="" Requires="p14">
      <p:transition spd="slow" p14:dur="2000" advTm="4169"/>
    </mc:Choice>
    <mc:Fallback>
      <p:transition spd="slow" advTm="41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924944"/>
          </a:xfrm>
          <a:solidFill>
            <a:srgbClr val="FFFF00"/>
          </a:solidFill>
          <a:effectLst>
            <a:softEdge rad="635000"/>
          </a:effectLst>
        </p:spPr>
        <p:txBody>
          <a:bodyPr>
            <a:normAutofit/>
          </a:bodyPr>
          <a:lstStyle/>
          <a:p>
            <a:r>
              <a:rPr lang="ru-RU" sz="2000" b="1" i="1" dirty="0" smtClean="0">
                <a:solidFill>
                  <a:prstClr val="black"/>
                </a:solidFill>
              </a:rPr>
              <a:t>Однажды в России появилась первая пожарная </a:t>
            </a:r>
            <a:r>
              <a:rPr lang="ru-RU" sz="2000" b="1" i="1" dirty="0" err="1" smtClean="0">
                <a:solidFill>
                  <a:prstClr val="black"/>
                </a:solidFill>
              </a:rPr>
              <a:t>команда.Сейчас</a:t>
            </a:r>
            <a:r>
              <a:rPr lang="ru-RU" sz="2000" b="1" i="1" dirty="0" smtClean="0">
                <a:solidFill>
                  <a:prstClr val="black"/>
                </a:solidFill>
              </a:rPr>
              <a:t> пожарные команды есть в каждом </a:t>
            </a:r>
            <a:r>
              <a:rPr lang="ru-RU" sz="2000" b="1" i="1" dirty="0" err="1" smtClean="0">
                <a:solidFill>
                  <a:prstClr val="black"/>
                </a:solidFill>
              </a:rPr>
              <a:t>городе.Конечно,выглядят</a:t>
            </a:r>
            <a:r>
              <a:rPr lang="ru-RU" sz="2000" b="1" i="1" dirty="0" smtClean="0">
                <a:solidFill>
                  <a:prstClr val="black"/>
                </a:solidFill>
              </a:rPr>
              <a:t> совсем по-другому.</a:t>
            </a:r>
            <a:endParaRPr lang="ru-RU" sz="2400" b="1" i="1" dirty="0"/>
          </a:p>
        </p:txBody>
      </p:sp>
      <p:sp>
        <p:nvSpPr>
          <p:cNvPr id="3" name="Объект 2"/>
          <p:cNvSpPr>
            <a:spLocks noGrp="1"/>
          </p:cNvSpPr>
          <p:nvPr>
            <p:ph idx="1"/>
          </p:nvPr>
        </p:nvSpPr>
        <p:spPr>
          <a:xfrm flipV="1">
            <a:off x="8964488" y="6857999"/>
            <a:ext cx="179512" cy="45719"/>
          </a:xfrm>
        </p:spPr>
        <p:txBody>
          <a:bodyPr>
            <a:normAutofit fontScale="25000" lnSpcReduction="20000"/>
          </a:bodyPr>
          <a:lstStyle/>
          <a:p>
            <a:endParaRPr lang="ru-RU" sz="800"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94061" y="2996952"/>
            <a:ext cx="5472608" cy="361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94061" y="2880454"/>
            <a:ext cx="5472608" cy="3717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6442780" y="3178013"/>
            <a:ext cx="2701220" cy="25009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219411" y="2523259"/>
            <a:ext cx="5447257" cy="4085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3895623706"/>
      </p:ext>
    </p:extLst>
  </p:cSld>
  <p:clrMapOvr>
    <a:masterClrMapping/>
  </p:clrMapOvr>
  <mc:AlternateContent xmlns:mc="http://schemas.openxmlformats.org/markup-compatibility/2006">
    <mc:Choice xmlns:p14="http://schemas.microsoft.com/office/powerpoint/2010/main" xmlns="" Requires="p14">
      <p:transition spd="slow" p14:dur="2000" advTm="25591"/>
    </mc:Choice>
    <mc:Fallback>
      <p:transition spd="slow" advTm="255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143000"/>
          </a:xfrm>
        </p:spPr>
        <p:txBody>
          <a:bodyPr>
            <a:noAutofit/>
          </a:bodyPr>
          <a:lstStyle/>
          <a:p>
            <a:pPr marL="342900" lvl="0" indent="-342900">
              <a:spcBef>
                <a:spcPct val="20000"/>
              </a:spcBef>
            </a:pPr>
            <a:r>
              <a:rPr lang="ru-RU" sz="2800" b="1" dirty="0">
                <a:solidFill>
                  <a:prstClr val="black"/>
                </a:solidFill>
                <a:ea typeface="+mn-ea"/>
                <a:cs typeface="+mn-cs"/>
              </a:rPr>
              <a:t>Я мчусь с сиреной на пожар </a:t>
            </a:r>
            <a:br>
              <a:rPr lang="ru-RU" sz="2800" b="1" dirty="0">
                <a:solidFill>
                  <a:prstClr val="black"/>
                </a:solidFill>
                <a:ea typeface="+mn-ea"/>
                <a:cs typeface="+mn-cs"/>
              </a:rPr>
            </a:br>
            <a:r>
              <a:rPr lang="ru-RU" sz="2800" b="1" dirty="0">
                <a:solidFill>
                  <a:prstClr val="black"/>
                </a:solidFill>
                <a:ea typeface="+mn-ea"/>
                <a:cs typeface="+mn-cs"/>
              </a:rPr>
              <a:t>Везу я воду с пеной.</a:t>
            </a:r>
            <a:br>
              <a:rPr lang="ru-RU" sz="2800" b="1" dirty="0">
                <a:solidFill>
                  <a:prstClr val="black"/>
                </a:solidFill>
                <a:ea typeface="+mn-ea"/>
                <a:cs typeface="+mn-cs"/>
              </a:rPr>
            </a:br>
            <a:r>
              <a:rPr lang="ru-RU" sz="2800" b="1" dirty="0">
                <a:solidFill>
                  <a:prstClr val="black"/>
                </a:solidFill>
                <a:ea typeface="+mn-ea"/>
                <a:cs typeface="+mn-cs"/>
              </a:rPr>
              <a:t>Потушим вмиг огонь и жар</a:t>
            </a:r>
            <a:br>
              <a:rPr lang="ru-RU" sz="2800" b="1" dirty="0">
                <a:solidFill>
                  <a:prstClr val="black"/>
                </a:solidFill>
                <a:ea typeface="+mn-ea"/>
                <a:cs typeface="+mn-cs"/>
              </a:rPr>
            </a:br>
            <a:r>
              <a:rPr lang="ru-RU" sz="2800" b="1" dirty="0">
                <a:solidFill>
                  <a:prstClr val="black"/>
                </a:solidFill>
                <a:ea typeface="+mn-ea"/>
                <a:cs typeface="+mn-cs"/>
              </a:rPr>
              <a:t>Мы быстры, словно стрелы.</a:t>
            </a:r>
            <a:br>
              <a:rPr lang="ru-RU" sz="2800" b="1" dirty="0">
                <a:solidFill>
                  <a:prstClr val="black"/>
                </a:solidFill>
                <a:ea typeface="+mn-ea"/>
                <a:cs typeface="+mn-cs"/>
              </a:rPr>
            </a:br>
            <a:endParaRPr lang="ru-RU" sz="2800" b="1" dirty="0"/>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cstate="print"/>
          <a:stretch>
            <a:fillRect/>
          </a:stretch>
        </p:blipFill>
        <p:spPr>
          <a:xfrm>
            <a:off x="899592" y="1772816"/>
            <a:ext cx="7067128" cy="5300346"/>
          </a:xfrm>
          <a:prstGeom prst="rect">
            <a:avLst/>
          </a:prstGeom>
        </p:spPr>
      </p:pic>
    </p:spTree>
    <p:extLst>
      <p:ext uri="{BB962C8B-B14F-4D97-AF65-F5344CB8AC3E}">
        <p14:creationId xmlns:p14="http://schemas.microsoft.com/office/powerpoint/2010/main" xmlns="" val="238283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smtClean="0"/>
              <a:t>В распоряжении пожарных специально оснащенные пожарные </a:t>
            </a:r>
            <a:r>
              <a:rPr lang="ru-RU" sz="2400" b="1" dirty="0" err="1" smtClean="0"/>
              <a:t>машины.Они</a:t>
            </a:r>
            <a:r>
              <a:rPr lang="ru-RU" sz="2400" b="1" dirty="0" smtClean="0"/>
              <a:t> ярко-красного </a:t>
            </a:r>
            <a:r>
              <a:rPr lang="ru-RU" sz="2400" b="1" dirty="0" err="1" smtClean="0"/>
              <a:t>цвета.Когда</a:t>
            </a:r>
            <a:r>
              <a:rPr lang="ru-RU" sz="2400" b="1" dirty="0" smtClean="0"/>
              <a:t> они мчатся по улице, то все другие машины, заслышав громкий звук пожарной сирены, уступают им дорогу.</a:t>
            </a:r>
            <a:endParaRPr lang="ru-RU" sz="2400" b="1" dirty="0"/>
          </a:p>
        </p:txBody>
      </p:sp>
      <p:pic>
        <p:nvPicPr>
          <p:cNvPr id="1026" name="Picture 2" descr="https://i.ytimg.com/vi/1-I_EhrwkNg/maxresdefault.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822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Если случится пожар на воде или в воздухе. Как его тушат?</a:t>
            </a:r>
            <a:endParaRPr lang="ru-RU" b="1" dirty="0"/>
          </a:p>
        </p:txBody>
      </p:sp>
      <p:pic>
        <p:nvPicPr>
          <p:cNvPr id="4" name="Объект 3"/>
          <p:cNvPicPr>
            <a:picLocks noGrp="1" noChangeAspect="1"/>
          </p:cNvPicPr>
          <p:nvPr>
            <p:ph idx="1"/>
          </p:nvPr>
        </p:nvPicPr>
        <p:blipFill>
          <a:blip r:embed="rId2" cstate="print"/>
          <a:stretch>
            <a:fillRect/>
          </a:stretch>
        </p:blipFill>
        <p:spPr>
          <a:xfrm>
            <a:off x="1403648" y="1556792"/>
            <a:ext cx="6626352" cy="5069160"/>
          </a:xfrm>
          <a:prstGeom prst="rect">
            <a:avLst/>
          </a:prstGeom>
        </p:spPr>
      </p:pic>
    </p:spTree>
    <p:extLst>
      <p:ext uri="{BB962C8B-B14F-4D97-AF65-F5344CB8AC3E}">
        <p14:creationId xmlns:p14="http://schemas.microsoft.com/office/powerpoint/2010/main" xmlns="" val="157674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Тушения пожара с воздуха.</a:t>
            </a:r>
            <a:endParaRPr lang="ru-RU" b="1" dirty="0"/>
          </a:p>
        </p:txBody>
      </p:sp>
      <p:pic>
        <p:nvPicPr>
          <p:cNvPr id="2050" name="Picture 2" descr="https://ds04.infourok.ru/uploads/ex/011e/000e800d-7a187c37/img1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0349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0.5|1.7"/>
</p:tagLst>
</file>

<file path=ppt/tags/tag11.xml><?xml version="1.0" encoding="utf-8"?>
<p:tagLst xmlns:a="http://schemas.openxmlformats.org/drawingml/2006/main" xmlns:r="http://schemas.openxmlformats.org/officeDocument/2006/relationships" xmlns:p="http://schemas.openxmlformats.org/presentationml/2006/main">
  <p:tag name="TIMING" val="|0.5|2.7"/>
</p:tagLst>
</file>

<file path=ppt/tags/tag12.xml><?xml version="1.0" encoding="utf-8"?>
<p:tagLst xmlns:a="http://schemas.openxmlformats.org/drawingml/2006/main" xmlns:r="http://schemas.openxmlformats.org/officeDocument/2006/relationships" xmlns:p="http://schemas.openxmlformats.org/presentationml/2006/main">
  <p:tag name="TIMING" val="|0.6|2.2"/>
</p:tagLst>
</file>

<file path=ppt/tags/tag13.xml><?xml version="1.0" encoding="utf-8"?>
<p:tagLst xmlns:a="http://schemas.openxmlformats.org/drawingml/2006/main" xmlns:r="http://schemas.openxmlformats.org/officeDocument/2006/relationships" xmlns:p="http://schemas.openxmlformats.org/presentationml/2006/main">
  <p:tag name="TIMING" val="|1.3|1.7"/>
</p:tagLst>
</file>

<file path=ppt/tags/tag14.xml><?xml version="1.0" encoding="utf-8"?>
<p:tagLst xmlns:a="http://schemas.openxmlformats.org/drawingml/2006/main" xmlns:r="http://schemas.openxmlformats.org/officeDocument/2006/relationships" xmlns:p="http://schemas.openxmlformats.org/presentationml/2006/main">
  <p:tag name="TIMING" val="|0.6|2.1"/>
</p:tagLst>
</file>

<file path=ppt/tags/tag15.xml><?xml version="1.0" encoding="utf-8"?>
<p:tagLst xmlns:a="http://schemas.openxmlformats.org/drawingml/2006/main" xmlns:r="http://schemas.openxmlformats.org/officeDocument/2006/relationships" xmlns:p="http://schemas.openxmlformats.org/presentationml/2006/main">
  <p:tag name="TIMING" val="|0.5|2.9"/>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7"/>
</p:tagLst>
</file>

<file path=ppt/tags/tag4.xml><?xml version="1.0" encoding="utf-8"?>
<p:tagLst xmlns:a="http://schemas.openxmlformats.org/drawingml/2006/main" xmlns:r="http://schemas.openxmlformats.org/officeDocument/2006/relationships" xmlns:p="http://schemas.openxmlformats.org/presentationml/2006/main">
  <p:tag name="TIMING" val="|0.5|0.5|2.4|2.6|17.1"/>
</p:tagLst>
</file>

<file path=ppt/tags/tag5.xml><?xml version="1.0" encoding="utf-8"?>
<p:tagLst xmlns:a="http://schemas.openxmlformats.org/drawingml/2006/main" xmlns:r="http://schemas.openxmlformats.org/officeDocument/2006/relationships" xmlns:p="http://schemas.openxmlformats.org/presentationml/2006/main">
  <p:tag name="TIMING" val="|0.9|1.4"/>
</p:tagLst>
</file>

<file path=ppt/tags/tag6.xml><?xml version="1.0" encoding="utf-8"?>
<p:tagLst xmlns:a="http://schemas.openxmlformats.org/drawingml/2006/main" xmlns:r="http://schemas.openxmlformats.org/officeDocument/2006/relationships" xmlns:p="http://schemas.openxmlformats.org/presentationml/2006/main">
  <p:tag name="TIMING" val="|0.9|1.4"/>
</p:tagLst>
</file>

<file path=ppt/tags/tag7.xml><?xml version="1.0" encoding="utf-8"?>
<p:tagLst xmlns:a="http://schemas.openxmlformats.org/drawingml/2006/main" xmlns:r="http://schemas.openxmlformats.org/officeDocument/2006/relationships" xmlns:p="http://schemas.openxmlformats.org/presentationml/2006/main">
  <p:tag name="TIMING" val="|0.5|1.4|3.2"/>
</p:tagLst>
</file>

<file path=ppt/tags/tag8.xml><?xml version="1.0" encoding="utf-8"?>
<p:tagLst xmlns:a="http://schemas.openxmlformats.org/drawingml/2006/main" xmlns:r="http://schemas.openxmlformats.org/officeDocument/2006/relationships" xmlns:p="http://schemas.openxmlformats.org/presentationml/2006/main">
  <p:tag name="TIMING" val="|0.6|2.2|3.4"/>
</p:tagLst>
</file>

<file path=ppt/tags/tag9.xml><?xml version="1.0" encoding="utf-8"?>
<p:tagLst xmlns:a="http://schemas.openxmlformats.org/drawingml/2006/main" xmlns:r="http://schemas.openxmlformats.org/officeDocument/2006/relationships" xmlns:p="http://schemas.openxmlformats.org/presentationml/2006/main">
  <p:tag name="TIMING" val="|0.7|2.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TotalTime>
  <Words>444</Words>
  <Application>Microsoft Office PowerPoint</Application>
  <PresentationFormat>Экран (4:3)</PresentationFormat>
  <Paragraphs>34</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              Профессия «Пожарный».</vt:lpstr>
      <vt:lpstr>Цели: знакомство детей с профессией «Пожарный». </vt:lpstr>
      <vt:lpstr>             Пожарный-это специалист по борьбе с пожарами. </vt:lpstr>
      <vt:lpstr>             Много-много лет назад, если начинался пожар, ночные сторожа били тревогу.В деревнях, где дома были все деревянные, огонь был особенно страшен.Как только колокольный звон извещал о пожаре, жители сбегались со всех сторон.Односельчане вставали цепочкой от колодца до горящего дома, передавая друг другу ведро с водой.</vt:lpstr>
      <vt:lpstr>Однажды в России появилась первая пожарная команда.Сейчас пожарные команды есть в каждом городе.Конечно,выглядят совсем по-другому.</vt:lpstr>
      <vt:lpstr>Я мчусь с сиреной на пожар  Везу я воду с пеной. Потушим вмиг огонь и жар Мы быстры, словно стрелы. </vt:lpstr>
      <vt:lpstr>В распоряжении пожарных специально оснащенные пожарные машины.Они ярко-красного цвета.Когда они мчатся по улице, то все другие машины, заслышав громкий звук пожарной сирены, уступают им дорогу.</vt:lpstr>
      <vt:lpstr>Если случится пожар на воде или в воздухе. Как его тушат?</vt:lpstr>
      <vt:lpstr>Тушения пожара с воздуха.</vt:lpstr>
      <vt:lpstr>Все знают, что пожар легче предупредить, чем потушить. Пожарные занимаются не только тушением пожара , но ещё их предупреждением. Без разрешения пожарных , без их тщательного осмотра не строится ни один дом. Пожарные участвуют в осмотре магазинов, школ, садов, заводов , кафе  перед их открытием. парикмахерских, детских  </vt:lpstr>
      <vt:lpstr>-Люди этой профессии –бесстрашные, сильные, тренированные. Раньше их называли топорники. Они помогают другим людям в беде, и за подвиги получают медали. Носят люди этой профессии специальную одежду, она не горит в огне и не мокнет в воде. «Мне будет тяжело и очень жарко, и немного страшно, но я справлюсь!» - вот девиз настоящего пожарного. </vt:lpstr>
      <vt:lpstr>Одежда пожарных. У пожарных есть специальная одежда, которая защищает их во время пожара. Она сделана из специальной ткани которая почти не горит. На голове у них стальная маска, на ногах прочные и удобные сапоги. Поэтому пожарный бесстрашно идет в огонь. </vt:lpstr>
      <vt:lpstr>В сильно задымлённых помещениях пожарные  используют дыхательные аппараты.</vt:lpstr>
      <vt:lpstr>Пожарные постоянно проводят специальные учения , занимаются в спортивных залах , отрабатывают возможные ситуации возникающие во время пожара,  чтобы во время настоящего пожара проявить ловкость , силу , сноровку , быстроту…. </vt:lpstr>
      <vt:lpstr>Пожарные  тоже  учат уроки!</vt:lpstr>
      <vt:lpstr>В пожарной части работают и женщины – диспетчерами. Диспетчер сидит за пультом пожарной охраны, от его быстроты , внимательности, чёткости команд многое зависит.  Он принимает звонок, выясняет что и где горит, есть ли люди на месте пожара, объявляет тревогу, определяет по карте , где находится ближайший гидрант к месту пожара, вычисляет кротчайший путь следования. И на всё это должно уйти не больше минуты! </vt:lpstr>
      <vt:lpstr>1.Я мчусь с сиреной на пожар Везу я воду с пеной. Потушим вмиг огонь и жар Мы быстры, словно стрелы….   2.Что за тесный, тесный дом? Сто сестричек жмутся в нём. И любая из сестричек Может вспыхнуть как костёр…..   3.Висит – молчит , а перевернёшь, шипит, и пена летит…..   4.Летала мошка- сосновая ножка, на стог сена села- всё сено съела….   5.Всё ест , не наестся , а пьёт—умирает….   6.С языком , а не лает, без зубов , а кусается…. </vt:lpstr>
      <vt:lpstr>Стихотворение «Огонь-друг, Огонь-враг»</vt:lpstr>
      <vt:lpstr>Нашим другом и помощником огонь остается до тех пор, пока мы внимательно и осторожно обращаемся с ним, но шалость с огнем, как правило, приводит к беде!</vt:lpstr>
      <vt:lpstr>Игра-лабиринт «Огонь-вода».</vt:lpstr>
      <vt:lpstr>Дидактическая игра -  разрезные картинки «Потуши пожар»</vt:lpstr>
      <vt:lpstr>Можно ли избежать пожара? Чаще всего пожар случается из-за невнимательности людей , из-за неосторожного обращения с огнём. Причиной лесного пожара может быть плохо затушенный костёр, брошенная горящая сигарета, молния во время грозы и даже осколок стекла, собирающий солнечные лучи.</vt:lpstr>
      <vt:lpstr>1.Какими качествами должен обладать пожарный? Почему?  2.Почему работа пожарного может быть опасной?  3.Как пожарные тушат огонь?  4.По какому телефону нужно звонить при пожаре?  5.Кто принимает заявки по телефону?  6. Почему по телефону 01 нельзя делать ложные ( шутливые) звонки? </vt:lpstr>
      <vt:lpstr>ЧТО ДЕЛАТЬ В СЛУЧАЕ ПОЖАРА?   Если пожар случится в твоей квартире – немедленно убегай подальше: на улицу или к соседям.  ·    Помни, если нет возможности выйти через дверь, спасайся на балконе или возле открытого окна.  ·    Ни в коем случае не прячься от пожара под кроватью или в шкафу - пожарным будет трудно тебя найти.  ·    Тушить огонь дело взрослых, но вызывать пожарных ты можешь сам.  ·    Если на тебе вспыхнула одежда – остановись и падай на землю и катайся, пока не собьешь пламя.</vt:lpstr>
      <vt:lpstr>Дидактическая игра «Где огонь приносит несчастье?»</vt:lpstr>
      <vt:lpstr>Игра-лабиринт «Огонь-вода».</vt:lpstr>
      <vt:lpstr>Просмотр мультфильма  «Заюшкина избушка»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dc:creator>
  <cp:lastModifiedBy>ТАТЬЯНА</cp:lastModifiedBy>
  <cp:revision>32</cp:revision>
  <dcterms:created xsi:type="dcterms:W3CDTF">2015-02-28T20:34:52Z</dcterms:created>
  <dcterms:modified xsi:type="dcterms:W3CDTF">2022-06-02T08:26:23Z</dcterms:modified>
</cp:coreProperties>
</file>