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62" r:id="rId4"/>
    <p:sldId id="263" r:id="rId5"/>
    <p:sldId id="264" r:id="rId6"/>
    <p:sldId id="273" r:id="rId7"/>
    <p:sldId id="274" r:id="rId8"/>
    <p:sldId id="265" r:id="rId9"/>
    <p:sldId id="299" r:id="rId10"/>
    <p:sldId id="267" r:id="rId11"/>
    <p:sldId id="275" r:id="rId12"/>
    <p:sldId id="285" r:id="rId13"/>
    <p:sldId id="286" r:id="rId14"/>
    <p:sldId id="278" r:id="rId15"/>
    <p:sldId id="276" r:id="rId16"/>
    <p:sldId id="269" r:id="rId17"/>
    <p:sldId id="271" r:id="rId18"/>
    <p:sldId id="280" r:id="rId19"/>
    <p:sldId id="281" r:id="rId20"/>
    <p:sldId id="288" r:id="rId21"/>
    <p:sldId id="277" r:id="rId22"/>
    <p:sldId id="289" r:id="rId23"/>
    <p:sldId id="290" r:id="rId24"/>
    <p:sldId id="282" r:id="rId25"/>
    <p:sldId id="283" r:id="rId26"/>
    <p:sldId id="279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1"/>
            <a:ext cx="8643998" cy="15001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</a:rPr>
              <a:t>Государственное казенное 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общеобразовательное учреждение 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Ленинградской области «Сланцевская школа – 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интернат, реализующая адаптированные образовательные программы» </a:t>
            </a:r>
            <a:br>
              <a:rPr lang="ru-RU" sz="1800" b="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chemeClr val="tx1"/>
                </a:solidFill>
              </a:rPr>
              <a:t> </a:t>
            </a:r>
            <a:r>
              <a:rPr lang="ru-RU" sz="2000" b="0" dirty="0" smtClean="0"/>
              <a:t/>
            </a:r>
            <a:br>
              <a:rPr lang="ru-RU" sz="2000" b="0" dirty="0" smtClean="0"/>
            </a:br>
            <a:endParaRPr lang="ru-RU" sz="20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2285992"/>
            <a:ext cx="6215106" cy="3786214"/>
          </a:xfrm>
        </p:spPr>
        <p:txBody>
          <a:bodyPr>
            <a:normAutofit lnSpcReduction="10000"/>
          </a:bodyPr>
          <a:lstStyle/>
          <a:p>
            <a:r>
              <a:rPr lang="ru-RU" sz="3900" b="1" dirty="0" smtClean="0">
                <a:solidFill>
                  <a:schemeClr val="tx1"/>
                </a:solidFill>
              </a:rPr>
              <a:t>Проект по развитию классного коллектива</a:t>
            </a:r>
          </a:p>
          <a:p>
            <a:r>
              <a:rPr lang="ru-RU" sz="3900" b="1" dirty="0" smtClean="0">
                <a:solidFill>
                  <a:schemeClr val="tx1"/>
                </a:solidFill>
              </a:rPr>
              <a:t>«Четыре ступеньки»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r"/>
            <a:endParaRPr lang="ru-RU" sz="2400" dirty="0" smtClean="0">
              <a:solidFill>
                <a:schemeClr val="tx1"/>
              </a:solidFill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Подготовила: воспитатель </a:t>
            </a:r>
          </a:p>
          <a:p>
            <a:pPr algn="r"/>
            <a:r>
              <a:rPr lang="ru-RU" sz="2400" dirty="0" err="1" smtClean="0">
                <a:solidFill>
                  <a:schemeClr val="tx1"/>
                </a:solidFill>
              </a:rPr>
              <a:t>Кацер</a:t>
            </a:r>
            <a:r>
              <a:rPr lang="ru-RU" sz="2400" dirty="0" smtClean="0">
                <a:solidFill>
                  <a:schemeClr val="tx1"/>
                </a:solidFill>
              </a:rPr>
              <a:t> О.А.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Основные разделы курса: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" name="Содержимое 9" descr="aff190a1b2e0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785926"/>
            <a:ext cx="2643206" cy="1500198"/>
          </a:xfrm>
        </p:spPr>
      </p:pic>
      <p:sp>
        <p:nvSpPr>
          <p:cNvPr id="11" name="7-конечная звезда 10"/>
          <p:cNvSpPr/>
          <p:nvPr/>
        </p:nvSpPr>
        <p:spPr>
          <a:xfrm>
            <a:off x="928662" y="857232"/>
            <a:ext cx="3286148" cy="914400"/>
          </a:xfrm>
          <a:prstGeom prst="star7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«Я среди людей»</a:t>
            </a:r>
            <a:endParaRPr lang="ru-RU" dirty="0"/>
          </a:p>
        </p:txBody>
      </p:sp>
      <p:sp>
        <p:nvSpPr>
          <p:cNvPr id="12" name="7-конечная звезда 11"/>
          <p:cNvSpPr/>
          <p:nvPr/>
        </p:nvSpPr>
        <p:spPr>
          <a:xfrm>
            <a:off x="4929190" y="714356"/>
            <a:ext cx="3214710" cy="1214446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«Речевой этикет»</a:t>
            </a:r>
            <a:endParaRPr lang="ru-RU" dirty="0"/>
          </a:p>
        </p:txBody>
      </p:sp>
      <p:sp>
        <p:nvSpPr>
          <p:cNvPr id="13" name="7-конечная звезда 12"/>
          <p:cNvSpPr/>
          <p:nvPr/>
        </p:nvSpPr>
        <p:spPr>
          <a:xfrm>
            <a:off x="571472" y="3357562"/>
            <a:ext cx="3214710" cy="1057276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«Культура поведения»</a:t>
            </a:r>
            <a:endParaRPr lang="ru-RU" dirty="0"/>
          </a:p>
        </p:txBody>
      </p:sp>
      <p:sp>
        <p:nvSpPr>
          <p:cNvPr id="14" name="7-конечная звезда 13"/>
          <p:cNvSpPr/>
          <p:nvPr/>
        </p:nvSpPr>
        <p:spPr>
          <a:xfrm>
            <a:off x="5000628" y="3429000"/>
            <a:ext cx="3071834" cy="1143008"/>
          </a:xfrm>
          <a:prstGeom prst="star7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«В мире сказок»</a:t>
            </a:r>
            <a:endParaRPr lang="ru-RU" dirty="0"/>
          </a:p>
        </p:txBody>
      </p:sp>
      <p:pic>
        <p:nvPicPr>
          <p:cNvPr id="15" name="Рисунок 14" descr="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357818" y="1857364"/>
            <a:ext cx="2476491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mtbzaqh-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357694"/>
            <a:ext cx="2714644" cy="1785950"/>
          </a:xfrm>
          <a:prstGeom prst="rect">
            <a:avLst/>
          </a:prstGeom>
        </p:spPr>
      </p:pic>
      <p:pic>
        <p:nvPicPr>
          <p:cNvPr id="17" name="Рисунок 16" descr="0_17f9ed_d73ec089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4429132"/>
            <a:ext cx="2867033" cy="16891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ОЛЬГА АНАТОЛЬЕВНА\для Кацер\IMG_20171213_15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4000528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ser\Desktop\ОЛЬГА АНАТОЛЬЕВНА\для Кацер\IMG_20171213_150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3116"/>
            <a:ext cx="4214842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42844" y="142853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Познавательная деятельность. Правовая игра для начальных классов «Приглашение к разговору».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7-конечная звезда 7"/>
          <p:cNvSpPr/>
          <p:nvPr/>
        </p:nvSpPr>
        <p:spPr>
          <a:xfrm rot="20599708">
            <a:off x="3719451" y="5547773"/>
            <a:ext cx="3569382" cy="1138014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«Вопрос-ответ»</a:t>
            </a:r>
            <a:endParaRPr lang="ru-RU" dirty="0"/>
          </a:p>
        </p:txBody>
      </p:sp>
      <p:sp>
        <p:nvSpPr>
          <p:cNvPr id="9" name="7-конечная звезда 8"/>
          <p:cNvSpPr/>
          <p:nvPr/>
        </p:nvSpPr>
        <p:spPr>
          <a:xfrm rot="20522804">
            <a:off x="158491" y="5211444"/>
            <a:ext cx="2995579" cy="1501555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Возникла ситуация в раздевалке</a:t>
            </a:r>
            <a:endParaRPr lang="ru-RU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785786" y="1142984"/>
            <a:ext cx="7500990" cy="571504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Ребята 1 класса приняли активное участие в игре. Чуриков Дмитрий показал свои умения культурного общения со взрослыми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ОЛЬГА АНАТОЛЬЕВНА\ФОТО 1класс\DSC02334.JPG"/>
          <p:cNvPicPr>
            <a:picLocks noChangeAspect="1" noChangeArrowheads="1"/>
          </p:cNvPicPr>
          <p:nvPr/>
        </p:nvPicPr>
        <p:blipFill>
          <a:blip r:embed="rId2" cstate="print"/>
          <a:srcRect l="12245" r="15306" b="25397"/>
          <a:stretch>
            <a:fillRect/>
          </a:stretch>
        </p:blipFill>
        <p:spPr bwMode="auto">
          <a:xfrm>
            <a:off x="928662" y="1428736"/>
            <a:ext cx="7000924" cy="4714908"/>
          </a:xfrm>
          <a:prstGeom prst="rect">
            <a:avLst/>
          </a:prstGeom>
          <a:noFill/>
        </p:spPr>
      </p:pic>
      <p:sp>
        <p:nvSpPr>
          <p:cNvPr id="4" name="7-конечная звезда 3"/>
          <p:cNvSpPr/>
          <p:nvPr/>
        </p:nvSpPr>
        <p:spPr>
          <a:xfrm rot="21040832">
            <a:off x="265542" y="5269256"/>
            <a:ext cx="3357586" cy="1325630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Наш первое выступление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14348" y="357166"/>
            <a:ext cx="7500990" cy="1000132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Мальчики 1 класса Чуриков Дмитрий, Лыткин Сергей, Шушпанников Денис показали свое мастерство в общешкольном конкурсе чтецов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ОЛЬГА АНАТОЛЬЕВНА\ФОТО 1класс\DSC02520.JPG"/>
          <p:cNvPicPr>
            <a:picLocks noChangeAspect="1" noChangeArrowheads="1"/>
          </p:cNvPicPr>
          <p:nvPr/>
        </p:nvPicPr>
        <p:blipFill>
          <a:blip r:embed="rId2" cstate="print"/>
          <a:srcRect l="8580" b="24194"/>
          <a:stretch>
            <a:fillRect/>
          </a:stretch>
        </p:blipFill>
        <p:spPr bwMode="auto">
          <a:xfrm>
            <a:off x="571472" y="1857364"/>
            <a:ext cx="4071966" cy="45720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85728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Общешкольное мероприятие инсценирование на тему «Веселые истории из школьной жизни».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 rot="20852224">
            <a:off x="977396" y="5748565"/>
            <a:ext cx="3714776" cy="857256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Сценка «Королевство знаний»</a:t>
            </a:r>
            <a:endParaRPr lang="ru-RU" sz="1600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85786" y="1000108"/>
            <a:ext cx="7286676" cy="71438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Ребята  приняли активное участие в мероприятии, где заняли 2 призовое место.</a:t>
            </a:r>
            <a:endParaRPr lang="ru-RU" dirty="0"/>
          </a:p>
        </p:txBody>
      </p:sp>
      <p:pic>
        <p:nvPicPr>
          <p:cNvPr id="6" name="Picture 2" descr="C:\Users\User\Desktop\ОЛЬГА АНАТОЛЬЕВНА\ФОТО 1класс\DSC02524.JPG"/>
          <p:cNvPicPr>
            <a:picLocks noChangeAspect="1" noChangeArrowheads="1"/>
          </p:cNvPicPr>
          <p:nvPr/>
        </p:nvPicPr>
        <p:blipFill>
          <a:blip r:embed="rId3" cstate="print"/>
          <a:srcRect l="30964" t="1799" b="22628"/>
          <a:stretch>
            <a:fillRect/>
          </a:stretch>
        </p:blipFill>
        <p:spPr bwMode="auto">
          <a:xfrm>
            <a:off x="4786314" y="1928802"/>
            <a:ext cx="3929090" cy="4714908"/>
          </a:xfrm>
          <a:prstGeom prst="rect">
            <a:avLst/>
          </a:prstGeom>
          <a:noFill/>
        </p:spPr>
      </p:pic>
      <p:sp>
        <p:nvSpPr>
          <p:cNvPr id="7" name="7-конечная звезда 6"/>
          <p:cNvSpPr/>
          <p:nvPr/>
        </p:nvSpPr>
        <p:spPr>
          <a:xfrm rot="21185927">
            <a:off x="4417678" y="5670113"/>
            <a:ext cx="4513640" cy="914400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Приобщаемся к театрализованной деятельности…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ОЛЬГА АНАТОЛЬЕВНА\ФОТО 1класс\DSC01204.JPG"/>
          <p:cNvPicPr>
            <a:picLocks noChangeAspect="1" noChangeArrowheads="1"/>
          </p:cNvPicPr>
          <p:nvPr/>
        </p:nvPicPr>
        <p:blipFill>
          <a:blip r:embed="rId2" cstate="print"/>
          <a:srcRect l="8474" b="4110"/>
          <a:stretch>
            <a:fillRect/>
          </a:stretch>
        </p:blipFill>
        <p:spPr bwMode="auto">
          <a:xfrm>
            <a:off x="428596" y="1071546"/>
            <a:ext cx="7715304" cy="50006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214290"/>
            <a:ext cx="77867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Экологическое воспитание в начальной школе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Общешкольное мероприятие </a:t>
            </a:r>
            <a:r>
              <a:rPr lang="ru-RU" sz="2000" b="1" dirty="0" smtClean="0">
                <a:solidFill>
                  <a:srgbClr val="00B050"/>
                </a:solidFill>
              </a:rPr>
              <a:t>«Проблемы матушки земли»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5" name="7-конечная звезда 4"/>
          <p:cNvSpPr/>
          <p:nvPr/>
        </p:nvSpPr>
        <p:spPr>
          <a:xfrm rot="21262668">
            <a:off x="1535561" y="5763067"/>
            <a:ext cx="5404613" cy="987969"/>
          </a:xfrm>
          <a:prstGeom prst="star7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Знакомились с экологическими проблемами и сопереживали…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ОЛЬГА АНАТОЛЬЕВНА\ФОТО 1класс\DSC01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6929486" cy="48577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Перемена - это маленькая жизнь. Игровая деятельность на перемене.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 rot="21321386">
            <a:off x="500034" y="5715016"/>
            <a:ext cx="5429288" cy="1142984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На перемене…не скучаем…с пользой проводим свободное время.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8358246" cy="7747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Курс «Азбука здоровья»</a:t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 err="1" smtClean="0">
                <a:solidFill>
                  <a:srgbClr val="FF0000"/>
                </a:solidFill>
              </a:rPr>
              <a:t>Здоровьесберегающие</a:t>
            </a:r>
            <a:r>
              <a:rPr lang="ru-RU" sz="2800" b="1" dirty="0" smtClean="0">
                <a:solidFill>
                  <a:srgbClr val="FF0000"/>
                </a:solidFill>
              </a:rPr>
              <a:t> направление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https://arhivurokov.ru/videouroki/html/2017/06/11/v_593cf01352a6c/99691339_1.pn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643050"/>
            <a:ext cx="3000396" cy="378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1357298"/>
            <a:ext cx="54292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Цель курса</a:t>
            </a:r>
            <a:r>
              <a:rPr lang="ru-RU" dirty="0" smtClean="0"/>
              <a:t> – формирование основ здорового образа жизни, развитие у детей потребности в чистоте и правильном уходе за телом человека у младших школьников с ограниченными возможностями здоровья.</a:t>
            </a:r>
          </a:p>
          <a:p>
            <a:endParaRPr lang="ru-RU" b="1" dirty="0" smtClean="0"/>
          </a:p>
          <a:p>
            <a:r>
              <a:rPr lang="ru-RU" b="1" dirty="0" smtClean="0"/>
              <a:t>Задачи :</a:t>
            </a:r>
            <a:endParaRPr lang="ru-RU" dirty="0" smtClean="0"/>
          </a:p>
          <a:p>
            <a:r>
              <a:rPr lang="ru-RU" dirty="0" smtClean="0"/>
              <a:t>-формирование представлений об основных компонентах культуры здоровья и здорового образа жизни; </a:t>
            </a:r>
          </a:p>
          <a:p>
            <a:r>
              <a:rPr lang="ru-RU" dirty="0" smtClean="0"/>
              <a:t>- развитие  навыков личной гигиены,  культуры внешнего вида, питания;</a:t>
            </a:r>
          </a:p>
          <a:p>
            <a:r>
              <a:rPr lang="ru-RU" dirty="0" smtClean="0"/>
              <a:t>-пробуждение в детях желания заботиться о своем здоровье путем соблюдения правил здорового образа жизни и организации </a:t>
            </a:r>
            <a:r>
              <a:rPr lang="ru-RU" dirty="0" err="1" smtClean="0"/>
              <a:t>здоровьесберегающего</a:t>
            </a:r>
            <a:r>
              <a:rPr lang="ru-RU" dirty="0" smtClean="0"/>
              <a:t> характера учебной деятельности и общения.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68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Результаты освоения курса внеурочной деятельности.</a:t>
            </a:r>
            <a:r>
              <a:rPr lang="ru-RU" sz="3200" dirty="0" smtClean="0">
                <a:solidFill>
                  <a:schemeClr val="accent1"/>
                </a:solidFill>
              </a:rPr>
              <a:t/>
            </a:r>
            <a:br>
              <a:rPr lang="ru-RU" sz="3200" dirty="0" smtClean="0">
                <a:solidFill>
                  <a:schemeClr val="accent1"/>
                </a:solidFill>
              </a:rPr>
            </a:b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Реализация курса  </a:t>
            </a:r>
            <a:r>
              <a:rPr lang="ru-RU" b="1" dirty="0" smtClean="0"/>
              <a:t>«Азбука здоровья» </a:t>
            </a:r>
            <a:r>
              <a:rPr lang="ru-RU" dirty="0" smtClean="0"/>
              <a:t>является одним из направлений системной работы на уровне начального общего образования по формированию экологической культуры, здорового и безопасного образа жизни.</a:t>
            </a:r>
          </a:p>
          <a:p>
            <a:endParaRPr lang="ru-RU" dirty="0"/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143380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User\Desktop\ОЛЬГА АНАТОЛЬЕВНА\ФОТО 1класс\DSC01254.JPG"/>
          <p:cNvPicPr>
            <a:picLocks noChangeAspect="1" noChangeArrowheads="1"/>
          </p:cNvPicPr>
          <p:nvPr/>
        </p:nvPicPr>
        <p:blipFill>
          <a:blip r:embed="rId2" cstate="print"/>
          <a:srcRect l="15741" t="29851" r="34783"/>
          <a:stretch>
            <a:fillRect/>
          </a:stretch>
        </p:blipFill>
        <p:spPr bwMode="auto">
          <a:xfrm>
            <a:off x="4500562" y="1428736"/>
            <a:ext cx="4000528" cy="4143404"/>
          </a:xfrm>
          <a:prstGeom prst="rect">
            <a:avLst/>
          </a:prstGeom>
          <a:noFill/>
        </p:spPr>
      </p:pic>
      <p:pic>
        <p:nvPicPr>
          <p:cNvPr id="1027" name="Picture 3" descr="C:\Users\User\Desktop\ОЛЬГА АНАТОЛЬЕВНА\ФОТО 1класс\DSC0126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t="27588" r="19917"/>
          <a:stretch>
            <a:fillRect/>
          </a:stretch>
        </p:blipFill>
        <p:spPr bwMode="auto">
          <a:xfrm>
            <a:off x="428596" y="1714488"/>
            <a:ext cx="3729725" cy="411639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500042"/>
            <a:ext cx="7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Воспитательное занятие по ЗОЖ  на тему «Будем беречь»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6" name="7-конечная звезда 5"/>
          <p:cNvSpPr/>
          <p:nvPr/>
        </p:nvSpPr>
        <p:spPr>
          <a:xfrm rot="21078093">
            <a:off x="59599" y="5283657"/>
            <a:ext cx="3824885" cy="1079069"/>
          </a:xfrm>
          <a:prstGeom prst="star7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Мы за здоровый образ жизни…</a:t>
            </a:r>
          </a:p>
        </p:txBody>
      </p:sp>
      <p:sp>
        <p:nvSpPr>
          <p:cNvPr id="8" name="7-конечная звезда 7"/>
          <p:cNvSpPr/>
          <p:nvPr/>
        </p:nvSpPr>
        <p:spPr>
          <a:xfrm rot="20887767">
            <a:off x="3843524" y="5295149"/>
            <a:ext cx="4357718" cy="1010564"/>
          </a:xfrm>
          <a:prstGeom prst="star7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Дети с интересом слушают лекцию, как беречь свое здоровье</a:t>
            </a:r>
            <a:endParaRPr lang="ru-RU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/>
                </a:solidFill>
              </a:rPr>
              <a:t>Практикум «Правильно ли я одет?</a:t>
            </a: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2050" name="Picture 2" descr="C:\Users\User\Desktop\ОЛЬГА АНАТОЛЬЕВНА\ФОТО 1класс\DSC01294.JPG"/>
          <p:cNvPicPr>
            <a:picLocks noChangeAspect="1" noChangeArrowheads="1"/>
          </p:cNvPicPr>
          <p:nvPr/>
        </p:nvPicPr>
        <p:blipFill>
          <a:blip r:embed="rId2" cstate="print"/>
          <a:srcRect l="47656" t="3125" r="21875" b="18750"/>
          <a:stretch>
            <a:fillRect/>
          </a:stretch>
        </p:blipFill>
        <p:spPr bwMode="auto">
          <a:xfrm>
            <a:off x="714348" y="1714488"/>
            <a:ext cx="4286280" cy="4857784"/>
          </a:xfrm>
          <a:prstGeom prst="rect">
            <a:avLst/>
          </a:prstGeom>
          <a:noFill/>
        </p:spPr>
      </p:pic>
      <p:sp>
        <p:nvSpPr>
          <p:cNvPr id="6" name="7-конечная звезда 5"/>
          <p:cNvSpPr/>
          <p:nvPr/>
        </p:nvSpPr>
        <p:spPr>
          <a:xfrm rot="20911867">
            <a:off x="50969" y="5555008"/>
            <a:ext cx="4000496" cy="914400"/>
          </a:xfrm>
          <a:prstGeom prst="star7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Следим за своим внешним видом…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5572132" y="1857364"/>
            <a:ext cx="2928958" cy="400052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Цель: </a:t>
            </a:r>
            <a:r>
              <a:rPr lang="ru-RU" sz="2000" dirty="0" smtClean="0"/>
              <a:t>Закреплять знания детей о названиях одежды, обуви; учить сравнивать, группировать, классифицировать. Закрепить сезонные понятия.</a:t>
            </a: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Цель проекта: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29576" cy="4543444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Создание благоприятных условий для гармоничного развития каждого ребенка,  раскрытие и развитие способностей каждого обучающегося.</a:t>
            </a: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b="1" dirty="0" smtClean="0"/>
              <a:t>Задачи:</a:t>
            </a:r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357694"/>
            <a:ext cx="7386662" cy="17859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Ролевая игра</a:t>
            </a:r>
            <a:br>
              <a:rPr lang="ru-RU" b="1" dirty="0" smtClean="0">
                <a:solidFill>
                  <a:schemeClr val="accent3"/>
                </a:solidFill>
              </a:rPr>
            </a:br>
            <a:r>
              <a:rPr lang="ru-RU" b="1" dirty="0" smtClean="0">
                <a:solidFill>
                  <a:schemeClr val="accent3"/>
                </a:solidFill>
              </a:rPr>
              <a:t> «Расти коса до пояса»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Расти, коса, до пояса,</a:t>
            </a:r>
            <a:br>
              <a:rPr lang="ru-RU" dirty="0" smtClean="0"/>
            </a:br>
            <a:r>
              <a:rPr lang="ru-RU" dirty="0" smtClean="0"/>
              <a:t>Не вырони не волоса.</a:t>
            </a:r>
            <a:br>
              <a:rPr lang="ru-RU" dirty="0" smtClean="0"/>
            </a:br>
            <a:r>
              <a:rPr lang="ru-RU" dirty="0" smtClean="0"/>
              <a:t>Расти, </a:t>
            </a:r>
            <a:r>
              <a:rPr lang="ru-RU" dirty="0" err="1" smtClean="0"/>
              <a:t>косынька</a:t>
            </a:r>
            <a:r>
              <a:rPr lang="ru-RU" dirty="0" smtClean="0"/>
              <a:t>, до пят —</a:t>
            </a:r>
            <a:br>
              <a:rPr lang="ru-RU" dirty="0" smtClean="0"/>
            </a:br>
            <a:r>
              <a:rPr lang="ru-RU" dirty="0" smtClean="0"/>
              <a:t>Все </a:t>
            </a:r>
            <a:r>
              <a:rPr lang="ru-RU" dirty="0" err="1" smtClean="0"/>
              <a:t>волосыньки</a:t>
            </a:r>
            <a:r>
              <a:rPr lang="ru-RU" dirty="0" smtClean="0"/>
              <a:t> в ряд.</a:t>
            </a:r>
            <a:br>
              <a:rPr lang="ru-RU" dirty="0" smtClean="0"/>
            </a:br>
            <a:r>
              <a:rPr lang="ru-RU" dirty="0" smtClean="0"/>
              <a:t>Расти, коса, не путайся —</a:t>
            </a:r>
            <a:br>
              <a:rPr lang="ru-RU" dirty="0" smtClean="0"/>
            </a:br>
            <a:r>
              <a:rPr lang="ru-RU" dirty="0" smtClean="0"/>
              <a:t>Маму, дочка, слушайся</a:t>
            </a:r>
            <a:endParaRPr lang="ru-RU" dirty="0"/>
          </a:p>
        </p:txBody>
      </p:sp>
      <p:pic>
        <p:nvPicPr>
          <p:cNvPr id="4" name="Рисунок 3" descr="G:\ольга кружок\IMG_20180111_1532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450059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Блок-схема: процесс 7"/>
          <p:cNvSpPr/>
          <p:nvPr/>
        </p:nvSpPr>
        <p:spPr>
          <a:xfrm>
            <a:off x="5643570" y="1785926"/>
            <a:ext cx="3000396" cy="3786214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Расти, коса, до пояса,</a:t>
            </a:r>
            <a:br>
              <a:rPr lang="ru-RU" dirty="0" smtClean="0"/>
            </a:br>
            <a:r>
              <a:rPr lang="ru-RU" dirty="0" smtClean="0"/>
              <a:t>Не вырони не волоса.</a:t>
            </a:r>
            <a:br>
              <a:rPr lang="ru-RU" dirty="0" smtClean="0"/>
            </a:br>
            <a:r>
              <a:rPr lang="ru-RU" dirty="0" smtClean="0"/>
              <a:t>Расти, косонька, до пят —</a:t>
            </a:r>
            <a:br>
              <a:rPr lang="ru-RU" dirty="0" smtClean="0"/>
            </a:br>
            <a:r>
              <a:rPr lang="ru-RU" dirty="0" smtClean="0"/>
              <a:t>Все волосоньки в ряд.</a:t>
            </a:r>
            <a:br>
              <a:rPr lang="ru-RU" dirty="0" smtClean="0"/>
            </a:br>
            <a:r>
              <a:rPr lang="ru-RU" dirty="0" smtClean="0"/>
              <a:t>Расти, коса, не путайся —</a:t>
            </a:r>
            <a:br>
              <a:rPr lang="ru-RU" dirty="0" smtClean="0"/>
            </a:br>
            <a:r>
              <a:rPr lang="ru-RU" dirty="0" smtClean="0"/>
              <a:t>Маму, дочка, слушайся.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Принимали участие в различных экологических конкурсах.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ОЛЬГА АНАТОЛЬЕВНА\ФОТО 1класс\DSC01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Курс «Добрый мир»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Цель:  –   Привитие навыков эстетической культуры  и художественного творчества.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143380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cap="none" dirty="0" smtClean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: </a:t>
            </a:r>
            <a:r>
              <a:rPr lang="ru-RU" cap="none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cap="none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sz="quarter" idx="1"/>
          </p:nvPr>
        </p:nvSpPr>
        <p:spPr bwMode="auto">
          <a:xfrm>
            <a:off x="457200" y="1600200"/>
            <a:ext cx="761526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77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основ эстетической культуры, способность различить и видеть прекрасное.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77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творческих способностей, развивать кругозор и любознательность.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77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чувства любви к прекрасному.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77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7775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77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7775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7775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143380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3"/>
                </a:solidFill>
              </a:rPr>
              <a:t>Общешкольное мероприятие «Выставка новогодних рисунков и поделок»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Обучающиеся 1 класса приняли активное участие в мероприятии.</a:t>
            </a:r>
            <a:endParaRPr lang="ru-RU" dirty="0"/>
          </a:p>
        </p:txBody>
      </p:sp>
      <p:pic>
        <p:nvPicPr>
          <p:cNvPr id="3074" name="Picture 2" descr="C:\Users\User\Desktop\ОЛЬГА АНАТОЛЬЕВНА\ФОТО 1класс\DSC01597.JPG"/>
          <p:cNvPicPr>
            <a:picLocks noChangeAspect="1" noChangeArrowheads="1"/>
          </p:cNvPicPr>
          <p:nvPr/>
        </p:nvPicPr>
        <p:blipFill>
          <a:blip r:embed="rId2" cstate="print"/>
          <a:srcRect l="10156" t="10416" r="13281" b="15625"/>
          <a:stretch>
            <a:fillRect/>
          </a:stretch>
        </p:blipFill>
        <p:spPr bwMode="auto">
          <a:xfrm rot="5400000">
            <a:off x="607191" y="2250273"/>
            <a:ext cx="4000528" cy="4786346"/>
          </a:xfrm>
          <a:prstGeom prst="rect">
            <a:avLst/>
          </a:prstGeom>
          <a:noFill/>
        </p:spPr>
      </p:pic>
      <p:sp>
        <p:nvSpPr>
          <p:cNvPr id="7" name="Пятно 1 6"/>
          <p:cNvSpPr/>
          <p:nvPr/>
        </p:nvSpPr>
        <p:spPr>
          <a:xfrm>
            <a:off x="5214942" y="3286124"/>
            <a:ext cx="3429024" cy="2786082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Совместная работа «Новогодняя елочка»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ОЛЬГА АНАТОЛЬЕВНА\ФОТО 1класс\DSC01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5115" y="1575918"/>
            <a:ext cx="4182370" cy="47106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758138" cy="16430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3"/>
                </a:solidFill>
              </a:rPr>
              <a:t>Родители – наши первые помощники…</a:t>
            </a:r>
            <a:br>
              <a:rPr lang="ru-RU" sz="3200" b="1" dirty="0" smtClean="0">
                <a:solidFill>
                  <a:schemeClr val="accent3"/>
                </a:solidFill>
              </a:rPr>
            </a:br>
            <a:endParaRPr lang="ru-RU" sz="3200" dirty="0">
              <a:solidFill>
                <a:schemeClr val="accent3"/>
              </a:solidFill>
            </a:endParaRPr>
          </a:p>
        </p:txBody>
      </p:sp>
      <p:pic>
        <p:nvPicPr>
          <p:cNvPr id="4098" name="Picture 2" descr="C:\Users\User\Desktop\ОЛЬГА АНАТОЛЬЕВНА\ФОТО 1класс\DSC01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3737617" cy="4286280"/>
          </a:xfrm>
          <a:prstGeom prst="rect">
            <a:avLst/>
          </a:prstGeom>
          <a:noFill/>
        </p:spPr>
      </p:pic>
      <p:sp>
        <p:nvSpPr>
          <p:cNvPr id="6" name="Пятно 1 5"/>
          <p:cNvSpPr/>
          <p:nvPr/>
        </p:nvSpPr>
        <p:spPr>
          <a:xfrm>
            <a:off x="928662" y="4357694"/>
            <a:ext cx="5143536" cy="2286016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Родители  приняли активное участие в изготовлении поделок</a:t>
            </a:r>
            <a:endParaRPr lang="ru-RU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ОЛЬГА АНАТОЛЬЕВНА\ФОТО 1класс\DSC01210.JPG"/>
          <p:cNvPicPr>
            <a:picLocks noChangeAspect="1" noChangeArrowheads="1"/>
          </p:cNvPicPr>
          <p:nvPr/>
        </p:nvPicPr>
        <p:blipFill>
          <a:blip r:embed="rId2" cstate="print"/>
          <a:srcRect l="37500" t="13541" r="16406" b="18750"/>
          <a:stretch>
            <a:fillRect/>
          </a:stretch>
        </p:blipFill>
        <p:spPr bwMode="auto">
          <a:xfrm>
            <a:off x="428596" y="1714488"/>
            <a:ext cx="4071966" cy="40719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8215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Знакомство с народным творчеством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1571612"/>
            <a:ext cx="3214710" cy="4286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Воспитательное занятие «Народное творчество»</a:t>
            </a:r>
          </a:p>
          <a:p>
            <a:pPr algn="ctr"/>
            <a:r>
              <a:rPr lang="ru-RU" dirty="0" smtClean="0"/>
              <a:t>Через народное творчество ребенок не только овладевает родным языком,</a:t>
            </a:r>
            <a:br>
              <a:rPr lang="ru-RU" dirty="0" smtClean="0"/>
            </a:br>
            <a:r>
              <a:rPr lang="ru-RU" dirty="0" smtClean="0"/>
              <a:t>но и осваивает его красоту, лаконичность, приобщается к культуре своего</a:t>
            </a:r>
            <a:br>
              <a:rPr lang="ru-RU" dirty="0" smtClean="0"/>
            </a:br>
            <a:r>
              <a:rPr lang="ru-RU" dirty="0" smtClean="0"/>
              <a:t>народа, получает первые представления о ней. 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Курс «Игротерапия»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800" b="1" dirty="0" smtClean="0"/>
              <a:t>Цель курса: коррекция  психического и физического развития.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143380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Задачи курса: </a:t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Развивать  интерес и положительное отношение к знакомым играм и игрушкам;	</a:t>
            </a:r>
          </a:p>
          <a:p>
            <a:r>
              <a:rPr lang="ru-RU" dirty="0" smtClean="0"/>
              <a:t>Укреплять здоровье и повышать работоспособность детей;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Создавать благоприятные условия для развития умственных способностей детей через сюжетно – ролевую направленность.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Подвижная игра «Запомни движение», «Зайка серенький сидит».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G:\ольга кружок\IMG_20180111_154319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278" y="1807123"/>
            <a:ext cx="5939444" cy="445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Задачи проекта: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Создание педагогических и социально-психологических условий, позволяющих формировать у воспитанников позитивное отношение к себе, осознание принадлежности к школьному коллективу.</a:t>
            </a:r>
          </a:p>
          <a:p>
            <a:r>
              <a:rPr lang="ru-RU" dirty="0" smtClean="0"/>
              <a:t>Воспитание уважения к другим людям, терпимости к чужому мнению, готовности к сотрудничеству.</a:t>
            </a:r>
          </a:p>
          <a:p>
            <a:r>
              <a:rPr lang="ru-RU" dirty="0" smtClean="0"/>
              <a:t>Развитие нравственно-личностных качеств (доброта, желание помочь другим людям), как основы жизнедеятельности человека.</a:t>
            </a:r>
          </a:p>
          <a:p>
            <a:r>
              <a:rPr lang="ru-RU" dirty="0" smtClean="0"/>
              <a:t>Воспитание добросовестного отношения к учебной и трудовой деятельности.</a:t>
            </a:r>
          </a:p>
          <a:p>
            <a:r>
              <a:rPr lang="ru-RU" dirty="0" smtClean="0"/>
              <a:t>Привитие навыков здорового образа жизни.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Игра на развитие пространственной ориентировки «Палочки»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G:\ольга кружок\IMG_20180111_154045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602" y="1600200"/>
            <a:ext cx="437479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Дидактическая игра «Разложи в ряд» - уточнение цвета, формы и размера.</a:t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G:\ольга кружок\IMG_20180111_153757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278" y="1807123"/>
            <a:ext cx="5939444" cy="445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Ролевая игра «Каравай» (уточнение понятий «выше», «ниже», «шире», «уже»).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G:\ольга кружок\IMG_20180111_153523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t="9674" r="1538"/>
          <a:stretch>
            <a:fillRect/>
          </a:stretch>
        </p:blipFill>
        <p:spPr bwMode="auto">
          <a:xfrm>
            <a:off x="1857356" y="2071678"/>
            <a:ext cx="4572032" cy="440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Игра на развитие пространственной ориентировки «Прищепки»</a:t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G:\ольга кружок\IMG_20180111_152809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600200"/>
            <a:ext cx="4500594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Желаю дальнейших успехов </a:t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овершенствование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оздоровительной работы с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обучающимися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привитие навыков здорового образа жизни, развитие коммуникативных навыков  и формирование методов бесконфликтного общения;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выявление и развитие творческого потенциала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ребѐнка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включение его в развивающую коллективную и индивидуальную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деятельность;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умений устанавливать правильные отношения со сверстниками и взрослыми; </a:t>
            </a:r>
            <a:endParaRPr lang="ru-RU" sz="18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400" b="1" dirty="0" smtClean="0">
              <a:solidFill>
                <a:schemeClr val="accent1"/>
              </a:solidFill>
            </a:endParaRPr>
          </a:p>
          <a:p>
            <a:endParaRPr lang="ru-RU" sz="4400" b="1" dirty="0" smtClean="0">
              <a:solidFill>
                <a:schemeClr val="accent1"/>
              </a:solidFill>
            </a:endParaRPr>
          </a:p>
          <a:p>
            <a:endParaRPr lang="ru-RU" sz="4400" b="1" dirty="0" smtClean="0">
              <a:solidFill>
                <a:schemeClr val="accent1"/>
              </a:solidFill>
            </a:endParaRPr>
          </a:p>
        </p:txBody>
      </p:sp>
      <p:pic>
        <p:nvPicPr>
          <p:cNvPr id="4" name="Рисунок 3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143380"/>
            <a:ext cx="7458100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 </a:t>
            </a:r>
            <a:r>
              <a:rPr lang="ru-RU" sz="3200" b="1" dirty="0" smtClean="0">
                <a:solidFill>
                  <a:schemeClr val="accent1"/>
                </a:solidFill>
              </a:rPr>
              <a:t>Механизм реализации проекта:</a:t>
            </a:r>
            <a:br>
              <a:rPr lang="ru-RU" sz="3200" b="1" dirty="0" smtClean="0">
                <a:solidFill>
                  <a:schemeClr val="accent1"/>
                </a:solidFill>
              </a:rPr>
            </a:b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467600" cy="5259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Одним из основных механизмов реализации воспитательной  работы является оптимально выстроенное взаимодействие специалистов образовательного учреждения, обеспечивающее системное сопровождение детей с ограниченными возможностями здоровья специалистами различного профиля в образовательном процессе.</a:t>
            </a:r>
          </a:p>
          <a:p>
            <a:endParaRPr lang="ru-RU" dirty="0"/>
          </a:p>
        </p:txBody>
      </p:sp>
      <p:pic>
        <p:nvPicPr>
          <p:cNvPr id="4" name="Рисунок 3" descr="fad082a99cdd36c8babcda8a57a8af7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4429132"/>
            <a:ext cx="3571900" cy="21431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Такое взаимодействие включает: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комплексность в определении и решении проблем ребёнка, предоставлении ему квалифицированной помощи специалистов разного профиля;</a:t>
            </a:r>
          </a:p>
          <a:p>
            <a:pPr lvl="0"/>
            <a:r>
              <a:rPr lang="ru-RU" dirty="0" err="1" smtClean="0"/>
              <a:t>многоаспектный</a:t>
            </a:r>
            <a:r>
              <a:rPr lang="ru-RU" dirty="0" smtClean="0"/>
              <a:t> анализ личностного и познавательного развития ребёнка;</a:t>
            </a:r>
          </a:p>
          <a:p>
            <a:pPr lvl="0"/>
            <a:r>
              <a:rPr lang="ru-RU" dirty="0" smtClean="0"/>
              <a:t>составление комплексных индивидуальных программ общего развития и коррекции отдельных сторон учебно-познавательной, речевой, эмоционально-волевой и личностной сфер ребёнка.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://www.klassnye-chasy.ru/userfiles/image/proshhay-2-vtoroy-klass1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G:\01.09.17 фото\yoGsghH1D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05" y="285728"/>
            <a:ext cx="8683190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Курс «Я – первоклассник»</a:t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Духовно – нравственное направление.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http://life-school.ucoz.ru/img/doshkolniki/pervoklass.pn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786" y="1643050"/>
            <a:ext cx="357193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472" y="1142984"/>
            <a:ext cx="4857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Цель курса</a:t>
            </a:r>
            <a:r>
              <a:rPr lang="ru-RU" dirty="0" smtClean="0"/>
              <a:t> – формирование навыков общения и  культуры поведения первоклассников, развитие и совершенствование их нравственных качеств, ориентация на общечеловеческие ценности </a:t>
            </a:r>
          </a:p>
          <a:p>
            <a:endParaRPr lang="ru-RU" dirty="0" smtClean="0"/>
          </a:p>
          <a:p>
            <a:r>
              <a:rPr lang="ru-RU" b="1" dirty="0" smtClean="0"/>
              <a:t>Задачи :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формирование определенного поведения, основанного на принятых в обществе представлениях о добре и зле, должном и недопустимом;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понимание и поддержание таких нравственных устоев семьи, как любовь, взаимопомощь, уважение к родителям;</a:t>
            </a:r>
          </a:p>
          <a:p>
            <a:pPr>
              <a:buFontTx/>
              <a:buChar char="-"/>
            </a:pPr>
            <a:endParaRPr lang="ru-RU" dirty="0" smtClean="0"/>
          </a:p>
          <a:p>
            <a:r>
              <a:rPr lang="ru-RU" dirty="0" smtClean="0"/>
              <a:t>-воспитание трудолюбия, бережливости.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Планируемые результаты освоения курса внеурочной деятельности 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3657600" cy="4886340"/>
          </a:xfrm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ru-RU" sz="3400" b="1" i="1" dirty="0" smtClean="0"/>
              <a:t>      Личностные результаты</a:t>
            </a:r>
            <a:r>
              <a:rPr lang="en-US" sz="3400" b="1" i="1" dirty="0" smtClean="0"/>
              <a:t>:</a:t>
            </a:r>
            <a:endParaRPr lang="ru-RU" sz="3400" dirty="0" smtClean="0"/>
          </a:p>
          <a:p>
            <a:pPr lvl="0"/>
            <a:r>
              <a:rPr lang="ru-RU" sz="2900" dirty="0" smtClean="0"/>
              <a:t>понимание значимости нравственных идеалов и моральных норм для жизни человека, семьи, общества;</a:t>
            </a:r>
          </a:p>
          <a:p>
            <a:pPr lvl="0"/>
            <a:r>
              <a:rPr lang="ru-RU" sz="2900" dirty="0" smtClean="0"/>
              <a:t> -положительное отношение к школе;</a:t>
            </a:r>
          </a:p>
          <a:p>
            <a:pPr lvl="0"/>
            <a:r>
              <a:rPr lang="ru-RU" sz="2900" dirty="0" smtClean="0"/>
              <a:t>осознанное положительное представление о качествах хорошего ученика, хорошего человека (мальчика или девочки) и стремление вести себя в соответствии с ним;</a:t>
            </a:r>
          </a:p>
          <a:p>
            <a:pPr lvl="0"/>
            <a:r>
              <a:rPr lang="ru-RU" sz="2900" dirty="0" smtClean="0"/>
              <a:t>ориентация в нравственном содержании и смыслах собственных поступков и поступков окружающих людей;</a:t>
            </a:r>
          </a:p>
          <a:p>
            <a:pPr lvl="0"/>
            <a:r>
              <a:rPr lang="ru-RU" sz="2900" dirty="0" smtClean="0"/>
              <a:t>развитие этических чувств как регуляторов морального поведения;</a:t>
            </a:r>
          </a:p>
          <a:p>
            <a:pPr lvl="0"/>
            <a:r>
              <a:rPr lang="ru-RU" sz="2900" dirty="0" smtClean="0"/>
              <a:t>развитие доброжелательности и эмоционально-нравственной отзывчивости, понимания и сопереживания чувствам других людей;</a:t>
            </a:r>
          </a:p>
          <a:p>
            <a:pPr>
              <a:buNone/>
            </a:pPr>
            <a:r>
              <a:rPr lang="ru-RU" sz="2900" dirty="0" smtClean="0"/>
              <a:t> 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270248" y="1428736"/>
            <a:ext cx="3873652" cy="4743464"/>
          </a:xfrm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ru-RU" sz="3300" b="1" i="1" dirty="0" smtClean="0"/>
              <a:t>Предметные результаты</a:t>
            </a:r>
            <a:r>
              <a:rPr lang="en-US" sz="3300" b="1" i="1" dirty="0" smtClean="0"/>
              <a:t>: </a:t>
            </a:r>
            <a:endParaRPr lang="ru-RU" sz="3300" dirty="0" smtClean="0"/>
          </a:p>
          <a:p>
            <a:pPr algn="ctr">
              <a:buNone/>
            </a:pPr>
            <a:endParaRPr lang="ru-RU" sz="4400" dirty="0" smtClean="0"/>
          </a:p>
          <a:p>
            <a:pPr lvl="0"/>
            <a:r>
              <a:rPr lang="ru-RU" sz="2900" dirty="0" smtClean="0"/>
              <a:t>выделять некоторые существенные, общие и отличительные свойства хорошо знакомых предметов; </a:t>
            </a:r>
          </a:p>
          <a:p>
            <a:pPr lvl="0"/>
            <a:r>
              <a:rPr lang="ru-RU" sz="2900" dirty="0" smtClean="0"/>
              <a:t>устанавливать </a:t>
            </a:r>
            <a:r>
              <a:rPr lang="ru-RU" sz="2900" dirty="0" err="1" smtClean="0"/>
              <a:t>видо-родовые</a:t>
            </a:r>
            <a:r>
              <a:rPr lang="ru-RU" sz="2900" dirty="0" smtClean="0"/>
              <a:t> отношения предметов; </a:t>
            </a:r>
          </a:p>
          <a:p>
            <a:pPr lvl="0"/>
            <a:r>
              <a:rPr lang="ru-RU" sz="2900" dirty="0" smtClean="0"/>
              <a:t>делать простейшие обобщения, сравнивать, классифицировать на наглядном материале; </a:t>
            </a:r>
          </a:p>
          <a:p>
            <a:pPr lvl="0"/>
            <a:r>
              <a:rPr lang="ru-RU" sz="2900" dirty="0" smtClean="0"/>
              <a:t>пользоваться знаками, символами, предметами-заместителями; </a:t>
            </a:r>
          </a:p>
          <a:p>
            <a:endParaRPr lang="ru-RU" sz="29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623</TotalTime>
  <Words>845</Words>
  <Application>Microsoft Office PowerPoint</Application>
  <PresentationFormat>Экран (4:3)</PresentationFormat>
  <Paragraphs>133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Эркер</vt:lpstr>
      <vt:lpstr>Государственное казенное  общеобразовательное учреждение  Ленинградской области «Сланцевская школа –  интернат, реализующая адаптированные образовательные программы»    </vt:lpstr>
      <vt:lpstr>Цель проекта:</vt:lpstr>
      <vt:lpstr>Задачи проекта:</vt:lpstr>
      <vt:lpstr> Механизм реализации проекта: </vt:lpstr>
      <vt:lpstr>Такое взаимодействие включает: </vt:lpstr>
      <vt:lpstr>Слайд 6</vt:lpstr>
      <vt:lpstr>Слайд 7</vt:lpstr>
      <vt:lpstr>Курс «Я – первоклассник» Духовно – нравственное направление. </vt:lpstr>
      <vt:lpstr>Планируемые результаты освоения курса внеурочной деятельности .</vt:lpstr>
      <vt:lpstr>      Основные разделы курса:  </vt:lpstr>
      <vt:lpstr>Слайд 11</vt:lpstr>
      <vt:lpstr>Слайд 12</vt:lpstr>
      <vt:lpstr>Слайд 13</vt:lpstr>
      <vt:lpstr>Слайд 14</vt:lpstr>
      <vt:lpstr>Слайд 15</vt:lpstr>
      <vt:lpstr>Курс «Азбука здоровья» Здоровьесберегающие направление </vt:lpstr>
      <vt:lpstr>Результаты освоения курса внеурочной деятельности. </vt:lpstr>
      <vt:lpstr> </vt:lpstr>
      <vt:lpstr>Практикум «Правильно ли я одет?</vt:lpstr>
      <vt:lpstr>Ролевая игра  «Расти коса до пояса»</vt:lpstr>
      <vt:lpstr>Принимали участие в различных экологических конкурсах.</vt:lpstr>
      <vt:lpstr>Курс «Добрый мир»</vt:lpstr>
      <vt:lpstr>Задачи :  </vt:lpstr>
      <vt:lpstr>Общешкольное мероприятие «Выставка новогодних рисунков и поделок»</vt:lpstr>
      <vt:lpstr>Родители – наши первые помощники… </vt:lpstr>
      <vt:lpstr>Слайд 26</vt:lpstr>
      <vt:lpstr>Курс «Игротерапия»</vt:lpstr>
      <vt:lpstr>Задачи курса:  </vt:lpstr>
      <vt:lpstr>Подвижная игра «Запомни движение», «Зайка серенький сидит». </vt:lpstr>
      <vt:lpstr>Игра на развитие пространственной ориентировки «Палочки»</vt:lpstr>
      <vt:lpstr>Дидактическая игра «Разложи в ряд» - уточнение цвета, формы и размера. </vt:lpstr>
      <vt:lpstr>Ролевая игра «Каравай» (уточнение понятий «выше», «ниже», «шире», «уже»). </vt:lpstr>
      <vt:lpstr>Игра на развитие пространственной ориентировки «Прищепки» </vt:lpstr>
      <vt:lpstr>Желаю дальнейших успехов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68</cp:revision>
  <dcterms:created xsi:type="dcterms:W3CDTF">2018-06-14T06:32:06Z</dcterms:created>
  <dcterms:modified xsi:type="dcterms:W3CDTF">2018-06-21T09:35:34Z</dcterms:modified>
</cp:coreProperties>
</file>