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1" r:id="rId3"/>
    <p:sldId id="264" r:id="rId4"/>
    <p:sldId id="265" r:id="rId5"/>
    <p:sldId id="267" r:id="rId6"/>
    <p:sldId id="271" r:id="rId7"/>
    <p:sldId id="27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9BBC96-28F5-4E87-9682-A2518E962AD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215BA-BB77-4068-8AF4-1DB5E87985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7480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7C2145-A512-4A61-BCE6-5397D33FA1B2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7C2145-A512-4A61-BCE6-5397D33FA1B2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7C2145-A512-4A61-BCE6-5397D33FA1B2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7C2145-A512-4A61-BCE6-5397D33FA1B2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7C2145-A512-4A61-BCE6-5397D33FA1B2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788C5-6A2C-493E-9B63-2199E847FA2B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5A64F-7A99-49AA-AC01-EE44490797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4980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788C5-6A2C-493E-9B63-2199E847FA2B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5A64F-7A99-49AA-AC01-EE44490797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4759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788C5-6A2C-493E-9B63-2199E847FA2B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5A64F-7A99-49AA-AC01-EE4449079723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68425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788C5-6A2C-493E-9B63-2199E847FA2B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5A64F-7A99-49AA-AC01-EE44490797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85100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788C5-6A2C-493E-9B63-2199E847FA2B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5A64F-7A99-49AA-AC01-EE4449079723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76359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788C5-6A2C-493E-9B63-2199E847FA2B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5A64F-7A99-49AA-AC01-EE44490797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5233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788C5-6A2C-493E-9B63-2199E847FA2B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5A64F-7A99-49AA-AC01-EE44490797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80510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788C5-6A2C-493E-9B63-2199E847FA2B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5A64F-7A99-49AA-AC01-EE44490797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467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788C5-6A2C-493E-9B63-2199E847FA2B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5A64F-7A99-49AA-AC01-EE44490797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3769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788C5-6A2C-493E-9B63-2199E847FA2B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5A64F-7A99-49AA-AC01-EE44490797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945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788C5-6A2C-493E-9B63-2199E847FA2B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5A64F-7A99-49AA-AC01-EE44490797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671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788C5-6A2C-493E-9B63-2199E847FA2B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5A64F-7A99-49AA-AC01-EE44490797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969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788C5-6A2C-493E-9B63-2199E847FA2B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5A64F-7A99-49AA-AC01-EE44490797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68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788C5-6A2C-493E-9B63-2199E847FA2B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5A64F-7A99-49AA-AC01-EE44490797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5604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788C5-6A2C-493E-9B63-2199E847FA2B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5A64F-7A99-49AA-AC01-EE44490797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913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788C5-6A2C-493E-9B63-2199E847FA2B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5A64F-7A99-49AA-AC01-EE44490797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0506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788C5-6A2C-493E-9B63-2199E847FA2B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3D5A64F-7A99-49AA-AC01-EE44490797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9897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67BFF8-C88C-463E-ABE4-50994ABBED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6206" y="300446"/>
            <a:ext cx="9104811" cy="3750390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ru-RU" sz="6000" b="1" i="0" u="none" strike="noStrike" kern="1200" cap="none" spc="0" normalizeH="0" baseline="0" noProof="0" dirty="0">
                <a:ln w="19050">
                  <a:solidFill>
                    <a:srgbClr val="2C3C43">
                      <a:tint val="1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М</a:t>
            </a:r>
            <a:r>
              <a:rPr kumimoji="0" lang="ru-RU" sz="6000" b="1" i="0" u="none" strike="noStrike" kern="1200" cap="none" spc="0" normalizeH="0" baseline="0" noProof="0" dirty="0">
                <a:ln w="19050">
                  <a:solidFill>
                    <a:srgbClr val="2C3C43">
                      <a:tint val="1000"/>
                    </a:srgb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а</a:t>
            </a:r>
            <a:r>
              <a:rPr kumimoji="0" lang="ru-RU" sz="6000" b="1" i="0" u="none" strike="noStrike" kern="1200" cap="none" spc="0" normalizeH="0" baseline="0" noProof="0" dirty="0">
                <a:ln w="19050">
                  <a:solidFill>
                    <a:srgbClr val="2C3C43">
                      <a:tint val="1000"/>
                    </a:srgb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т</a:t>
            </a:r>
            <a:r>
              <a:rPr kumimoji="0" lang="ru-RU" sz="6000" b="1" i="0" u="none" strike="noStrike" kern="1200" cap="none" spc="0" normalizeH="0" baseline="0" noProof="0" dirty="0">
                <a:ln w="19050">
                  <a:solidFill>
                    <a:srgbClr val="2C3C43">
                      <a:tint val="1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е</a:t>
            </a:r>
            <a:r>
              <a:rPr kumimoji="0" lang="ru-RU" sz="6000" b="1" i="0" u="none" strike="noStrike" kern="1200" cap="none" spc="0" normalizeH="0" baseline="0" noProof="0" dirty="0">
                <a:ln w="19050">
                  <a:solidFill>
                    <a:srgbClr val="2C3C43">
                      <a:tint val="1000"/>
                    </a:srgb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м</a:t>
            </a:r>
            <a:r>
              <a:rPr kumimoji="0" lang="ru-RU" sz="6000" b="1" i="0" u="none" strike="noStrike" kern="1200" cap="none" spc="0" normalizeH="0" baseline="0" noProof="0" dirty="0">
                <a:ln w="19050">
                  <a:solidFill>
                    <a:srgbClr val="2C3C43">
                      <a:tint val="1000"/>
                    </a:srgb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а</a:t>
            </a:r>
            <a:r>
              <a:rPr kumimoji="0" lang="ru-RU" sz="6000" b="1" i="0" u="none" strike="noStrike" kern="1200" cap="none" spc="0" normalizeH="0" baseline="0" noProof="0" dirty="0">
                <a:ln w="19050">
                  <a:solidFill>
                    <a:srgbClr val="2C3C43">
                      <a:tint val="1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т</a:t>
            </a:r>
            <a:r>
              <a:rPr kumimoji="0" lang="ru-RU" sz="6000" b="1" i="0" u="none" strike="noStrike" kern="1200" cap="none" spc="0" normalizeH="0" baseline="0" noProof="0" dirty="0">
                <a:ln w="19050">
                  <a:solidFill>
                    <a:srgbClr val="2C3C43">
                      <a:tint val="1000"/>
                    </a:srgb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и</a:t>
            </a:r>
            <a:r>
              <a:rPr kumimoji="0" lang="ru-RU" sz="6000" b="1" i="0" u="none" strike="noStrike" kern="1200" cap="none" spc="0" normalizeH="0" baseline="0" noProof="0" dirty="0">
                <a:ln w="19050">
                  <a:solidFill>
                    <a:srgbClr val="2C3C43">
                      <a:tint val="1000"/>
                    </a:srgb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ч</a:t>
            </a:r>
            <a:r>
              <a:rPr kumimoji="0" lang="ru-RU" sz="6000" b="1" i="0" u="none" strike="noStrike" kern="1200" cap="none" spc="0" normalizeH="0" baseline="0" noProof="0" dirty="0">
                <a:ln w="19050">
                  <a:solidFill>
                    <a:srgbClr val="2C3C43">
                      <a:tint val="1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е</a:t>
            </a:r>
            <a:r>
              <a:rPr kumimoji="0" lang="ru-RU" sz="6000" b="1" i="0" u="none" strike="noStrike" kern="1200" cap="none" spc="0" normalizeH="0" baseline="0" noProof="0" dirty="0">
                <a:ln w="19050">
                  <a:solidFill>
                    <a:srgbClr val="2C3C43">
                      <a:tint val="1000"/>
                    </a:srgb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с</a:t>
            </a:r>
            <a:r>
              <a:rPr kumimoji="0" lang="ru-RU" sz="6000" b="1" i="0" u="none" strike="noStrike" kern="1200" cap="none" spc="0" normalizeH="0" baseline="0" noProof="0" dirty="0">
                <a:ln w="19050">
                  <a:solidFill>
                    <a:srgbClr val="2C3C43">
                      <a:tint val="1000"/>
                    </a:srgb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к</a:t>
            </a:r>
            <a:r>
              <a:rPr kumimoji="0" lang="ru-RU" sz="6000" b="1" i="0" u="none" strike="noStrike" kern="1200" cap="none" spc="0" normalizeH="0" baseline="0" noProof="0" dirty="0">
                <a:ln w="19050">
                  <a:solidFill>
                    <a:srgbClr val="2C3C43">
                      <a:tint val="1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и</a:t>
            </a:r>
            <a:r>
              <a:rPr kumimoji="0" lang="ru-RU" sz="6000" b="1" i="0" u="none" strike="noStrike" kern="1200" cap="none" spc="0" normalizeH="0" baseline="0" noProof="0" dirty="0">
                <a:ln w="19050">
                  <a:solidFill>
                    <a:srgbClr val="2C3C43">
                      <a:tint val="1000"/>
                    </a:srgb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е</a:t>
            </a:r>
            <a:r>
              <a:rPr kumimoji="0" lang="ru-RU" sz="6000" b="1" i="0" u="none" strike="noStrike" kern="1200" cap="none" spc="0" normalizeH="0" baseline="0" noProof="0" dirty="0">
                <a:ln w="19050">
                  <a:solidFill>
                    <a:srgbClr val="2C3C43">
                      <a:tint val="1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 </a:t>
            </a:r>
            <a:r>
              <a:rPr kumimoji="0" lang="ru-RU" sz="6000" b="1" i="0" u="none" strike="noStrike" kern="1200" cap="none" spc="0" normalizeH="0" baseline="0" noProof="0" dirty="0">
                <a:ln w="19050">
                  <a:solidFill>
                    <a:srgbClr val="2C3C43">
                      <a:tint val="1000"/>
                    </a:srgb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д</a:t>
            </a:r>
            <a:r>
              <a:rPr kumimoji="0" lang="ru-RU" sz="6000" b="1" i="0" u="none" strike="noStrike" kern="1200" cap="none" spc="0" normalizeH="0" baseline="0" noProof="0" dirty="0">
                <a:ln w="19050">
                  <a:solidFill>
                    <a:srgbClr val="2C3C43">
                      <a:tint val="1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и</a:t>
            </a:r>
            <a:r>
              <a:rPr kumimoji="0" lang="ru-RU" sz="6000" b="1" i="0" u="none" strike="noStrike" kern="1200" cap="none" spc="0" normalizeH="0" baseline="0" noProof="0" dirty="0">
                <a:ln w="19050">
                  <a:solidFill>
                    <a:srgbClr val="2C3C43">
                      <a:tint val="1000"/>
                    </a:srgb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к</a:t>
            </a:r>
            <a:r>
              <a:rPr kumimoji="0" lang="ru-RU" sz="6000" b="1" i="0" u="none" strike="noStrike" kern="1200" cap="none" spc="0" normalizeH="0" baseline="0" noProof="0" dirty="0">
                <a:ln w="19050">
                  <a:solidFill>
                    <a:srgbClr val="2C3C43">
                      <a:tint val="1000"/>
                    </a:srgb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т</a:t>
            </a:r>
            <a:r>
              <a:rPr kumimoji="0" lang="ru-RU" sz="6000" b="1" i="0" u="none" strike="noStrike" kern="1200" cap="none" spc="0" normalizeH="0" baseline="0" noProof="0" dirty="0">
                <a:ln w="19050">
                  <a:solidFill>
                    <a:srgbClr val="2C3C43">
                      <a:tint val="1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а</a:t>
            </a:r>
            <a:r>
              <a:rPr kumimoji="0" lang="ru-RU" sz="6000" b="1" i="0" u="none" strike="noStrike" kern="1200" cap="none" spc="0" normalizeH="0" baseline="0" noProof="0" dirty="0">
                <a:ln w="19050">
                  <a:solidFill>
                    <a:srgbClr val="2C3C43">
                      <a:tint val="1000"/>
                    </a:srgb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н</a:t>
            </a:r>
            <a:r>
              <a:rPr kumimoji="0" lang="ru-RU" sz="6000" b="1" i="0" u="none" strike="noStrike" kern="1200" cap="none" spc="0" normalizeH="0" baseline="0" noProof="0" dirty="0">
                <a:ln w="19050">
                  <a:solidFill>
                    <a:srgbClr val="2C3C43">
                      <a:tint val="1000"/>
                    </a:srgb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т</a:t>
            </a:r>
            <a:r>
              <a:rPr kumimoji="0" lang="ru-RU" sz="6000" b="1" i="0" u="none" strike="noStrike" kern="1200" cap="none" spc="0" normalizeH="0" baseline="0" noProof="0" dirty="0">
                <a:ln w="19050">
                  <a:solidFill>
                    <a:srgbClr val="2C3C43">
                      <a:tint val="1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ы</a:t>
            </a:r>
            <a:br>
              <a:rPr kumimoji="0" lang="ru-RU" sz="6000" b="1" i="0" u="none" strike="noStrike" kern="1200" cap="none" spc="0" normalizeH="0" baseline="0" noProof="0" dirty="0">
                <a:ln w="19050">
                  <a:solidFill>
                    <a:srgbClr val="2C3C43">
                      <a:tint val="1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</a:b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859C0BE-9625-4679-B05C-53779A6C64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3213463"/>
            <a:ext cx="7766936" cy="32004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CF5D6F59-D6E0-419C-B493-F1E0FB0D89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1233" y="3213462"/>
            <a:ext cx="7562769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4677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31504" y="188640"/>
            <a:ext cx="8208912" cy="5616624"/>
          </a:xfrm>
        </p:spPr>
        <p:txBody>
          <a:bodyPr numCol="1">
            <a:normAutofit fontScale="92500" lnSpcReduction="10000"/>
          </a:bodyPr>
          <a:lstStyle/>
          <a:p>
            <a:pPr marL="542925" indent="-457200">
              <a:buFont typeface="+mj-lt"/>
              <a:buAutoNum type="arabicPeriod"/>
            </a:pPr>
            <a:r>
              <a:rPr lang="ru-RU" sz="2400" dirty="0">
                <a:solidFill>
                  <a:srgbClr val="3F1E03"/>
                </a:solidFill>
              </a:rPr>
              <a:t>Найди частное чисел 16 и 4.</a:t>
            </a:r>
          </a:p>
          <a:p>
            <a:pPr marL="542925" indent="-457200">
              <a:buFont typeface="+mj-lt"/>
              <a:buAutoNum type="arabicPeriod"/>
            </a:pPr>
            <a:r>
              <a:rPr lang="ru-RU" sz="2400" dirty="0">
                <a:solidFill>
                  <a:srgbClr val="3F1E03"/>
                </a:solidFill>
              </a:rPr>
              <a:t>В коробке 6 карандашей. Сколько карандашей в 3 таких коробках?</a:t>
            </a:r>
          </a:p>
          <a:p>
            <a:pPr marL="542925" indent="-457200">
              <a:buFont typeface="+mj-lt"/>
              <a:buAutoNum type="arabicPeriod"/>
            </a:pPr>
            <a:r>
              <a:rPr lang="ru-RU" sz="2400" dirty="0">
                <a:solidFill>
                  <a:srgbClr val="3F1E03"/>
                </a:solidFill>
              </a:rPr>
              <a:t>Сколько карандашей по цене 3 рубля можно купить на 18 рублей?</a:t>
            </a:r>
          </a:p>
          <a:p>
            <a:pPr marL="542925" indent="-457200">
              <a:buFont typeface="+mj-lt"/>
              <a:buAutoNum type="arabicPeriod"/>
            </a:pPr>
            <a:r>
              <a:rPr lang="ru-RU" sz="2400" dirty="0">
                <a:solidFill>
                  <a:srgbClr val="3F1E03"/>
                </a:solidFill>
              </a:rPr>
              <a:t>Альбом стоит 43 рубля, а блокнот 24 рубля. На сколько рублей альбом дороже блокнота?</a:t>
            </a:r>
          </a:p>
          <a:p>
            <a:pPr marL="542925" indent="-457200">
              <a:buFont typeface="+mj-lt"/>
              <a:buAutoNum type="arabicPeriod"/>
            </a:pPr>
            <a:r>
              <a:rPr lang="ru-RU" sz="2400" dirty="0">
                <a:solidFill>
                  <a:srgbClr val="3F1E03"/>
                </a:solidFill>
              </a:rPr>
              <a:t>На сколько надо увеличить число 77, чтобы получить 83?</a:t>
            </a:r>
          </a:p>
          <a:p>
            <a:pPr marL="542925" indent="-457200">
              <a:buFont typeface="+mj-lt"/>
              <a:buAutoNum type="arabicPeriod"/>
            </a:pPr>
            <a:r>
              <a:rPr lang="ru-RU" sz="2400" dirty="0">
                <a:solidFill>
                  <a:srgbClr val="3F1E03"/>
                </a:solidFill>
              </a:rPr>
              <a:t>Найди произведение чисел 3 и 7.</a:t>
            </a:r>
          </a:p>
          <a:p>
            <a:pPr marL="542925" indent="-457200">
              <a:buFont typeface="+mj-lt"/>
              <a:buAutoNum type="arabicPeriod"/>
            </a:pPr>
            <a:r>
              <a:rPr lang="ru-RU" sz="2400" dirty="0">
                <a:solidFill>
                  <a:srgbClr val="3F1E03"/>
                </a:solidFill>
              </a:rPr>
              <a:t>Произведение чисел 2 и 5 увеличь на 47.</a:t>
            </a:r>
          </a:p>
          <a:p>
            <a:pPr marL="542925" indent="-457200">
              <a:buFont typeface="+mj-lt"/>
              <a:buAutoNum type="arabicPeriod"/>
            </a:pPr>
            <a:r>
              <a:rPr lang="ru-RU" sz="2400" dirty="0">
                <a:solidFill>
                  <a:srgbClr val="3F1E03"/>
                </a:solidFill>
              </a:rPr>
              <a:t>Число 61 уменьши на частное чисел 18 и 2.</a:t>
            </a:r>
          </a:p>
          <a:p>
            <a:pPr marL="542925" indent="-457200">
              <a:buFont typeface="+mj-lt"/>
              <a:buAutoNum type="arabicPeriod"/>
            </a:pPr>
            <a:r>
              <a:rPr lang="ru-RU" sz="2400" dirty="0">
                <a:solidFill>
                  <a:srgbClr val="3F1E03"/>
                </a:solidFill>
              </a:rPr>
              <a:t>В классе 30 стульев в 3 одинаковых рядах. Сколько стульев в каждом ряду?</a:t>
            </a:r>
          </a:p>
          <a:p>
            <a:pPr marL="542925" indent="-457200">
              <a:buFont typeface="+mj-lt"/>
              <a:buAutoNum type="arabicPeriod"/>
            </a:pPr>
            <a:r>
              <a:rPr lang="ru-RU" sz="2400" dirty="0">
                <a:solidFill>
                  <a:srgbClr val="3F1E03"/>
                </a:solidFill>
              </a:rPr>
              <a:t>Найди периметр квадрата со стороной 3см.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192344" y="6093296"/>
            <a:ext cx="1224136" cy="50405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Ответ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775521" y="6093297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4   18   6   на 19 р.   на 6   21   57   52   10   12см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75520" y="260648"/>
            <a:ext cx="7920880" cy="5544616"/>
          </a:xfrm>
        </p:spPr>
        <p:txBody>
          <a:bodyPr numCol="1">
            <a:normAutofit fontScale="92500" lnSpcReduction="10000"/>
          </a:bodyPr>
          <a:lstStyle/>
          <a:p>
            <a:pPr marL="542925" indent="-457200">
              <a:buFont typeface="+mj-lt"/>
              <a:buAutoNum type="arabicPeriod"/>
            </a:pPr>
            <a:r>
              <a:rPr lang="ru-RU" sz="2400" dirty="0">
                <a:solidFill>
                  <a:srgbClr val="3F1E03"/>
                </a:solidFill>
              </a:rPr>
              <a:t>Найди частное чисел 40 и 5.</a:t>
            </a:r>
          </a:p>
          <a:p>
            <a:pPr marL="542925" indent="-457200">
              <a:buFont typeface="+mj-lt"/>
              <a:buAutoNum type="arabicPeriod"/>
            </a:pPr>
            <a:r>
              <a:rPr lang="ru-RU" sz="2400" dirty="0">
                <a:solidFill>
                  <a:srgbClr val="3F1E03"/>
                </a:solidFill>
              </a:rPr>
              <a:t>Найди произведение чисел 6 и 6.</a:t>
            </a:r>
          </a:p>
          <a:p>
            <a:pPr marL="542925" indent="-457200">
              <a:buFont typeface="+mj-lt"/>
              <a:buAutoNum type="arabicPeriod"/>
            </a:pPr>
            <a:r>
              <a:rPr lang="ru-RU" sz="2400" dirty="0">
                <a:solidFill>
                  <a:srgbClr val="3F1E03"/>
                </a:solidFill>
              </a:rPr>
              <a:t>Первый множитель 5, произведение 35. Найди второй множитель.</a:t>
            </a:r>
          </a:p>
          <a:p>
            <a:pPr marL="542925" indent="-457200">
              <a:buFont typeface="+mj-lt"/>
              <a:buAutoNum type="arabicPeriod"/>
            </a:pPr>
            <a:r>
              <a:rPr lang="ru-RU" sz="2400" dirty="0">
                <a:solidFill>
                  <a:srgbClr val="3F1E03"/>
                </a:solidFill>
              </a:rPr>
              <a:t>Сколько раз по 6 содержится в числе 30?</a:t>
            </a:r>
          </a:p>
          <a:p>
            <a:pPr marL="542925" indent="-457200">
              <a:buFont typeface="+mj-lt"/>
              <a:buAutoNum type="arabicPeriod"/>
            </a:pPr>
            <a:r>
              <a:rPr lang="ru-RU" sz="2400" dirty="0">
                <a:solidFill>
                  <a:srgbClr val="3F1E03"/>
                </a:solidFill>
              </a:rPr>
              <a:t>Число 32 уменьши в 4 раза.</a:t>
            </a:r>
          </a:p>
          <a:p>
            <a:pPr marL="542925" indent="-457200">
              <a:buFont typeface="+mj-lt"/>
              <a:buAutoNum type="arabicPeriod"/>
            </a:pPr>
            <a:r>
              <a:rPr lang="ru-RU" sz="2400" dirty="0">
                <a:solidFill>
                  <a:srgbClr val="3F1E03"/>
                </a:solidFill>
              </a:rPr>
              <a:t>Число 3 увеличь в 5 раз.</a:t>
            </a:r>
          </a:p>
          <a:p>
            <a:pPr marL="542925" indent="-457200">
              <a:buFont typeface="+mj-lt"/>
              <a:buAutoNum type="arabicPeriod"/>
            </a:pPr>
            <a:r>
              <a:rPr lang="ru-RU" sz="2400" dirty="0">
                <a:solidFill>
                  <a:srgbClr val="3F1E03"/>
                </a:solidFill>
              </a:rPr>
              <a:t>Сумму чисел 20 и 25 раздели на 9.</a:t>
            </a:r>
          </a:p>
          <a:p>
            <a:pPr marL="542925" indent="-457200">
              <a:buFont typeface="+mj-lt"/>
              <a:buAutoNum type="arabicPeriod"/>
            </a:pPr>
            <a:r>
              <a:rPr lang="ru-RU" sz="2400" dirty="0">
                <a:solidFill>
                  <a:srgbClr val="3F1E03"/>
                </a:solidFill>
              </a:rPr>
              <a:t>Разность чисел 82 и 76 умножь на 5.</a:t>
            </a:r>
          </a:p>
          <a:p>
            <a:pPr marL="542925" indent="-457200">
              <a:buFont typeface="+mj-lt"/>
              <a:buAutoNum type="arabicPeriod"/>
            </a:pPr>
            <a:r>
              <a:rPr lang="ru-RU" sz="2400" dirty="0">
                <a:solidFill>
                  <a:srgbClr val="3F1E03"/>
                </a:solidFill>
              </a:rPr>
              <a:t>Найди длину ломаной из 5 звеньев, если длина каждого звена равна 4см.</a:t>
            </a:r>
          </a:p>
          <a:p>
            <a:pPr marL="542925" indent="-457200">
              <a:buFont typeface="+mj-lt"/>
              <a:buAutoNum type="arabicPeriod"/>
            </a:pPr>
            <a:r>
              <a:rPr lang="ru-RU" sz="2400" dirty="0">
                <a:solidFill>
                  <a:srgbClr val="3F1E03"/>
                </a:solidFill>
              </a:rPr>
              <a:t>Купили 7 тетрадей в линейку, а тетрадей в клетку</a:t>
            </a:r>
          </a:p>
          <a:p>
            <a:pPr marL="542925" indent="-457200">
              <a:buNone/>
            </a:pPr>
            <a:r>
              <a:rPr lang="ru-RU" sz="2400" dirty="0">
                <a:solidFill>
                  <a:srgbClr val="3F1E03"/>
                </a:solidFill>
              </a:rPr>
              <a:t>      в 6 раз больше. Сколько тетрадей всего купили?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192344" y="6093296"/>
            <a:ext cx="1224136" cy="50405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Ответ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775521" y="6093297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8   36   7   5 раз   8   15   5   30   20см   49  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75520" y="260648"/>
            <a:ext cx="7560840" cy="5544616"/>
          </a:xfrm>
        </p:spPr>
        <p:txBody>
          <a:bodyPr numCol="1">
            <a:normAutofit lnSpcReduction="10000"/>
          </a:bodyPr>
          <a:lstStyle/>
          <a:p>
            <a:pPr marL="355600" indent="-269875">
              <a:buFont typeface="+mj-lt"/>
              <a:buAutoNum type="arabicPeriod"/>
            </a:pPr>
            <a:r>
              <a:rPr lang="ru-RU" sz="2400" dirty="0">
                <a:solidFill>
                  <a:srgbClr val="3F1E03"/>
                </a:solidFill>
              </a:rPr>
              <a:t>Найди произведение чисел 8 и 7.</a:t>
            </a:r>
          </a:p>
          <a:p>
            <a:pPr marL="355600" indent="-269875">
              <a:buFont typeface="+mj-lt"/>
              <a:buAutoNum type="arabicPeriod"/>
            </a:pPr>
            <a:r>
              <a:rPr lang="ru-RU" sz="2400" dirty="0">
                <a:solidFill>
                  <a:srgbClr val="3F1E03"/>
                </a:solidFill>
              </a:rPr>
              <a:t>Найди частное чисел 45 и 5.</a:t>
            </a:r>
          </a:p>
          <a:p>
            <a:pPr marL="355600" indent="-269875">
              <a:buFont typeface="+mj-lt"/>
              <a:buAutoNum type="arabicPeriod"/>
            </a:pPr>
            <a:r>
              <a:rPr lang="ru-RU" sz="2400" dirty="0">
                <a:solidFill>
                  <a:srgbClr val="3F1E03"/>
                </a:solidFill>
              </a:rPr>
              <a:t>Во сколько раз число 56 больше, чем число 8?</a:t>
            </a:r>
          </a:p>
          <a:p>
            <a:pPr marL="355600" indent="-269875">
              <a:buFont typeface="+mj-lt"/>
              <a:buAutoNum type="arabicPeriod"/>
            </a:pPr>
            <a:r>
              <a:rPr lang="ru-RU" sz="2400" dirty="0">
                <a:solidFill>
                  <a:srgbClr val="3F1E03"/>
                </a:solidFill>
              </a:rPr>
              <a:t>На сколько число 63 больше, чем число 9?</a:t>
            </a:r>
          </a:p>
          <a:p>
            <a:pPr marL="355600" indent="-269875">
              <a:buFont typeface="+mj-lt"/>
              <a:buAutoNum type="arabicPeriod"/>
            </a:pPr>
            <a:r>
              <a:rPr lang="ru-RU" sz="2400" dirty="0">
                <a:solidFill>
                  <a:srgbClr val="3F1E03"/>
                </a:solidFill>
              </a:rPr>
              <a:t>Чему равна площадь прямоугольника со сторонами </a:t>
            </a:r>
          </a:p>
          <a:p>
            <a:pPr marL="355600" indent="-269875">
              <a:buNone/>
            </a:pPr>
            <a:r>
              <a:rPr lang="ru-RU" sz="2400" dirty="0">
                <a:solidFill>
                  <a:srgbClr val="3F1E03"/>
                </a:solidFill>
              </a:rPr>
              <a:t>    6см и 4см?</a:t>
            </a:r>
          </a:p>
          <a:p>
            <a:pPr marL="355600" indent="-269875">
              <a:buNone/>
            </a:pPr>
            <a:r>
              <a:rPr lang="ru-RU" sz="2400" dirty="0">
                <a:solidFill>
                  <a:srgbClr val="3F1E03"/>
                </a:solidFill>
              </a:rPr>
              <a:t>7. Найди площадь квадрата со стороной 7см.</a:t>
            </a:r>
          </a:p>
          <a:p>
            <a:pPr marL="355600" indent="-269875">
              <a:buNone/>
            </a:pPr>
            <a:r>
              <a:rPr lang="ru-RU" sz="2400" dirty="0">
                <a:solidFill>
                  <a:srgbClr val="3F1E03"/>
                </a:solidFill>
              </a:rPr>
              <a:t>8. Сколько раз по 8 содержится в числе 72?</a:t>
            </a:r>
          </a:p>
          <a:p>
            <a:pPr marL="355600" indent="-269875">
              <a:buNone/>
            </a:pPr>
            <a:r>
              <a:rPr lang="ru-RU" sz="2400" dirty="0">
                <a:solidFill>
                  <a:srgbClr val="3F1E03"/>
                </a:solidFill>
              </a:rPr>
              <a:t>10.Длина провода 80м. От него отрезали 6 кусков </a:t>
            </a:r>
          </a:p>
          <a:p>
            <a:pPr marL="355600" indent="-269875">
              <a:buNone/>
            </a:pPr>
            <a:r>
              <a:rPr lang="ru-RU" sz="2400" dirty="0">
                <a:solidFill>
                  <a:srgbClr val="3F1E03"/>
                </a:solidFill>
              </a:rPr>
              <a:t>     по 9м каждый. Сколько метров провода осталось?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192344" y="6093296"/>
            <a:ext cx="1224136" cy="50405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Ответ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24000" y="6093297"/>
            <a:ext cx="781236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b="1" dirty="0">
                <a:solidFill>
                  <a:srgbClr val="C00000"/>
                </a:solidFill>
              </a:rPr>
              <a:t>56    в 7 раз  на 54  24см²   49см²  9 раз  9  26м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9329053" y="4653138"/>
            <a:ext cx="95790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8000" b="1" dirty="0">
              <a:ln w="38100">
                <a:solidFill>
                  <a:srgbClr val="FFFF00"/>
                </a:solidFill>
              </a:ln>
              <a:solidFill>
                <a:srgbClr val="0070C0"/>
              </a:solidFill>
              <a:latin typeface="AGCooperCyr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75520" y="260648"/>
            <a:ext cx="7920880" cy="5544616"/>
          </a:xfrm>
        </p:spPr>
        <p:txBody>
          <a:bodyPr numCol="1">
            <a:normAutofit fontScale="92500" lnSpcReduction="10000"/>
          </a:bodyPr>
          <a:lstStyle/>
          <a:p>
            <a:pPr marL="542925" indent="-457200">
              <a:buFont typeface="+mj-lt"/>
              <a:buAutoNum type="arabicPeriod"/>
            </a:pPr>
            <a:r>
              <a:rPr lang="ru-RU" sz="2400" dirty="0">
                <a:solidFill>
                  <a:srgbClr val="3F1E03"/>
                </a:solidFill>
              </a:rPr>
              <a:t>Из произведения чисел 9 и 8 вычти 40.</a:t>
            </a:r>
          </a:p>
          <a:p>
            <a:pPr marL="542925" indent="-457200">
              <a:buFont typeface="+mj-lt"/>
              <a:buAutoNum type="arabicPeriod"/>
            </a:pPr>
            <a:r>
              <a:rPr lang="ru-RU" sz="2400" dirty="0">
                <a:solidFill>
                  <a:srgbClr val="3F1E03"/>
                </a:solidFill>
              </a:rPr>
              <a:t>Какую часть года составляют зимние месяцы?</a:t>
            </a:r>
          </a:p>
          <a:p>
            <a:pPr marL="542925" indent="-457200">
              <a:buFont typeface="+mj-lt"/>
              <a:buAutoNum type="arabicPeriod"/>
            </a:pPr>
            <a:r>
              <a:rPr lang="ru-RU" sz="2400" dirty="0">
                <a:solidFill>
                  <a:srgbClr val="3F1E03"/>
                </a:solidFill>
              </a:rPr>
              <a:t>Сколько минут в четверти часа?</a:t>
            </a:r>
          </a:p>
          <a:p>
            <a:pPr marL="542925" indent="-457200">
              <a:buFont typeface="+mj-lt"/>
              <a:buAutoNum type="arabicPeriod"/>
            </a:pPr>
            <a:r>
              <a:rPr lang="ru-RU" sz="2400" dirty="0">
                <a:solidFill>
                  <a:srgbClr val="3F1E03"/>
                </a:solidFill>
              </a:rPr>
              <a:t>Пятая часть отрезка равна 7см. Чему равна длина всего отрезка?</a:t>
            </a:r>
          </a:p>
          <a:p>
            <a:pPr marL="542925" indent="-457200">
              <a:buFont typeface="+mj-lt"/>
              <a:buAutoNum type="arabicPeriod"/>
            </a:pPr>
            <a:r>
              <a:rPr lang="ru-RU" sz="2400" dirty="0">
                <a:solidFill>
                  <a:srgbClr val="3F1E03"/>
                </a:solidFill>
              </a:rPr>
              <a:t>Сколько минут длится половина часа?</a:t>
            </a:r>
          </a:p>
          <a:p>
            <a:pPr marL="542925" indent="-457200">
              <a:buFont typeface="+mj-lt"/>
              <a:buAutoNum type="arabicPeriod"/>
            </a:pPr>
            <a:r>
              <a:rPr lang="ru-RU" sz="2400" dirty="0">
                <a:solidFill>
                  <a:srgbClr val="3F1E03"/>
                </a:solidFill>
              </a:rPr>
              <a:t>Что больше: 1 неделя или 10 суток?</a:t>
            </a:r>
          </a:p>
          <a:p>
            <a:pPr marL="542925" indent="-457200">
              <a:buFont typeface="+mj-lt"/>
              <a:buAutoNum type="arabicPeriod"/>
            </a:pPr>
            <a:r>
              <a:rPr lang="ru-RU" sz="2400" dirty="0">
                <a:solidFill>
                  <a:srgbClr val="3F1E03"/>
                </a:solidFill>
              </a:rPr>
              <a:t>Что меньше: 1 месяц или 36 суток?</a:t>
            </a:r>
          </a:p>
          <a:p>
            <a:pPr marL="542925" indent="-457200">
              <a:buFont typeface="+mj-lt"/>
              <a:buAutoNum type="arabicPeriod"/>
            </a:pPr>
            <a:r>
              <a:rPr lang="ru-RU" sz="2400" dirty="0">
                <a:solidFill>
                  <a:srgbClr val="3F1E03"/>
                </a:solidFill>
              </a:rPr>
              <a:t>Сколько часов в сутках?</a:t>
            </a:r>
          </a:p>
          <a:p>
            <a:pPr marL="542925" indent="-457200">
              <a:buFont typeface="+mj-lt"/>
              <a:buAutoNum type="arabicPeriod"/>
            </a:pPr>
            <a:r>
              <a:rPr lang="ru-RU" sz="2400" dirty="0">
                <a:solidFill>
                  <a:srgbClr val="3F1E03"/>
                </a:solidFill>
              </a:rPr>
              <a:t>Сколько месяцев составляют два года?</a:t>
            </a:r>
          </a:p>
          <a:p>
            <a:pPr marL="542925" indent="-457200">
              <a:buFont typeface="+mj-lt"/>
              <a:buAutoNum type="arabicPeriod"/>
            </a:pPr>
            <a:r>
              <a:rPr lang="ru-RU" sz="2400" dirty="0">
                <a:solidFill>
                  <a:srgbClr val="3F1E03"/>
                </a:solidFill>
              </a:rPr>
              <a:t>Турист трое суток путешествовал на поезде и двое суток на теплоходе. На сколько часов поездка на поезде продолжительнее, чем на теплоходе?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192344" y="6093296"/>
            <a:ext cx="1224136" cy="50405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Ответ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775521" y="5733257"/>
            <a:ext cx="7200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32   одну четвёртую   15мин   35см   30мин  10сут.   1мес.   24ч   24мес.   на 24ч</a:t>
            </a:r>
          </a:p>
        </p:txBody>
      </p:sp>
      <p:sp>
        <p:nvSpPr>
          <p:cNvPr id="5" name="Прямоугольник 4">
            <a:hlinkClick r:id="rId3" action="ppaction://hlinksldjump"/>
          </p:cNvPr>
          <p:cNvSpPr/>
          <p:nvPr/>
        </p:nvSpPr>
        <p:spPr>
          <a:xfrm>
            <a:off x="8823920" y="3708648"/>
            <a:ext cx="1512168" cy="216024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31504" y="188640"/>
            <a:ext cx="8064896" cy="5616624"/>
          </a:xfrm>
        </p:spPr>
        <p:txBody>
          <a:bodyPr numCol="1"/>
          <a:lstStyle/>
          <a:p>
            <a:pPr marL="269875" indent="-184150">
              <a:buFont typeface="+mj-lt"/>
              <a:buAutoNum type="arabicPeriod"/>
            </a:pPr>
            <a:r>
              <a:rPr lang="ru-RU" sz="2400" dirty="0">
                <a:solidFill>
                  <a:srgbClr val="3F1E03"/>
                </a:solidFill>
              </a:rPr>
              <a:t>Число 100 уменьши на произведение чисел 3 и 6.</a:t>
            </a:r>
          </a:p>
          <a:p>
            <a:pPr marL="269875" indent="-184150">
              <a:buFont typeface="+mj-lt"/>
              <a:buAutoNum type="arabicPeriod"/>
            </a:pPr>
            <a:r>
              <a:rPr lang="ru-RU" sz="2400" dirty="0">
                <a:solidFill>
                  <a:srgbClr val="3F1E03"/>
                </a:solidFill>
              </a:rPr>
              <a:t>Из произведения чисел 13 и 6 вычти 20.</a:t>
            </a:r>
          </a:p>
          <a:p>
            <a:pPr marL="269875" indent="-184150">
              <a:buFont typeface="+mj-lt"/>
              <a:buAutoNum type="arabicPeriod"/>
            </a:pPr>
            <a:r>
              <a:rPr lang="ru-RU" sz="2400" dirty="0">
                <a:solidFill>
                  <a:srgbClr val="3F1E03"/>
                </a:solidFill>
              </a:rPr>
              <a:t>Найди частное чисел 88 и 4.</a:t>
            </a:r>
          </a:p>
          <a:p>
            <a:pPr marL="269875" indent="-184150">
              <a:buFont typeface="+mj-lt"/>
              <a:buAutoNum type="arabicPeriod"/>
            </a:pPr>
            <a:r>
              <a:rPr lang="ru-RU" sz="2400" dirty="0">
                <a:solidFill>
                  <a:srgbClr val="3F1E03"/>
                </a:solidFill>
              </a:rPr>
              <a:t>Чему равно делимое, если делитель равен 4, а частное 17?</a:t>
            </a:r>
          </a:p>
          <a:p>
            <a:pPr marL="269875" indent="-184150">
              <a:buFont typeface="+mj-lt"/>
              <a:buAutoNum type="arabicPeriod"/>
            </a:pPr>
            <a:r>
              <a:rPr lang="ru-RU" sz="2400" dirty="0">
                <a:solidFill>
                  <a:srgbClr val="3F1E03"/>
                </a:solidFill>
              </a:rPr>
              <a:t>Найди третью часть числа 93.</a:t>
            </a:r>
          </a:p>
          <a:p>
            <a:pPr marL="269875" indent="-184150">
              <a:buFont typeface="+mj-lt"/>
              <a:buAutoNum type="arabicPeriod"/>
            </a:pPr>
            <a:r>
              <a:rPr lang="ru-RU" sz="2400" dirty="0">
                <a:solidFill>
                  <a:srgbClr val="3F1E03"/>
                </a:solidFill>
              </a:rPr>
              <a:t>Число 16 умножь на 5.</a:t>
            </a:r>
          </a:p>
          <a:p>
            <a:pPr marL="269875" indent="-184150">
              <a:buFont typeface="+mj-lt"/>
              <a:buAutoNum type="arabicPeriod"/>
            </a:pPr>
            <a:r>
              <a:rPr lang="ru-RU" sz="2400" dirty="0">
                <a:solidFill>
                  <a:srgbClr val="3F1E03"/>
                </a:solidFill>
              </a:rPr>
              <a:t>Сколько дециметров в 4 м?</a:t>
            </a:r>
          </a:p>
          <a:p>
            <a:pPr marL="269875" indent="-184150">
              <a:buNone/>
            </a:pPr>
            <a:r>
              <a:rPr lang="ru-RU" sz="2400" dirty="0">
                <a:solidFill>
                  <a:srgbClr val="3F1E03"/>
                </a:solidFill>
              </a:rPr>
              <a:t>8.Разложили 48кг яблок и 18кг груш в одинаковые </a:t>
            </a:r>
          </a:p>
          <a:p>
            <a:pPr marL="269875" indent="-184150">
              <a:buNone/>
            </a:pPr>
            <a:r>
              <a:rPr lang="ru-RU" sz="2400" dirty="0">
                <a:solidFill>
                  <a:srgbClr val="3F1E03"/>
                </a:solidFill>
              </a:rPr>
              <a:t>      ящики по 6кг в каждый. Сколько ящиков для </a:t>
            </a:r>
          </a:p>
          <a:p>
            <a:pPr marL="269875" indent="-184150">
              <a:buNone/>
            </a:pPr>
            <a:r>
              <a:rPr lang="ru-RU" sz="2400" dirty="0">
                <a:solidFill>
                  <a:srgbClr val="3F1E03"/>
                </a:solidFill>
              </a:rPr>
              <a:t>      фруктов потребовалось?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192344" y="6093296"/>
            <a:ext cx="1224136" cy="50405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Ответ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775521" y="6165305"/>
            <a:ext cx="741682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dirty="0">
                <a:solidFill>
                  <a:srgbClr val="C00000"/>
                </a:solidFill>
              </a:rPr>
              <a:t>82   58   22   68   31   80   40дм       11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ACF329-CFBF-4E33-BCAF-50B4EEE6A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ru-RU" sz="6000" b="1" dirty="0">
              <a:latin typeface="Bookman Old Style" panose="02050604050505020204" pitchFamily="18" charset="0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D7141406-FFAA-4A56-B122-1AE45D55330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228" y="609600"/>
            <a:ext cx="9221412" cy="6059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15684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</TotalTime>
  <Words>542</Words>
  <Application>Microsoft Office PowerPoint</Application>
  <PresentationFormat>Широкоэкранный</PresentationFormat>
  <Paragraphs>67</Paragraphs>
  <Slides>7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AGCooperCyr</vt:lpstr>
      <vt:lpstr>Arial</vt:lpstr>
      <vt:lpstr>Arial Black</vt:lpstr>
      <vt:lpstr>Bookman Old Style</vt:lpstr>
      <vt:lpstr>Calibri</vt:lpstr>
      <vt:lpstr>Trebuchet MS</vt:lpstr>
      <vt:lpstr>Wingdings 3</vt:lpstr>
      <vt:lpstr>Аспект</vt:lpstr>
      <vt:lpstr>Математические диктанты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Математические диктанты </dc:title>
  <dc:creator>User</dc:creator>
  <cp:lastModifiedBy>User</cp:lastModifiedBy>
  <cp:revision>1</cp:revision>
  <dcterms:created xsi:type="dcterms:W3CDTF">2022-04-05T18:42:51Z</dcterms:created>
  <dcterms:modified xsi:type="dcterms:W3CDTF">2022-04-05T18:48:36Z</dcterms:modified>
</cp:coreProperties>
</file>