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7"/>
  </p:notesMasterIdLst>
  <p:sldIdLst>
    <p:sldId id="256" r:id="rId2"/>
    <p:sldId id="268" r:id="rId3"/>
    <p:sldId id="259" r:id="rId4"/>
    <p:sldId id="264" r:id="rId5"/>
    <p:sldId id="269" r:id="rId6"/>
    <p:sldId id="260" r:id="rId7"/>
    <p:sldId id="271" r:id="rId8"/>
    <p:sldId id="258" r:id="rId9"/>
    <p:sldId id="263" r:id="rId10"/>
    <p:sldId id="272" r:id="rId11"/>
    <p:sldId id="261" r:id="rId12"/>
    <p:sldId id="266" r:id="rId13"/>
    <p:sldId id="273" r:id="rId14"/>
    <p:sldId id="274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C9F-2453-46A3-8066-9CAA87AE6B9D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C8DD4-D5BE-4741-AA8E-114541953E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910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C8DD4-D5BE-4741-AA8E-114541953E8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91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C8DD4-D5BE-4741-AA8E-114541953E8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7B8FF95-B928-4D83-8562-FD423C720F46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8C447D-B031-4518-A698-2D597951CC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jpe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357298"/>
            <a:ext cx="5415136" cy="2489779"/>
          </a:xfrm>
        </p:spPr>
        <p:txBody>
          <a:bodyPr>
            <a:prstTxWarp prst="textPlain">
              <a:avLst>
                <a:gd name="adj" fmla="val 51593"/>
              </a:avLst>
            </a:prstTxWarp>
            <a:normAutofit/>
            <a:scene3d>
              <a:camera prst="obliqueBottomLeft"/>
              <a:lightRig rig="threePt" dir="t"/>
            </a:scene3d>
          </a:bodyPr>
          <a:lstStyle/>
          <a:p>
            <a:pPr algn="ctr"/>
            <a:r>
              <a:rPr lang="ru-RU" b="1" i="1" dirty="0" smtClean="0">
                <a:ln>
                  <a:solidFill>
                    <a:srgbClr val="FF0000"/>
                  </a:solidFill>
                </a:ln>
                <a:solidFill>
                  <a:schemeClr val="accent4"/>
                </a:solidFill>
              </a:rPr>
              <a:t>Подготовка юбки </a:t>
            </a:r>
            <a:br>
              <a:rPr lang="ru-RU" b="1" i="1" dirty="0" smtClean="0">
                <a:ln>
                  <a:solidFill>
                    <a:srgbClr val="FF0000"/>
                  </a:solidFill>
                </a:ln>
                <a:solidFill>
                  <a:schemeClr val="accent4"/>
                </a:solidFill>
              </a:rPr>
            </a:br>
            <a:r>
              <a:rPr lang="ru-RU" b="1" i="1" dirty="0" smtClean="0">
                <a:ln>
                  <a:solidFill>
                    <a:srgbClr val="FF0000"/>
                  </a:solidFill>
                </a:ln>
                <a:solidFill>
                  <a:schemeClr val="accent4"/>
                </a:solidFill>
              </a:rPr>
              <a:t>к примерке.</a:t>
            </a:r>
            <a:endParaRPr lang="ru-RU" i="1" dirty="0">
              <a:ln>
                <a:solidFill>
                  <a:schemeClr val="accent5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4000504"/>
            <a:ext cx="2822848" cy="650627"/>
          </a:xfrm>
        </p:spPr>
        <p:txBody>
          <a:bodyPr>
            <a:normAutofit fontScale="77500" lnSpcReduction="2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ru-RU" sz="6000" b="1" dirty="0" smtClean="0">
                <a:ln>
                  <a:solidFill>
                    <a:srgbClr val="FF0000"/>
                  </a:solidFill>
                </a:ln>
                <a:solidFill>
                  <a:schemeClr val="accent4"/>
                </a:solidFill>
              </a:rPr>
              <a:t>7 класс</a:t>
            </a:r>
            <a:endParaRPr lang="ru-RU" sz="6000" b="1" dirty="0">
              <a:ln>
                <a:solidFill>
                  <a:srgbClr val="FF0000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8184" y="5088491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Разработала: </a:t>
            </a:r>
            <a:r>
              <a:rPr lang="ru-RU" b="1" dirty="0" smtClean="0"/>
              <a:t>Рябкова</a:t>
            </a:r>
          </a:p>
          <a:p>
            <a:r>
              <a:rPr lang="ru-RU" b="1" dirty="0" smtClean="0"/>
              <a:t> </a:t>
            </a:r>
            <a:r>
              <a:rPr lang="ru-RU" b="1" dirty="0"/>
              <a:t>Раиса Александровна</a:t>
            </a:r>
          </a:p>
          <a:p>
            <a:r>
              <a:rPr lang="ru-RU" b="1" dirty="0" smtClean="0"/>
              <a:t>учитель </a:t>
            </a:r>
            <a:r>
              <a:rPr lang="ru-RU" b="1" dirty="0" smtClean="0"/>
              <a:t>технологии «Швейное дело</a:t>
            </a:r>
            <a:r>
              <a:rPr lang="ru-RU" b="1" dirty="0" smtClean="0"/>
              <a:t>»</a:t>
            </a:r>
            <a:endParaRPr lang="ru-RU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499992" y="6298539"/>
            <a:ext cx="141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2016 год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6" name="Рисунок 108" descr="Описание: http://leko-mail.ru/i/526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2386" y="1901857"/>
            <a:ext cx="114935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844824"/>
            <a:ext cx="7720383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6600" b="1" dirty="0" smtClean="0">
                <a:ln w="12700" cmpd="sng">
                  <a:solidFill>
                    <a:srgbClr val="002060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Подготовка прямой</a:t>
            </a:r>
          </a:p>
          <a:p>
            <a:pPr algn="ctr"/>
            <a:r>
              <a:rPr lang="ru-RU" altLang="ru-RU" sz="6600" b="1" dirty="0" smtClean="0">
                <a:ln w="12700" cmpd="sng">
                  <a:solidFill>
                    <a:srgbClr val="002060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altLang="ru-RU" sz="6600" b="1" dirty="0">
                <a:ln w="12700" cmpd="sng">
                  <a:solidFill>
                    <a:srgbClr val="002060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юбки к примерке</a:t>
            </a:r>
            <a:endParaRPr lang="ru-RU" sz="6600" b="1" dirty="0">
              <a:ln w="12700" cmpd="sng">
                <a:solidFill>
                  <a:srgbClr val="002060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9218" name="Picture 2" descr="http://cpiridonova.86sch5.edusite.ru/images/38509185_smayliki_dlya_vas_1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376" y="5085184"/>
            <a:ext cx="1171575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81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000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226" y="548680"/>
            <a:ext cx="2016224" cy="510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87624" y="908720"/>
            <a:ext cx="564360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Сколоть и сметать вытачки.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 Сколоть и сметать швы переднего и заднего полотнищ по копировальным строчкам, совмещая линии бедер. Сметывать от линии талии к линии низа. Левый боковой срез сметывают, отступив от верхнего среза 14-16 см для застежки.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 Подогнуть верхний срез по копировальным строчкам, заметать на 1-2 мм от сгиба.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Подогнуть нижний срез по копировальным строчкам, заметать на 1-2мм от сгиба и заметать подгиб; удалить нитки копировальных строчек.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 Проверь качество сметанной юбки.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1775" y="2160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241659" y="811369"/>
            <a:ext cx="5623916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strike="noStrike" normalizeH="0" baseline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Физкультурная пауза.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Исходное положение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стоя у парты, ноги на ширине плеч.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Исходное положение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руки опущены вдоль туловища, делаем движение плечами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вверх-вниз, 5раз.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Исходное положение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руки, на поясе, ноги на ширине плеч, выполнить повороты туловища вправо и влево, 5 раз.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Исходное положение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повернулись друг к другу, улыбнулись и пожелали удачи.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11270" name="Picture 6" descr="http://stat17.privet.ru/lr/0912453c90e78851701f44766e5a941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735" y="4437112"/>
            <a:ext cx="1480768" cy="163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30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3474917" y="392857"/>
            <a:ext cx="3199730" cy="42783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b="1" kern="10" spc="0" dirty="0" smtClean="0">
                <a:ln w="9525">
                  <a:solidFill>
                    <a:srgbClr val="943634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E36C0A"/>
                    </a:gs>
                    <a:gs pos="100000">
                      <a:srgbClr val="E36C0A">
                        <a:gamma/>
                        <a:shade val="60000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Требования безопасности </a:t>
            </a:r>
            <a:endParaRPr lang="ru-RU" sz="3600" b="1" kern="10" spc="0" dirty="0">
              <a:ln w="9525">
                <a:solidFill>
                  <a:srgbClr val="943634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E36C0A"/>
                  </a:gs>
                  <a:gs pos="100000">
                    <a:srgbClr val="E36C0A">
                      <a:gamma/>
                      <a:shade val="60000"/>
                      <a:invGamma/>
                    </a:srgbClr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WordArt 1" descr="Розовая тисненая бумага"/>
          <p:cNvSpPr>
            <a:spLocks noChangeArrowheads="1" noChangeShapeType="1" noTextEdit="1"/>
          </p:cNvSpPr>
          <p:nvPr/>
        </p:nvSpPr>
        <p:spPr bwMode="auto">
          <a:xfrm>
            <a:off x="2915816" y="1138459"/>
            <a:ext cx="4392488" cy="42783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solidFill>
                    <a:srgbClr val="943634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во время работы с иглами</a:t>
            </a:r>
            <a:endParaRPr lang="ru-RU" sz="3600" kern="10" spc="0" dirty="0">
              <a:ln w="9525">
                <a:solidFill>
                  <a:srgbClr val="943634"/>
                </a:solidFill>
                <a:round/>
                <a:headEnd/>
                <a:tailEnd/>
              </a:ln>
              <a:blipFill dpi="0" rotWithShape="1">
                <a:blip r:embed="rId2"/>
                <a:srcRect/>
                <a:tile tx="0" ty="0" sx="100000" sy="100000" flip="none" algn="tl"/>
              </a:blip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64149"/>
            <a:ext cx="949250" cy="75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83544" y="0"/>
            <a:ext cx="5660456" cy="42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83544" y="457199"/>
            <a:ext cx="56604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35696" y="1844824"/>
            <a:ext cx="669674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Ни в коем случае не брать иголки и булавки в рот.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 пользоваться при работе ржавыми  иголками и булавками, так как они легко ломаются.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Во время работы нельзя вкалывать иголки в одежду и случайные предметы.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Хранить булавки и иголки в определенном месте (подушечке, специальной коробке и пр.), не оставлять их на рабочем месте.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Шить иголками только с наперстком, чтобы избежать укола пальца.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Выкройки и ткани прикреплять острыми концами булавок в направлении от себя.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 откусывать нити зубами, а отрезать их ножницами.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6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2483767" y="167756"/>
            <a:ext cx="4896545" cy="4319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b="1" kern="10" spc="0" dirty="0" smtClean="0">
                <a:ln w="9525">
                  <a:solidFill>
                    <a:srgbClr val="943634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E36C0A"/>
                    </a:gs>
                    <a:gs pos="100000">
                      <a:srgbClr val="E36C0A">
                        <a:gamma/>
                        <a:shade val="60000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Arial" panose="020B0604020202020204" pitchFamily="34" charset="0"/>
                <a:cs typeface="Arial" panose="020B0604020202020204" pitchFamily="34" charset="0"/>
              </a:rPr>
              <a:t>Требования безопасности </a:t>
            </a:r>
            <a:endParaRPr lang="ru-RU" sz="3600" b="1" kern="10" spc="0" dirty="0">
              <a:ln w="9525">
                <a:solidFill>
                  <a:srgbClr val="943634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E36C0A"/>
                  </a:gs>
                  <a:gs pos="100000">
                    <a:srgbClr val="E36C0A">
                      <a:gamma/>
                      <a:shade val="60000"/>
                      <a:invGamma/>
                    </a:srgbClr>
                  </a:gs>
                </a:gsLst>
                <a:path path="rect">
                  <a:fillToRect l="50000" t="50000" r="50000" b="50000"/>
                </a:path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WordArt 1" descr="Розовая тисненая бумага"/>
          <p:cNvSpPr>
            <a:spLocks noChangeArrowheads="1" noChangeShapeType="1" noTextEdit="1"/>
          </p:cNvSpPr>
          <p:nvPr/>
        </p:nvSpPr>
        <p:spPr bwMode="auto">
          <a:xfrm>
            <a:off x="2699792" y="942840"/>
            <a:ext cx="4464496" cy="4654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52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solidFill>
                    <a:srgbClr val="943634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во время работы с ножницами</a:t>
            </a:r>
            <a:endParaRPr lang="ru-RU" sz="3600" kern="10" spc="0" dirty="0">
              <a:ln w="9525">
                <a:solidFill>
                  <a:srgbClr val="943634"/>
                </a:solidFill>
                <a:round/>
                <a:headEnd/>
                <a:tailEnd/>
              </a:ln>
              <a:blipFill dpi="0" rotWithShape="1">
                <a:blip r:embed="rId2"/>
                <a:srcRect/>
                <a:tile tx="0" ty="0" sx="100000" sy="100000" flip="none" algn="tl"/>
              </a:blip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73097">
            <a:off x="7436407" y="571231"/>
            <a:ext cx="1500205" cy="113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8388423" y="2272848"/>
            <a:ext cx="26050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921469" y="1830794"/>
            <a:ext cx="7029254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Ножницы во время работы класть справа, кольцами к себе, чтобы не уколоться об их острые концы. Лезвия ножниц в нерабочем состоянии должны быть сомкнуты.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Передавать кольцами вперёд с сомкнутыми концами.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Следить, чтобы ножницы не падали на пол, так как при падении они могут поранить тебя и твоего товарища.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 играть ножницами и не брать их в рот.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5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548680"/>
            <a:ext cx="184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166843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0910318">
            <a:off x="1315281" y="2395243"/>
            <a:ext cx="7013686" cy="1033444"/>
          </a:xfrm>
          <a:prstGeom prst="rect">
            <a:avLst/>
          </a:prstGeom>
          <a:noFill/>
        </p:spPr>
        <p:txBody>
          <a:bodyPr wrap="none" rtlCol="0">
            <a:prstTxWarp prst="textDoubleWave1">
              <a:avLst>
                <a:gd name="adj1" fmla="val 6250"/>
                <a:gd name="adj2" fmla="val 332"/>
              </a:avLst>
            </a:prstTxWarp>
            <a:spAutoFit/>
          </a:bodyPr>
          <a:lstStyle/>
          <a:p>
            <a:r>
              <a:rPr lang="ru-RU" sz="80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 за урок</a:t>
            </a:r>
            <a:endParaRPr lang="ru-RU" sz="80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" name="Picture 2" descr="http://cpiridonova.86sch5.edusite.ru/images/38509185_smayliki_dlya_vas_1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064" y="4117158"/>
            <a:ext cx="2030187" cy="183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22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2821" y="695720"/>
            <a:ext cx="6643734" cy="369332"/>
          </a:xfrm>
          <a:prstGeom prst="rect">
            <a:avLst/>
          </a:prstGeom>
          <a:noFill/>
        </p:spPr>
        <p:txBody>
          <a:bodyPr wrap="square" rtlCol="0">
            <a:prstTxWarp prst="textWave4">
              <a:avLst>
                <a:gd name="adj1" fmla="val 0"/>
                <a:gd name="adj2" fmla="val 0"/>
              </a:avLst>
            </a:prstTxWarp>
            <a:spAutoFit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ВОПРОСЫ ДЛЯ ПОВТОРЕНИЯ ???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320103"/>
            <a:ext cx="7191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Назовите два способа настила ткани?</a:t>
            </a:r>
            <a:endParaRPr lang="ru-RU" sz="32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1785926"/>
            <a:ext cx="2613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в сгиб и в разворот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2820" y="2332466"/>
            <a:ext cx="72460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/>
              </a:rPr>
              <a:t>По какой стороне ткани производят раскрой?</a:t>
            </a:r>
            <a:endParaRPr lang="ru-RU" sz="32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2820" y="3354606"/>
            <a:ext cx="263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по изнаночной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6970" y="3791124"/>
            <a:ext cx="74735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Входит ли кромка ткани в детали кроя?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2820" y="436934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  </a:t>
            </a:r>
            <a:r>
              <a:rPr lang="ru-RU" sz="2400" dirty="0" smtClean="0">
                <a:solidFill>
                  <a:srgbClr val="002060"/>
                </a:solidFill>
              </a:rPr>
              <a:t>нет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285868"/>
            <a:ext cx="20669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3" name="Стрелка вправо 2"/>
          <p:cNvSpPr/>
          <p:nvPr/>
        </p:nvSpPr>
        <p:spPr>
          <a:xfrm rot="16200000">
            <a:off x="4250524" y="2035963"/>
            <a:ext cx="714375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Выгнутая вниз стрелка 3"/>
          <p:cNvSpPr/>
          <p:nvPr/>
        </p:nvSpPr>
        <p:spPr>
          <a:xfrm rot="12718349">
            <a:off x="2678106" y="1722431"/>
            <a:ext cx="1216025" cy="4286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 rot="14534680">
            <a:off x="5643556" y="1357306"/>
            <a:ext cx="409575" cy="12160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929431" y="2500306"/>
            <a:ext cx="2143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81" y="2000243"/>
            <a:ext cx="21431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68" y="2928931"/>
            <a:ext cx="12763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68" y="3500431"/>
            <a:ext cx="17335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68" y="4035161"/>
            <a:ext cx="1524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81770" y="4665752"/>
            <a:ext cx="14763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76993" y="5152857"/>
            <a:ext cx="1476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71868" y="423855"/>
            <a:ext cx="2124075" cy="37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Стрелка вниз 18"/>
          <p:cNvSpPr/>
          <p:nvPr/>
        </p:nvSpPr>
        <p:spPr>
          <a:xfrm>
            <a:off x="1785931" y="2428868"/>
            <a:ext cx="214312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214431" y="3500431"/>
            <a:ext cx="12192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142969" y="4214811"/>
            <a:ext cx="13049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357306" y="2928931"/>
            <a:ext cx="9429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Выноска со стрелкой вниз 22"/>
          <p:cNvSpPr/>
          <p:nvPr/>
        </p:nvSpPr>
        <p:spPr>
          <a:xfrm>
            <a:off x="3571868" y="2500306"/>
            <a:ext cx="2071688" cy="1271587"/>
          </a:xfrm>
          <a:prstGeom prst="downArrow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ЮБКА</a:t>
            </a:r>
          </a:p>
        </p:txBody>
      </p:sp>
      <p:sp>
        <p:nvSpPr>
          <p:cNvPr id="24" name="Стрелка вверх 23"/>
          <p:cNvSpPr/>
          <p:nvPr/>
        </p:nvSpPr>
        <p:spPr>
          <a:xfrm>
            <a:off x="4500556" y="857243"/>
            <a:ext cx="269875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000093" y="1571605"/>
            <a:ext cx="16383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771496" y="3964780"/>
            <a:ext cx="166766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19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 descr="Белый мрамор"/>
          <p:cNvSpPr>
            <a:spLocks noChangeArrowheads="1" noChangeShapeType="1" noTextEdit="1"/>
          </p:cNvSpPr>
          <p:nvPr/>
        </p:nvSpPr>
        <p:spPr bwMode="auto">
          <a:xfrm>
            <a:off x="1115616" y="188640"/>
            <a:ext cx="7162800" cy="1371600"/>
          </a:xfrm>
          <a:prstGeom prst="rect">
            <a:avLst/>
          </a:prstGeom>
        </p:spPr>
        <p:txBody>
          <a:bodyPr wrap="none" fromWordArt="1">
            <a:prstTxWarp prst="textWave2">
              <a:avLst/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endParaRPr lang="ru-RU" sz="3600" kern="10" dirty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3606" y="2572203"/>
            <a:ext cx="2016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F0"/>
                </a:solidFill>
              </a:rPr>
              <a:t>Эскиз</a:t>
            </a: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2411" y="3104652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Чертеж</a:t>
            </a:r>
            <a:endParaRPr lang="ru-RU" sz="4000" dirty="0">
              <a:ln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5612" y="3636236"/>
            <a:ext cx="2413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Выкройка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5287" y="4203751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Крой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0353" y="1919712"/>
            <a:ext cx="37444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FF0000"/>
              </a:solidFill>
            </a:endParaRPr>
          </a:p>
          <a:p>
            <a:r>
              <a:rPr lang="ru-RU" sz="4000" b="1" dirty="0" smtClean="0">
                <a:solidFill>
                  <a:srgbClr val="FF0000"/>
                </a:solidFill>
              </a:rPr>
              <a:t>Выкройка</a:t>
            </a:r>
          </a:p>
          <a:p>
            <a:r>
              <a:rPr lang="ru-RU" sz="4000" b="1" dirty="0" smtClean="0">
                <a:solidFill>
                  <a:srgbClr val="00B0F0"/>
                </a:solidFill>
              </a:rPr>
              <a:t>Эскиз</a:t>
            </a:r>
          </a:p>
          <a:p>
            <a:r>
              <a:rPr lang="ru-RU" sz="4000" b="1" dirty="0" smtClean="0">
                <a:solidFill>
                  <a:srgbClr val="00B050"/>
                </a:solidFill>
              </a:rPr>
              <a:t>Крой</a:t>
            </a:r>
            <a:endParaRPr lang="ru-RU" sz="4000" b="1" dirty="0">
              <a:solidFill>
                <a:srgbClr val="00B050"/>
              </a:solidFill>
            </a:endParaRPr>
          </a:p>
          <a:p>
            <a:r>
              <a:rPr lang="ru-RU" sz="4000" b="1" dirty="0" smtClean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Чертеж</a:t>
            </a:r>
          </a:p>
          <a:p>
            <a:endParaRPr lang="ru-RU" sz="4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18001" y="730364"/>
            <a:ext cx="83126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n w="12700">
                  <a:solidFill>
                    <a:srgbClr val="FFFF00"/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Определить последовательность выполнения прямой юбки</a:t>
            </a:r>
            <a:endParaRPr lang="ru-RU" sz="3200" b="1" i="1" dirty="0">
              <a:ln w="12700">
                <a:solidFill>
                  <a:srgbClr val="FFFF00"/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083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1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0461" y="2060698"/>
            <a:ext cx="1842134" cy="3647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0307" y="2057824"/>
            <a:ext cx="1931325" cy="353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537836">
            <a:off x="5468479" y="3896898"/>
            <a:ext cx="1753191" cy="47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8499213">
            <a:off x="2908157" y="3977369"/>
            <a:ext cx="1612560" cy="31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0255" y="3116593"/>
            <a:ext cx="1153169" cy="20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04527" y="2815342"/>
            <a:ext cx="1153169" cy="20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3187" y="1833271"/>
            <a:ext cx="1200150" cy="419262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70014" y="3556309"/>
            <a:ext cx="281261" cy="1490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164624" y="5605926"/>
            <a:ext cx="1050041" cy="210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924020" y="5560452"/>
            <a:ext cx="1050039" cy="24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9268" y="3556309"/>
            <a:ext cx="187507" cy="98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251377" y="3556309"/>
            <a:ext cx="187507" cy="98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3026952" y="13032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7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253045" y="1399024"/>
            <a:ext cx="3456384" cy="757518"/>
          </a:xfrm>
          <a:prstGeom prst="rect">
            <a:avLst/>
          </a:prstGeom>
          <a:noFill/>
        </p:spPr>
      </p:pic>
      <p:pic>
        <p:nvPicPr>
          <p:cNvPr id="27" name="Picture 10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660232" y="1776250"/>
            <a:ext cx="1134418" cy="21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9253" y="3303174"/>
            <a:ext cx="281261" cy="1490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Прямая соединительная линия 33"/>
          <p:cNvCxnSpPr/>
          <p:nvPr/>
        </p:nvCxnSpPr>
        <p:spPr>
          <a:xfrm>
            <a:off x="3026926" y="13032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339751" y="366829"/>
            <a:ext cx="5832649" cy="400110"/>
          </a:xfrm>
          <a:prstGeom prst="rect">
            <a:avLst/>
          </a:prstGeom>
          <a:noFill/>
        </p:spPr>
        <p:txBody>
          <a:bodyPr wrap="none" rtlCol="0">
            <a:prstTxWarp prst="textWave2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2000" b="1" dirty="0" smtClean="0">
                <a:ln/>
                <a:solidFill>
                  <a:schemeClr val="accent3"/>
                </a:solidFill>
              </a:rPr>
              <a:t>Детали  и контурные линии построения чертежа юбки</a:t>
            </a:r>
            <a:endParaRPr lang="ru-RU" sz="2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144" y="548680"/>
            <a:ext cx="7786742" cy="14097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02151" y="1663887"/>
            <a:ext cx="1643063" cy="4429125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3807" y="1755643"/>
            <a:ext cx="14097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58338" y="1758230"/>
            <a:ext cx="7429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86574" y="2276872"/>
            <a:ext cx="533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43724" y="2864110"/>
            <a:ext cx="685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86574" y="3541715"/>
            <a:ext cx="6572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86574" y="4112224"/>
            <a:ext cx="8667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43724" y="4797033"/>
            <a:ext cx="6286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086574" y="5462793"/>
            <a:ext cx="7048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20272" y="1663717"/>
            <a:ext cx="6572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87093" y="2239239"/>
            <a:ext cx="6286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87093" y="2927822"/>
            <a:ext cx="8667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77580" y="3703640"/>
            <a:ext cx="685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07" descr="Описание: http://leko-mail.ru/t/5264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227763" y="4351340"/>
            <a:ext cx="2347309" cy="1890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844824"/>
            <a:ext cx="725230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60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Подготовка деталей </a:t>
            </a:r>
            <a:endParaRPr lang="ru-RU" altLang="ru-RU" sz="6000" b="1" dirty="0" smtClean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ru-RU" altLang="ru-RU" sz="60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</a:t>
            </a:r>
            <a:r>
              <a:rPr lang="ru-RU" altLang="ru-RU" sz="60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роя к </a:t>
            </a:r>
            <a:r>
              <a:rPr lang="ru-RU" altLang="ru-RU" sz="60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сметыванию</a:t>
            </a:r>
            <a:endParaRPr lang="ru-RU" sz="60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194" name="Picture 2" descr="http://cpiridonova.86sch5.edusite.ru/images/38509185_smayliki_dlya_vas_1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939" y="5085184"/>
            <a:ext cx="1171575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96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унок0001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02"/>
          <a:stretch/>
        </p:blipFill>
        <p:spPr bwMode="auto">
          <a:xfrm>
            <a:off x="1043608" y="4149080"/>
            <a:ext cx="3600400" cy="169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" descr="рисунок000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959" y="3832017"/>
            <a:ext cx="3888183" cy="240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692696"/>
            <a:ext cx="673819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Перенести контурные линии с одной стороны детали на другую сторону или на парные детали с помощью копировальных стежков.</a:t>
            </a:r>
            <a:endParaRPr lang="ru-RU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Наметить мелком линии середины переднего и заднего полотнища юбки. На изнаночных сторонах деталей проложи по намеченным линиям сметочные стежки длиной 1,5-2 см.</a:t>
            </a:r>
            <a:endParaRPr lang="ru-RU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Вырежи из бумаги два квадрата 4 </a:t>
            </a:r>
            <a:r>
              <a:rPr lang="ru-RU" i="1" baseline="30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4 и напиши на них наименование деталей юбки: переднее полотнище и заднее полотнище.</a:t>
            </a:r>
            <a:endParaRPr lang="ru-RU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Приметай их поочередно прямыми сметочными стежками на лицевую сторону деталей переднего и заднего полотнища.</a:t>
            </a:r>
            <a:endParaRPr lang="ru-RU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957857"/>
              </p:ext>
            </p:extLst>
          </p:nvPr>
        </p:nvGraphicFramePr>
        <p:xfrm>
          <a:off x="1115614" y="260648"/>
          <a:ext cx="7848873" cy="6026748"/>
        </p:xfrm>
        <a:graphic>
          <a:graphicData uri="http://schemas.openxmlformats.org/drawingml/2006/table">
            <a:tbl>
              <a:tblPr/>
              <a:tblGrid>
                <a:gridCol w="1848095"/>
                <a:gridCol w="1603049"/>
                <a:gridCol w="4397729"/>
              </a:tblGrid>
              <a:tr h="6258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Стежки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Технические условия на выполнение</a:t>
                      </a: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Рисунок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2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Прямые смёточные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Выполняют контрастными нитками по намеченной линии.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Длина стежка при смётывании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L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ст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= 1,5 – 2, 5 см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2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Прямые копировальные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Выполняются контрастными нитками по намеченной линии. Длина стежка при смётывании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L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ст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= 0,5 – 1, 0 см.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Высота петли равна 0,5 – 0, 7 см.</a:t>
                      </a: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104" name="Рисунок 2" descr="игра4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500174"/>
            <a:ext cx="3200400" cy="1485900"/>
          </a:xfrm>
          <a:prstGeom prst="rect">
            <a:avLst/>
          </a:prstGeom>
          <a:noFill/>
        </p:spPr>
      </p:pic>
      <p:pic>
        <p:nvPicPr>
          <p:cNvPr id="4103" name="Рисунок 1" descr="Копия игра4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786190"/>
            <a:ext cx="3238500" cy="19431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403648" y="40770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«Силки»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964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724</TotalTime>
  <Words>462</Words>
  <Application>Microsoft Office PowerPoint</Application>
  <PresentationFormat>Экран (4:3)</PresentationFormat>
  <Paragraphs>75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Corbel</vt:lpstr>
      <vt:lpstr>Gill Sans MT</vt:lpstr>
      <vt:lpstr>Impact</vt:lpstr>
      <vt:lpstr>Times New Roman</vt:lpstr>
      <vt:lpstr>Verdana</vt:lpstr>
      <vt:lpstr>Wingdings 2</vt:lpstr>
      <vt:lpstr>Солнцестояние</vt:lpstr>
      <vt:lpstr>Подготовка юбки  к примерке.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Raisa</cp:lastModifiedBy>
  <cp:revision>74</cp:revision>
  <dcterms:created xsi:type="dcterms:W3CDTF">2016-02-02T08:32:03Z</dcterms:created>
  <dcterms:modified xsi:type="dcterms:W3CDTF">2016-02-17T17:18:44Z</dcterms:modified>
</cp:coreProperties>
</file>