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7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267" r:id="rId12"/>
    <p:sldId id="270" r:id="rId13"/>
    <p:sldId id="296" r:id="rId14"/>
    <p:sldId id="297" r:id="rId15"/>
    <p:sldId id="298" r:id="rId16"/>
    <p:sldId id="299" r:id="rId17"/>
    <p:sldId id="300" r:id="rId18"/>
    <p:sldId id="301" r:id="rId19"/>
    <p:sldId id="314" r:id="rId20"/>
    <p:sldId id="311" r:id="rId21"/>
    <p:sldId id="312" r:id="rId22"/>
    <p:sldId id="313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CE77-D931-4BEF-9812-ADDE88ECB6F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557D-8E7F-4FFA-B56E-F67C2951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CE77-D931-4BEF-9812-ADDE88ECB6F0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B557D-8E7F-4FFA-B56E-F67C29519A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31550" cmpd="sng">
            <a:gradFill>
              <a:gsLst>
                <a:gs pos="70000">
                  <a:schemeClr val="accent6">
                    <a:shade val="50000"/>
                    <a:satMod val="190000"/>
                  </a:schemeClr>
                </a:gs>
                <a:gs pos="0">
                  <a:schemeClr val="accent6">
                    <a:tint val="77000"/>
                    <a:satMod val="180000"/>
                  </a:schemeClr>
                </a:gs>
              </a:gsLst>
              <a:lin ang="5400000"/>
            </a:gradFill>
            <a:prstDash val="solid"/>
          </a:ln>
          <a:solidFill>
            <a:schemeClr val="accent6">
              <a:tint val="15000"/>
              <a:satMod val="200000"/>
            </a:schemeClr>
          </a:solidFill>
          <a:effectLst>
            <a:outerShdw blurRad="50800" dist="40000" dir="5400000" algn="tl" rotWithShape="0">
              <a:srgbClr val="000000">
                <a:shade val="5000"/>
                <a:satMod val="120000"/>
                <a:alpha val="33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6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600450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к уроку</a:t>
            </a:r>
            <a:br>
              <a:rPr lang="ru-RU" dirty="0" smtClean="0"/>
            </a:br>
            <a:r>
              <a:rPr lang="ru-RU" dirty="0" smtClean="0"/>
              <a:t> природоведения</a:t>
            </a:r>
            <a:br>
              <a:rPr lang="ru-RU" dirty="0" smtClean="0"/>
            </a:br>
            <a:r>
              <a:rPr lang="ru-RU" smtClean="0"/>
              <a:t>на </a:t>
            </a:r>
            <a:r>
              <a:rPr lang="ru-RU" smtClean="0"/>
              <a:t>тему: </a:t>
            </a:r>
            <a:r>
              <a:rPr lang="ru-RU" dirty="0" smtClean="0"/>
              <a:t>«Свойства воды»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/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Кондратьева Н.А.,</a:t>
            </a:r>
          </a:p>
          <a:p>
            <a:r>
              <a:rPr lang="ru-RU" dirty="0" smtClean="0"/>
              <a:t>учитель географии</a:t>
            </a:r>
          </a:p>
          <a:p>
            <a:r>
              <a:rPr lang="ru-RU" dirty="0" smtClean="0"/>
              <a:t>и биологии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966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2000" y="609600"/>
            <a:ext cx="7543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8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Свойства воды.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1828800" y="2971800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85800" y="4953000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2400" b="1" i="1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295400" y="29718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2400" b="1" i="1" dirty="0">
              <a:solidFill>
                <a:srgbClr val="00005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ea typeface="Estrangelo Edessa" pitchFamily="66"/>
              <a:cs typeface="Estrangelo Edessa" pitchFamily="66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31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571612"/>
            <a:ext cx="848047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же такое</a:t>
            </a:r>
          </a:p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вода…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285728"/>
            <a:ext cx="86810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/>
          </a:p>
          <a:p>
            <a:pPr algn="ctr"/>
            <a:endParaRPr lang="ru-RU" sz="4400" b="1" dirty="0"/>
          </a:p>
          <a:p>
            <a:pPr algn="ctr"/>
            <a:r>
              <a:rPr lang="ru-RU" sz="4400" b="1" dirty="0" smtClean="0"/>
              <a:t>Вода – это прозрачная жидкость.</a:t>
            </a:r>
          </a:p>
          <a:p>
            <a:pPr algn="ctr"/>
            <a:endParaRPr lang="ru-RU" sz="4400" dirty="0"/>
          </a:p>
          <a:p>
            <a:pPr algn="ctr"/>
            <a:endParaRPr lang="ru-RU" sz="4400" dirty="0" smtClean="0"/>
          </a:p>
          <a:p>
            <a:pPr algn="ctr"/>
            <a:endParaRPr lang="ru-RU" sz="4400" dirty="0"/>
          </a:p>
          <a:p>
            <a:pPr algn="ctr"/>
            <a:r>
              <a:rPr lang="ru-RU" sz="4400" b="1" dirty="0" smtClean="0"/>
              <a:t>Свойства воды.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51216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Текучая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53650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744416" cy="33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02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36815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Не имеет своей формы.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204864"/>
            <a:ext cx="6336704" cy="419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78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36815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Не имеет запаха.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988840"/>
            <a:ext cx="3646487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66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36815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Прозрачная.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40324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32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36815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Безвкуснаяя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100" y="2060848"/>
            <a:ext cx="47498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60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36815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Вода - растворитель.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24036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35215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80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668391" cy="411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378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228725"/>
            <a:ext cx="9144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66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Не конь, а бежит,</a:t>
            </a:r>
            <a:endParaRPr lang="ru-RU" sz="6600" b="1">
              <a:solidFill>
                <a:srgbClr val="00206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66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Не лес, а шумит.</a:t>
            </a:r>
            <a:endParaRPr lang="ru-RU" sz="6600" b="1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2800" y="449580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200" b="1">
                <a:solidFill>
                  <a:srgbClr val="FF0000"/>
                </a:solidFill>
                <a:latin typeface="Georgia" pitchFamily="18" charset="0"/>
              </a:rPr>
              <a:t>вода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66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617538" y="-1000125"/>
            <a:ext cx="7934325" cy="827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endParaRPr lang="ru-RU" sz="6600" b="1">
              <a:solidFill>
                <a:srgbClr val="FF0000"/>
              </a:solidFill>
              <a:latin typeface="Georgia" pitchFamily="18" charset="0"/>
            </a:endParaRPr>
          </a:p>
          <a:p>
            <a:pPr algn="ctr" eaLnBrk="0" hangingPunct="0"/>
            <a:r>
              <a:rPr lang="ru-RU" sz="6600" b="1">
                <a:solidFill>
                  <a:srgbClr val="FF0000"/>
                </a:solidFill>
                <a:latin typeface="Georgia" pitchFamily="18" charset="0"/>
              </a:rPr>
              <a:t>Свойства воды:</a:t>
            </a:r>
          </a:p>
          <a:p>
            <a:pPr algn="ctr" eaLnBrk="0" hangingPunct="0"/>
            <a:r>
              <a:rPr lang="ru-RU" sz="4400">
                <a:solidFill>
                  <a:srgbClr val="002060"/>
                </a:solidFill>
                <a:latin typeface="Century Schoolbook" pitchFamily="18" charset="0"/>
                <a:cs typeface="Times New Roman" pitchFamily="18" charset="0"/>
              </a:rPr>
              <a:t>1. текучая;</a:t>
            </a:r>
            <a:endParaRPr lang="ru-RU" sz="4400">
              <a:solidFill>
                <a:srgbClr val="002060"/>
              </a:solidFill>
              <a:latin typeface="Century Schoolbook" pitchFamily="18" charset="0"/>
            </a:endParaRPr>
          </a:p>
          <a:p>
            <a:pPr algn="ctr" eaLnBrk="0" hangingPunct="0"/>
            <a:r>
              <a:rPr lang="ru-RU" sz="4400">
                <a:solidFill>
                  <a:srgbClr val="002060"/>
                </a:solidFill>
                <a:latin typeface="Century Schoolbook" pitchFamily="18" charset="0"/>
                <a:cs typeface="Times New Roman" pitchFamily="18" charset="0"/>
              </a:rPr>
              <a:t>2. жидкость, она не имеет</a:t>
            </a:r>
          </a:p>
          <a:p>
            <a:pPr algn="ctr" eaLnBrk="0" hangingPunct="0"/>
            <a:r>
              <a:rPr lang="ru-RU" sz="4400">
                <a:solidFill>
                  <a:srgbClr val="002060"/>
                </a:solidFill>
                <a:latin typeface="Century Schoolbook" pitchFamily="18" charset="0"/>
                <a:cs typeface="Times New Roman" pitchFamily="18" charset="0"/>
              </a:rPr>
              <a:t>своей формы;</a:t>
            </a:r>
          </a:p>
          <a:p>
            <a:pPr algn="ctr" eaLnBrk="0" hangingPunct="0"/>
            <a:r>
              <a:rPr lang="ru-RU" sz="4400">
                <a:solidFill>
                  <a:srgbClr val="002060"/>
                </a:solidFill>
                <a:latin typeface="Century Schoolbook" pitchFamily="18" charset="0"/>
              </a:rPr>
              <a:t>3. не имеет запаха;</a:t>
            </a:r>
          </a:p>
          <a:p>
            <a:pPr algn="ctr" eaLnBrk="0" hangingPunct="0"/>
            <a:r>
              <a:rPr lang="ru-RU" sz="4400">
                <a:solidFill>
                  <a:srgbClr val="002060"/>
                </a:solidFill>
                <a:latin typeface="Century Schoolbook" pitchFamily="18" charset="0"/>
              </a:rPr>
              <a:t>4. прозрачная;</a:t>
            </a:r>
          </a:p>
          <a:p>
            <a:pPr algn="ctr" eaLnBrk="0" hangingPunct="0"/>
            <a:r>
              <a:rPr lang="ru-RU" sz="4400">
                <a:solidFill>
                  <a:srgbClr val="002060"/>
                </a:solidFill>
                <a:latin typeface="Century Schoolbook" pitchFamily="18" charset="0"/>
              </a:rPr>
              <a:t>5. безвкусная;</a:t>
            </a:r>
          </a:p>
          <a:p>
            <a:pPr algn="ctr" eaLnBrk="0" hangingPunct="0"/>
            <a:r>
              <a:rPr lang="ru-RU" sz="4400">
                <a:solidFill>
                  <a:srgbClr val="002060"/>
                </a:solidFill>
                <a:latin typeface="Century Schoolbook" pitchFamily="18" charset="0"/>
              </a:rPr>
              <a:t>6.растворяет некоторые </a:t>
            </a:r>
          </a:p>
          <a:p>
            <a:pPr algn="ctr" eaLnBrk="0" hangingPunct="0"/>
            <a:r>
              <a:rPr lang="ru-RU" sz="4400">
                <a:solidFill>
                  <a:srgbClr val="002060"/>
                </a:solidFill>
                <a:latin typeface="Century Schoolbook" pitchFamily="18" charset="0"/>
              </a:rPr>
              <a:t>вещества.</a:t>
            </a:r>
          </a:p>
          <a:p>
            <a:pPr algn="ctr" eaLnBrk="0" hangingPunct="0"/>
            <a:endParaRPr lang="ru-RU" sz="4800" b="1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40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11df81f4bd5b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86200"/>
            <a:ext cx="4176713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vopros_otv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1676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3760788" y="836613"/>
            <a:ext cx="39068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Georgia" pitchFamily="18" charset="0"/>
              </a:rPr>
              <a:t>Рефлексия</a:t>
            </a:r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2484438" y="1700213"/>
            <a:ext cx="66595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На уроке я узнал …</a:t>
            </a:r>
          </a:p>
          <a:p>
            <a:pPr marL="514350" indent="-514350">
              <a:buFontTx/>
              <a:buAutoNum type="arabicPeriod"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Я понял, что …</a:t>
            </a:r>
          </a:p>
          <a:p>
            <a:pPr marL="514350" indent="-514350">
              <a:buFontTx/>
              <a:buAutoNum type="arabicPeriod"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На уроке было трудно …</a:t>
            </a:r>
          </a:p>
          <a:p>
            <a:pPr marL="514350" indent="-514350">
              <a:buFontTx/>
              <a:buAutoNum type="arabicPeriod"/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Урок дал мне для жизни </a:t>
            </a:r>
            <a:r>
              <a:rPr lang="ru-RU" sz="3200" b="1" dirty="0">
                <a:solidFill>
                  <a:srgbClr val="7030A0"/>
                </a:solidFill>
                <a:latin typeface="Georgia" pitchFamily="18" charset="0"/>
              </a:rPr>
              <a:t>…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32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916238" y="427038"/>
            <a:ext cx="624363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4000" b="1" u="sng" dirty="0">
                <a:solidFill>
                  <a:srgbClr val="002060"/>
                </a:solidFill>
                <a:latin typeface="Georgia" pitchFamily="18" charset="0"/>
              </a:rPr>
              <a:t>Домашнее задание:</a:t>
            </a:r>
          </a:p>
          <a:p>
            <a:pPr eaLnBrk="0" hangingPunct="0"/>
            <a:r>
              <a:rPr lang="ru-RU" sz="4000" b="1" dirty="0">
                <a:solidFill>
                  <a:srgbClr val="002060"/>
                </a:solidFill>
                <a:latin typeface="Georgia" pitchFamily="18" charset="0"/>
              </a:rPr>
              <a:t>1 гр. – </a:t>
            </a: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с.32 </a:t>
            </a:r>
            <a:r>
              <a:rPr lang="ru-RU" sz="3600" b="1" dirty="0">
                <a:solidFill>
                  <a:srgbClr val="002060"/>
                </a:solidFill>
                <a:latin typeface="Georgia" pitchFamily="18" charset="0"/>
              </a:rPr>
              <a:t>читать и</a:t>
            </a:r>
          </a:p>
          <a:p>
            <a:pPr eaLnBrk="0" hangingPunct="0"/>
            <a:r>
              <a:rPr lang="ru-RU" sz="3600" b="1" dirty="0">
                <a:solidFill>
                  <a:srgbClr val="002060"/>
                </a:solidFill>
                <a:latin typeface="Georgia" pitchFamily="18" charset="0"/>
              </a:rPr>
              <a:t> пересказывать;</a:t>
            </a:r>
          </a:p>
          <a:p>
            <a:pPr eaLnBrk="0" hangingPunct="0"/>
            <a:r>
              <a:rPr lang="ru-RU" sz="4000" b="1" dirty="0">
                <a:solidFill>
                  <a:srgbClr val="002060"/>
                </a:solidFill>
                <a:latin typeface="Georgia" pitchFamily="18" charset="0"/>
              </a:rPr>
              <a:t>2 гр. – </a:t>
            </a: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с.31 </a:t>
            </a:r>
            <a:r>
              <a:rPr lang="ru-RU" sz="3600" b="1" dirty="0">
                <a:solidFill>
                  <a:srgbClr val="002060"/>
                </a:solidFill>
                <a:latin typeface="Georgia" pitchFamily="18" charset="0"/>
              </a:rPr>
              <a:t>читать и </a:t>
            </a:r>
          </a:p>
          <a:p>
            <a:pPr eaLnBrk="0" hangingPunct="0"/>
            <a:r>
              <a:rPr lang="ru-RU" sz="3600" b="1" dirty="0">
                <a:solidFill>
                  <a:srgbClr val="002060"/>
                </a:solidFill>
                <a:latin typeface="Georgia" pitchFamily="18" charset="0"/>
              </a:rPr>
              <a:t>пересказывать;</a:t>
            </a:r>
          </a:p>
          <a:p>
            <a:pPr eaLnBrk="0" hangingPunct="0"/>
            <a:r>
              <a:rPr lang="ru-RU" sz="4000" b="1" dirty="0">
                <a:solidFill>
                  <a:srgbClr val="002060"/>
                </a:solidFill>
                <a:latin typeface="Georgia" pitchFamily="18" charset="0"/>
              </a:rPr>
              <a:t>3 гр. – </a:t>
            </a:r>
            <a:r>
              <a:rPr lang="ru-RU" sz="3600" b="1" dirty="0">
                <a:solidFill>
                  <a:srgbClr val="002060"/>
                </a:solidFill>
                <a:latin typeface="Georgia" pitchFamily="18" charset="0"/>
              </a:rPr>
              <a:t>вывод на с.33 </a:t>
            </a:r>
          </a:p>
          <a:p>
            <a:pPr eaLnBrk="0" hangingPunct="0"/>
            <a:r>
              <a:rPr lang="ru-RU" sz="3600" b="1" dirty="0">
                <a:solidFill>
                  <a:srgbClr val="002060"/>
                </a:solidFill>
                <a:latin typeface="Georgia" pitchFamily="18" charset="0"/>
              </a:rPr>
              <a:t>читать и пересказывать</a:t>
            </a:r>
          </a:p>
          <a:p>
            <a:pPr eaLnBrk="0" hangingPunct="0"/>
            <a:endParaRPr lang="ru-RU" sz="4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5366" name="Picture 6" descr="11df81f4bd5b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324008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vopros_otv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1676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58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520832">
            <a:off x="1371631" y="1588547"/>
            <a:ext cx="622451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Берегите воду!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878013" y="7938"/>
            <a:ext cx="4800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0850" algn="ctr" eaLnBrk="0" hangingPunct="0"/>
            <a:r>
              <a:rPr lang="ru-RU" sz="28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Вы слыхали о воде?</a:t>
            </a:r>
          </a:p>
          <a:p>
            <a:pPr indent="450850" algn="ctr" eaLnBrk="0" hangingPunct="0"/>
            <a:r>
              <a:rPr lang="ru-RU" sz="28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Говорят она везде.</a:t>
            </a: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 indent="450850" algn="ctr" eaLnBrk="0" hangingPunct="0"/>
            <a:r>
              <a:rPr lang="ru-RU" sz="28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 луже, в море, в океане,</a:t>
            </a: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  <a:p>
            <a:pPr indent="450850" algn="ctr" eaLnBrk="0" hangingPunct="0"/>
            <a:r>
              <a:rPr lang="ru-RU" sz="28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И в водопроводном кране</a:t>
            </a:r>
            <a:endParaRPr lang="ru-RU" sz="2800" b="1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075" name="Picture 6" descr="DSCF00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60847"/>
            <a:ext cx="7391400" cy="449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359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eather1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49530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762000" y="0"/>
            <a:ext cx="7331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0850" algn="ctr" eaLnBrk="0" hangingPunct="0"/>
            <a:r>
              <a:rPr lang="ru-RU" sz="40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Как сосулька замерзает</a:t>
            </a:r>
            <a:endParaRPr lang="ru-RU" sz="4000" b="1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90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02ea28499516bf113883a60c7251f2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255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685800" y="304800"/>
            <a:ext cx="7639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indent="450850" algn="ctr" eaLnBrk="0" hangingPunct="0"/>
            <a:r>
              <a:rPr lang="ru-RU" sz="40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В лес туманом заползает</a:t>
            </a:r>
            <a:endParaRPr lang="ru-RU" sz="4000" b="1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500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838200" y="228600"/>
            <a:ext cx="751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2060"/>
                </a:solidFill>
                <a:latin typeface="Georgia" pitchFamily="18" charset="0"/>
              </a:rPr>
              <a:t>Ледником в горах зовется</a:t>
            </a:r>
          </a:p>
        </p:txBody>
      </p:sp>
      <p:pic>
        <p:nvPicPr>
          <p:cNvPr id="3" name="Рисунок 2" descr="f_7058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6858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04800" y="152400"/>
            <a:ext cx="8393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0850" algn="just" eaLnBrk="0" hangingPunct="0"/>
            <a:r>
              <a:rPr lang="ru-RU" sz="40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Лентой серебристой вьется</a:t>
            </a:r>
            <a:endParaRPr lang="ru-RU" sz="4000" b="1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" name="Рисунок 2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80010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14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143000" y="0"/>
            <a:ext cx="6523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0850"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На плите у нас кипит,</a:t>
            </a:r>
            <a:endParaRPr lang="ru-RU" sz="3600" b="1">
              <a:solidFill>
                <a:srgbClr val="002060"/>
              </a:solidFill>
              <a:latin typeface="Georgia" pitchFamily="18" charset="0"/>
            </a:endParaRPr>
          </a:p>
          <a:p>
            <a:pPr indent="450850" algn="ctr" eaLnBrk="0" hangingPunct="0"/>
            <a:r>
              <a:rPr lang="ru-RU" sz="36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Паром чайника шипит</a:t>
            </a:r>
            <a:endParaRPr lang="ru-RU" sz="3600" b="1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" name="Рисунок 2" descr="7_073b8dd6a9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49363"/>
            <a:ext cx="38481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65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609600" y="0"/>
            <a:ext cx="79041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450850" algn="ctr" eaLnBrk="0" hangingPunct="0"/>
            <a:r>
              <a:rPr lang="ru-RU" sz="40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Смею вам я доложить:</a:t>
            </a:r>
            <a:endParaRPr lang="ru-RU" sz="4000" b="1">
              <a:solidFill>
                <a:srgbClr val="002060"/>
              </a:solidFill>
              <a:latin typeface="Georgia" pitchFamily="18" charset="0"/>
            </a:endParaRPr>
          </a:p>
          <a:p>
            <a:pPr indent="450850" algn="ctr" eaLnBrk="0" hangingPunct="0"/>
            <a:r>
              <a:rPr lang="ru-RU" sz="4000" b="1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Без воды нам не прожить!</a:t>
            </a:r>
            <a:endParaRPr lang="ru-RU" sz="4000" b="1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" name="Рисунок 2" descr="5848534_eb8006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371600"/>
            <a:ext cx="3905250" cy="520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94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ziri87103468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puziri87103468</Template>
  <TotalTime>313</TotalTime>
  <Words>222</Words>
  <Application>Microsoft Office PowerPoint</Application>
  <PresentationFormat>Экран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puziri87103468</vt:lpstr>
      <vt:lpstr>Презентация к уроку  природоведения на тему: «Свойства воды»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1. Текучая</vt:lpstr>
      <vt:lpstr>2. Не имеет своей формы.</vt:lpstr>
      <vt:lpstr>3. Не имеет запаха.</vt:lpstr>
      <vt:lpstr>4. Прозрачная.</vt:lpstr>
      <vt:lpstr>5. Безвкуснаяя.</vt:lpstr>
      <vt:lpstr>6. Вода - растворитель.</vt:lpstr>
      <vt:lpstr>Слайд 19</vt:lpstr>
      <vt:lpstr>Слайд 20</vt:lpstr>
      <vt:lpstr>Слайд 21</vt:lpstr>
      <vt:lpstr>Слайд 22</vt:lpstr>
      <vt:lpstr>Слайд 23</vt:lpstr>
    </vt:vector>
  </TitlesOfParts>
  <Company>ТГК-9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Александр</cp:lastModifiedBy>
  <cp:revision>37</cp:revision>
  <dcterms:created xsi:type="dcterms:W3CDTF">2014-05-20T16:13:30Z</dcterms:created>
  <dcterms:modified xsi:type="dcterms:W3CDTF">2017-10-26T18:17:59Z</dcterms:modified>
</cp:coreProperties>
</file>