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2" r:id="rId4"/>
    <p:sldId id="273" r:id="rId5"/>
    <p:sldId id="262" r:id="rId6"/>
    <p:sldId id="266" r:id="rId7"/>
    <p:sldId id="261" r:id="rId8"/>
    <p:sldId id="274" r:id="rId9"/>
    <p:sldId id="259" r:id="rId10"/>
    <p:sldId id="275" r:id="rId11"/>
    <p:sldId id="263" r:id="rId12"/>
    <p:sldId id="271" r:id="rId13"/>
    <p:sldId id="276" r:id="rId14"/>
    <p:sldId id="264" r:id="rId15"/>
    <p:sldId id="277" r:id="rId16"/>
    <p:sldId id="265" r:id="rId17"/>
    <p:sldId id="267" r:id="rId18"/>
    <p:sldId id="278" r:id="rId19"/>
    <p:sldId id="268" r:id="rId20"/>
    <p:sldId id="279" r:id="rId21"/>
    <p:sldId id="269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0AA"/>
    <a:srgbClr val="712703"/>
    <a:srgbClr val="C69210"/>
    <a:srgbClr val="FCFCE9"/>
    <a:srgbClr val="A9915D"/>
    <a:srgbClr val="AD9861"/>
    <a:srgbClr val="8A733F"/>
    <a:srgbClr val="F5F1BF"/>
    <a:srgbClr val="B39E67"/>
    <a:srgbClr val="D3B2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>
        <p:scale>
          <a:sx n="78" d="100"/>
          <a:sy n="78" d="100"/>
        </p:scale>
        <p:origin x="-10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E9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0288" y="0"/>
            <a:ext cx="7912607" cy="59400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7600"/>
              </a:lnSpc>
            </a:pPr>
            <a:r>
              <a:rPr lang="ru-RU" sz="6600" i="1" dirty="0" smtClean="0">
                <a:ln w="19050">
                  <a:solidFill>
                    <a:srgbClr val="712703"/>
                  </a:solidFill>
                </a:ln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42000">
                      <a:srgbClr val="FFC000"/>
                    </a:gs>
                    <a:gs pos="83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1"/>
                  <a:tileRect/>
                </a:gra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AG_Cooper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Воспитание нравственности и </a:t>
            </a:r>
          </a:p>
          <a:p>
            <a:pPr algn="ctr">
              <a:lnSpc>
                <a:spcPts val="7600"/>
              </a:lnSpc>
            </a:pPr>
            <a:r>
              <a:rPr lang="ru-RU" sz="6600" i="1" dirty="0" smtClean="0">
                <a:ln w="19050">
                  <a:solidFill>
                    <a:srgbClr val="712703"/>
                  </a:solidFill>
                </a:ln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42000">
                      <a:srgbClr val="FFC000"/>
                    </a:gs>
                    <a:gs pos="83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1"/>
                  <a:tileRect/>
                </a:gra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AG_Cooper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духовности через использование нетрадиционных технологий</a:t>
            </a:r>
            <a:endParaRPr lang="ru-RU" sz="6600" i="1" dirty="0">
              <a:ln w="19050">
                <a:solidFill>
                  <a:srgbClr val="712703"/>
                </a:solidFill>
              </a:ln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42000">
                    <a:srgbClr val="FFC000"/>
                  </a:gs>
                  <a:gs pos="83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1"/>
                <a:tileRect/>
              </a:gradFill>
              <a:effectLst>
                <a:glow rad="127000">
                  <a:schemeClr val="accent4">
                    <a:lumMod val="20000"/>
                    <a:lumOff val="80000"/>
                  </a:schemeClr>
                </a:glow>
              </a:effectLst>
              <a:latin typeface="AG_Cooper" panose="020B7200000000000000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92896" y="2609088"/>
            <a:ext cx="341376" cy="16337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8096" y="699427"/>
            <a:ext cx="7656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Художественно-эстетическая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869">
            <a:off x="5396733" y="1277204"/>
            <a:ext cx="2862000" cy="38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722">
            <a:off x="585978" y="1286246"/>
            <a:ext cx="297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78" y="3185204"/>
            <a:ext cx="4560000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797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84" y="512064"/>
            <a:ext cx="528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2672064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2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904" y="658368"/>
            <a:ext cx="7644384" cy="534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Спортивно-оздоровительная: </a:t>
            </a:r>
            <a:r>
              <a:rPr lang="ru-RU" sz="2800" b="1" dirty="0" smtClean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Формирование </a:t>
            </a:r>
            <a:r>
              <a:rPr lang="ru-RU" sz="28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основ физической культуры, воспитание потребности в здоровом образе жизни. Охрана жизни детей. </a:t>
            </a:r>
            <a:endParaRPr lang="ru-RU" sz="20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«День здоровья»,  «Веселые старты», тематические занятия  "Секреты здорового образа жизни”, " В здоровом теле – здоровый дух”,  «О профилактике вредных привычек» и т.д.</a:t>
            </a:r>
            <a:endParaRPr lang="ru-RU" sz="20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algn="just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 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75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0704" y="658368"/>
            <a:ext cx="733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Спортивно оздоровительная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11203" r="19502" b="20022"/>
          <a:stretch/>
        </p:blipFill>
        <p:spPr>
          <a:xfrm>
            <a:off x="658368" y="1366254"/>
            <a:ext cx="3803904" cy="321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0" y="2802942"/>
            <a:ext cx="4752000" cy="35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929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328" y="658368"/>
            <a:ext cx="782726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712703"/>
                </a:solidFill>
              </a:rPr>
              <a:t>Духовно-нравственная, </a:t>
            </a:r>
            <a:r>
              <a:rPr lang="ru-RU" sz="3200" b="1" dirty="0" smtClean="0">
                <a:solidFill>
                  <a:srgbClr val="712703"/>
                </a:solidFill>
              </a:rPr>
              <a:t>патриотическая: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Духовно-нравственное развитие детей продолжается в коллективном творчестве, которое способствует сплочению детей, учит уступать друг другу, воспитывает чувство ответственности, взаимопомощи и взаимовыручки и что немаловажно приносит детям радость.</a:t>
            </a:r>
            <a:endParaRPr lang="ru-RU" sz="24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Экскурсии в музеи, места боевой славы, также способствует формированию духовно-нравственных качеств школьника.</a:t>
            </a:r>
            <a:endParaRPr lang="ru-RU" sz="24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Обогащение духовной культуры через тематические праздники  и занятия «Масленица»,  «Пасха» помогают реализовывать цель – быть милосердными к людям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  <a:p>
            <a:pPr algn="just"/>
            <a:endParaRPr lang="ru-RU" sz="3200" b="1" dirty="0">
              <a:solidFill>
                <a:srgbClr val="0C40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6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8784" y="658368"/>
            <a:ext cx="722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12703"/>
                </a:solidFill>
              </a:rPr>
              <a:t>Духовно-нравственная, </a:t>
            </a:r>
            <a:r>
              <a:rPr lang="ru-RU" sz="3200" b="1" dirty="0" smtClean="0">
                <a:solidFill>
                  <a:srgbClr val="712703"/>
                </a:solidFill>
              </a:rPr>
              <a:t>патриотическая</a:t>
            </a:r>
            <a:endParaRPr lang="ru-RU" sz="3200" b="1" dirty="0">
              <a:solidFill>
                <a:srgbClr val="71270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0"/>
          <a:stretch/>
        </p:blipFill>
        <p:spPr>
          <a:xfrm>
            <a:off x="2913891" y="1365063"/>
            <a:ext cx="5623767" cy="36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0" y="2182368"/>
            <a:ext cx="2997000" cy="39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757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28" y="283464"/>
            <a:ext cx="5472000" cy="41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4" y="2335464"/>
            <a:ext cx="3186000" cy="42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62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621792"/>
            <a:ext cx="740054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712703"/>
                </a:solidFill>
                <a:latin typeface="Garamond" pitchFamily="18" charset="0"/>
              </a:rPr>
              <a:t>Деятельность в области  формирования правовой культуры </a:t>
            </a:r>
            <a:r>
              <a:rPr lang="ru-RU" sz="2800" b="1" dirty="0" smtClean="0">
                <a:solidFill>
                  <a:srgbClr val="712703"/>
                </a:solidFill>
                <a:latin typeface="Garamond" pitchFamily="18" charset="0"/>
              </a:rPr>
              <a:t>:</a:t>
            </a:r>
            <a:r>
              <a:rPr lang="ru-RU" sz="3200" b="1" dirty="0" smtClean="0">
                <a:solidFill>
                  <a:srgbClr val="0C40AA"/>
                </a:solidFill>
                <a:latin typeface="Garamond" pitchFamily="18" charset="0"/>
              </a:rPr>
              <a:t> </a:t>
            </a:r>
            <a:r>
              <a:rPr lang="ru-RU" sz="32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Знакомство с законами РФ и правовыми документами. Воспитание уважения к закону, к правам и интересам каждой личности. Изучение обязанностей и прав учащихся и граждан РФ. Формирование толерантности.</a:t>
            </a:r>
            <a:endParaRPr lang="ru-RU" sz="24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algn="just"/>
            <a:endParaRPr lang="ru-RU" sz="2800" b="1" dirty="0">
              <a:solidFill>
                <a:srgbClr val="712703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1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621792"/>
            <a:ext cx="7400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12703"/>
                </a:solidFill>
              </a:rPr>
              <a:t>Деятельность в области  формирования правовой культуры </a:t>
            </a:r>
            <a:endParaRPr lang="ru-RU" sz="2800" b="1" dirty="0">
              <a:solidFill>
                <a:srgbClr val="71270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4"/>
          <a:stretch/>
        </p:blipFill>
        <p:spPr>
          <a:xfrm>
            <a:off x="4246160" y="1341758"/>
            <a:ext cx="4227280" cy="51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34" y="1554845"/>
            <a:ext cx="3648000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8172" y="3623258"/>
            <a:ext cx="2457000" cy="32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44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8784" y="585216"/>
            <a:ext cx="744931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err="1" smtClean="0">
                <a:solidFill>
                  <a:srgbClr val="712703"/>
                </a:solidFill>
                <a:latin typeface="Garamond" pitchFamily="18" charset="0"/>
              </a:rPr>
              <a:t>Профориентационная</a:t>
            </a:r>
            <a:r>
              <a:rPr lang="ru-RU" sz="3200" b="1" dirty="0" smtClean="0">
                <a:solidFill>
                  <a:srgbClr val="712703"/>
                </a:solidFill>
                <a:latin typeface="Garamond" pitchFamily="18" charset="0"/>
              </a:rPr>
              <a:t> </a:t>
            </a:r>
            <a:r>
              <a:rPr lang="ru-RU" sz="3200" b="1" dirty="0" smtClean="0">
                <a:solidFill>
                  <a:srgbClr val="712703"/>
                </a:solidFill>
                <a:latin typeface="Garamond" pitchFamily="18" charset="0"/>
              </a:rPr>
              <a:t>деятельность: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32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Формирование осознанного выбора профиля дальнейшего обучения. Создание благоприятных условий для личностного и профессионального самоопределения учащихся. Построение профессиональной и личной перспективы.</a:t>
            </a:r>
            <a:endParaRPr lang="ru-RU" sz="24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algn="just"/>
            <a:endParaRPr lang="ru-RU" sz="3200" b="1" dirty="0">
              <a:solidFill>
                <a:srgbClr val="712703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1463" y="1407313"/>
            <a:ext cx="70577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C40AA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Целью моей работы по духовно-нравственному воспитанию является гармоничное духовное развитие личности школьника и привитие ему основополагающих принципов нравственности на основе православных, патриотических, культурно-исторических традиций России</a:t>
            </a:r>
            <a:r>
              <a:rPr lang="ru-RU" sz="3200" dirty="0" smtClean="0">
                <a:solidFill>
                  <a:srgbClr val="0C40AA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3200" dirty="0">
              <a:solidFill>
                <a:srgbClr val="0C40AA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1243584"/>
            <a:ext cx="3915000" cy="52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38784" y="585216"/>
            <a:ext cx="744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712703"/>
                </a:solidFill>
              </a:rPr>
              <a:t>Профориентационная</a:t>
            </a:r>
            <a:r>
              <a:rPr lang="ru-RU" sz="3200" b="1" dirty="0" smtClean="0">
                <a:solidFill>
                  <a:srgbClr val="712703"/>
                </a:solidFill>
              </a:rPr>
              <a:t> деятельность</a:t>
            </a:r>
            <a:endParaRPr lang="ru-RU" sz="3200" b="1" dirty="0">
              <a:solidFill>
                <a:srgbClr val="71270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1169991"/>
            <a:ext cx="3699000" cy="49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900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06" y="879350"/>
            <a:ext cx="6816000" cy="51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05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694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13" y="550694"/>
            <a:ext cx="7929260" cy="59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0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5360" y="865632"/>
            <a:ext cx="7376160" cy="428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Основная задача воспитателя – </a:t>
            </a:r>
            <a:r>
              <a:rPr lang="ru-RU" sz="28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создать условия для развития физических и духовных сил обучающихся, руководствуясь интересами детей и их возрастными потребностями.</a:t>
            </a:r>
            <a:endParaRPr lang="ru-RU" sz="28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В своей деятельности, как воспитатель я использую  следующие  направления в работе с обучающимися.</a:t>
            </a:r>
            <a:endParaRPr lang="ru-RU" sz="28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064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6864" y="553808"/>
            <a:ext cx="749808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ln w="9525">
                  <a:noFill/>
                </a:ln>
                <a:solidFill>
                  <a:srgbClr val="ED7D31">
                    <a:lumMod val="50000"/>
                  </a:srgb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Ценностно – ориентировочная </a:t>
            </a:r>
            <a:r>
              <a:rPr lang="ru-RU" sz="2800" b="1" dirty="0" smtClean="0">
                <a:ln w="9525">
                  <a:noFill/>
                </a:ln>
                <a:solidFill>
                  <a:srgbClr val="ED7D31">
                    <a:lumMod val="50000"/>
                  </a:srgb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деятельность: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0C40AA"/>
                </a:solidFill>
                <a:latin typeface="Garamond" pitchFamily="18" charset="0"/>
              </a:rPr>
              <a:t>Один </a:t>
            </a:r>
            <a:r>
              <a:rPr lang="ru-RU" sz="2800" b="1" dirty="0">
                <a:solidFill>
                  <a:srgbClr val="0C40AA"/>
                </a:solidFill>
                <a:latin typeface="Garamond" pitchFamily="18" charset="0"/>
              </a:rPr>
              <a:t>из видов воспитывающей деятельности, специально организованной с целью нравственного самоопределения и развития </a:t>
            </a:r>
            <a:r>
              <a:rPr lang="ru-RU" sz="2800" b="1" dirty="0" smtClean="0">
                <a:solidFill>
                  <a:srgbClr val="0C40AA"/>
                </a:solidFill>
                <a:latin typeface="Garamond" pitchFamily="18" charset="0"/>
              </a:rPr>
              <a:t>детей «</a:t>
            </a:r>
            <a:r>
              <a:rPr lang="ru-RU" sz="2800" b="1" dirty="0" smtClean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Встречи</a:t>
            </a:r>
            <a:r>
              <a:rPr lang="ru-RU" sz="28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, игры, серии занятий  "Символы России " и т.д</a:t>
            </a:r>
            <a:r>
              <a:rPr lang="ru-RU" sz="2800" b="1" dirty="0" smtClean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.»</a:t>
            </a:r>
            <a:endParaRPr lang="ru-RU" sz="20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lvl="0" algn="just"/>
            <a:endParaRPr lang="ru-RU" sz="2800" b="1" dirty="0">
              <a:ln w="9525">
                <a:noFill/>
              </a:ln>
              <a:solidFill>
                <a:srgbClr val="0C40AA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28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8096" y="699427"/>
            <a:ext cx="7656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Ценностно </a:t>
            </a:r>
            <a:r>
              <a:rPr lang="ru-RU" sz="4000" b="1" dirty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– ориентировочная </a:t>
            </a:r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деятельность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/>
          <a:stretch/>
        </p:blipFill>
        <p:spPr>
          <a:xfrm rot="20575912">
            <a:off x="841176" y="2392209"/>
            <a:ext cx="3024000" cy="338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769">
            <a:off x="3938480" y="2027950"/>
            <a:ext cx="4512000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234" y="3093307"/>
            <a:ext cx="2565000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330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23" y="270955"/>
            <a:ext cx="5376863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7" y="1644841"/>
            <a:ext cx="5621337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1464" y="699427"/>
            <a:ext cx="7313752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3200" b="1" dirty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Трудовая и общественно-полезная </a:t>
            </a:r>
            <a:r>
              <a:rPr lang="ru-RU" sz="32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деятельность:  </a:t>
            </a:r>
            <a:r>
              <a:rPr lang="ru-RU" sz="3200" b="1" dirty="0" smtClean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Воспитание </a:t>
            </a:r>
            <a:r>
              <a:rPr lang="ru-RU" sz="32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положительного отношения к труду. Развитие потребности в труде.</a:t>
            </a:r>
            <a:endParaRPr lang="ru-RU" sz="32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32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Дежурство по классу, организация и проведение генеральных уборок, работа по профориентации «В мире профессий» участие так же в выставках данного направления.</a:t>
            </a:r>
            <a:endParaRPr lang="ru-RU" sz="32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lvl="0" algn="just"/>
            <a:endParaRPr lang="ru-RU" sz="32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1464" y="699427"/>
            <a:ext cx="7313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Трудовая и общественно-полезная деятельность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6"/>
          <a:stretch/>
        </p:blipFill>
        <p:spPr>
          <a:xfrm rot="505483">
            <a:off x="3466729" y="1919886"/>
            <a:ext cx="4597211" cy="4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5" y="3429000"/>
            <a:ext cx="3936000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75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8096" y="699427"/>
            <a:ext cx="7656576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32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Художественно-эстетическая: </a:t>
            </a:r>
            <a:r>
              <a:rPr lang="ru-RU" sz="2800" b="1" dirty="0" smtClean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Развитие </a:t>
            </a:r>
            <a:r>
              <a:rPr lang="ru-RU" sz="28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у обучающихся способностей, умений и навыков в художественной деятельности. Приобщение к культурным ценностям и традициям. Формирование чувства прекрасного, развитие эстетической потребности, эстетического вкуса, эстетического отношения к действительности.</a:t>
            </a:r>
            <a:endParaRPr lang="ru-RU" sz="20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0C40AA"/>
                </a:solidFill>
                <a:latin typeface="Garamond" pitchFamily="18" charset="0"/>
                <a:ea typeface="Times New Roman"/>
                <a:cs typeface="Times New Roman"/>
              </a:rPr>
              <a:t> Участие в общешкольных мероприятиях «Мир сказочной осени», «Новогодний карнавал», «Проводы зимы», участие в конкурсах. </a:t>
            </a:r>
            <a:endParaRPr lang="ru-RU" sz="2000" b="1" dirty="0">
              <a:solidFill>
                <a:srgbClr val="0C40AA"/>
              </a:solidFill>
              <a:latin typeface="Garamond" pitchFamily="18" charset="0"/>
              <a:ea typeface="Calibri"/>
              <a:cs typeface="Times New Roman"/>
            </a:endParaRPr>
          </a:p>
          <a:p>
            <a:pPr lvl="0" algn="just"/>
            <a:r>
              <a:rPr lang="ru-RU" sz="32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ru-RU" sz="32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</TotalTime>
  <Words>388</Words>
  <Application>Microsoft Office PowerPoint</Application>
  <PresentationFormat>Экран (4:3)</PresentationFormat>
  <Paragraphs>29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ПК</cp:lastModifiedBy>
  <cp:revision>58</cp:revision>
  <dcterms:created xsi:type="dcterms:W3CDTF">2013-11-19T05:52:05Z</dcterms:created>
  <dcterms:modified xsi:type="dcterms:W3CDTF">2022-06-06T19:16:04Z</dcterms:modified>
</cp:coreProperties>
</file>