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62" r:id="rId4"/>
    <p:sldId id="300" r:id="rId5"/>
    <p:sldId id="263" r:id="rId6"/>
    <p:sldId id="264" r:id="rId7"/>
    <p:sldId id="301" r:id="rId8"/>
    <p:sldId id="273" r:id="rId9"/>
    <p:sldId id="274" r:id="rId10"/>
    <p:sldId id="362" r:id="rId11"/>
    <p:sldId id="363" r:id="rId12"/>
    <p:sldId id="299" r:id="rId13"/>
    <p:sldId id="302" r:id="rId14"/>
    <p:sldId id="303" r:id="rId15"/>
    <p:sldId id="304" r:id="rId16"/>
    <p:sldId id="341" r:id="rId17"/>
    <p:sldId id="308" r:id="rId18"/>
    <p:sldId id="358" r:id="rId19"/>
    <p:sldId id="309" r:id="rId20"/>
    <p:sldId id="306" r:id="rId21"/>
    <p:sldId id="307" r:id="rId22"/>
    <p:sldId id="305" r:id="rId23"/>
    <p:sldId id="364" r:id="rId24"/>
    <p:sldId id="365" r:id="rId25"/>
    <p:sldId id="314" r:id="rId26"/>
    <p:sldId id="315" r:id="rId27"/>
    <p:sldId id="310" r:id="rId28"/>
    <p:sldId id="312" r:id="rId29"/>
    <p:sldId id="316" r:id="rId30"/>
    <p:sldId id="313" r:id="rId31"/>
    <p:sldId id="289" r:id="rId32"/>
    <p:sldId id="317" r:id="rId33"/>
    <p:sldId id="318" r:id="rId34"/>
    <p:sldId id="321" r:id="rId35"/>
    <p:sldId id="322" r:id="rId36"/>
    <p:sldId id="323" r:id="rId37"/>
    <p:sldId id="324" r:id="rId38"/>
    <p:sldId id="361" r:id="rId39"/>
    <p:sldId id="366" r:id="rId40"/>
    <p:sldId id="326" r:id="rId41"/>
    <p:sldId id="325" r:id="rId42"/>
    <p:sldId id="327" r:id="rId43"/>
    <p:sldId id="328" r:id="rId44"/>
    <p:sldId id="353" r:id="rId45"/>
    <p:sldId id="329" r:id="rId46"/>
    <p:sldId id="330" r:id="rId47"/>
    <p:sldId id="331" r:id="rId48"/>
    <p:sldId id="337" r:id="rId49"/>
    <p:sldId id="332" r:id="rId50"/>
    <p:sldId id="357" r:id="rId51"/>
    <p:sldId id="340" r:id="rId52"/>
    <p:sldId id="338" r:id="rId53"/>
    <p:sldId id="339" r:id="rId54"/>
    <p:sldId id="336" r:id="rId55"/>
    <p:sldId id="334" r:id="rId56"/>
    <p:sldId id="352" r:id="rId57"/>
    <p:sldId id="354" r:id="rId58"/>
    <p:sldId id="355" r:id="rId59"/>
    <p:sldId id="356" r:id="rId60"/>
    <p:sldId id="371" r:id="rId61"/>
    <p:sldId id="345" r:id="rId62"/>
    <p:sldId id="346" r:id="rId63"/>
    <p:sldId id="342" r:id="rId64"/>
    <p:sldId id="347" r:id="rId65"/>
    <p:sldId id="350" r:id="rId66"/>
    <p:sldId id="351" r:id="rId67"/>
    <p:sldId id="360" r:id="rId68"/>
    <p:sldId id="359" r:id="rId69"/>
    <p:sldId id="370" r:id="rId70"/>
    <p:sldId id="367" r:id="rId71"/>
    <p:sldId id="368" r:id="rId72"/>
    <p:sldId id="369" r:id="rId73"/>
    <p:sldId id="298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ТЬЯНА\Downloads\IMG_5200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56992"/>
            <a:ext cx="2520280" cy="33603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643998" cy="15001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  общеобразовательное учреждение Ленинградской области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Сланцевская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школа-интернат, реализующая адаптированные образовательные программы»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(ГБОУ ЛО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Сланцевская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школа-интернат»)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/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 </a:t>
            </a:r>
            <a:r>
              <a:rPr lang="ru-RU" sz="2000" b="0" dirty="0" smtClean="0"/>
              <a:t/>
            </a:r>
            <a:br>
              <a:rPr lang="ru-RU" sz="2000" b="0" dirty="0" smtClean="0"/>
            </a:br>
            <a:endParaRPr lang="ru-RU" sz="20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1772816"/>
            <a:ext cx="6215106" cy="378621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«Ценности, которым нет цены….»</a:t>
            </a:r>
          </a:p>
          <a:p>
            <a:pPr algn="ctr"/>
            <a:r>
              <a:rPr lang="ru-RU" sz="3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 ГБОУ ЛО «</a:t>
            </a:r>
            <a:r>
              <a:rPr lang="ru-RU" sz="3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Сланцевская</a:t>
            </a:r>
            <a:r>
              <a:rPr lang="ru-RU" sz="3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школа-интернат», направленный на </a:t>
            </a:r>
          </a:p>
          <a:p>
            <a:pPr algn="ctr"/>
            <a:r>
              <a:rPr lang="ru-RU" sz="3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семейных ценностей и традиций</a:t>
            </a:r>
          </a:p>
          <a:p>
            <a:pPr algn="ctr"/>
            <a:r>
              <a:rPr lang="ru-RU" dirty="0"/>
              <a:t> 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r"/>
            <a:endParaRPr lang="ru-RU" sz="2400" dirty="0" smtClean="0">
              <a:solidFill>
                <a:schemeClr val="tx1"/>
              </a:solidFill>
            </a:endParaRPr>
          </a:p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</a:t>
            </a:r>
          </a:p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Баринова Е.А.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Духовно-нравственное направление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Цель:</a:t>
            </a:r>
          </a:p>
          <a:p>
            <a:pPr>
              <a:buNone/>
            </a:pPr>
            <a:r>
              <a:rPr lang="ru-RU" dirty="0" smtClean="0"/>
              <a:t>          Воспитание, социально-педагогическая поддержка становления и развития высоконравственного, ответственного, творческого, инициативного, компетентного гражданина России.</a:t>
            </a:r>
          </a:p>
          <a:p>
            <a:r>
              <a:rPr lang="ru-RU" dirty="0" smtClean="0"/>
              <a:t>      Воспитание гражданственности, патриотизма, уважения к правам, свободам и обязанностям человека</a:t>
            </a:r>
          </a:p>
          <a:p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93096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7467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Задачи:</a:t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984248"/>
            <a:ext cx="7467600" cy="487375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-формирование определенного поведения, основанного на принятых в обществе представлениях о добре и зле, должном и недопустимом;</a:t>
            </a:r>
          </a:p>
          <a:p>
            <a:pPr>
              <a:buNone/>
            </a:pPr>
            <a:r>
              <a:rPr lang="ru-RU" dirty="0" smtClean="0"/>
              <a:t>-понимание и поддержание таких нравственных устоев семьи, как любовь, взаимопомощь, уважение к родителям;</a:t>
            </a:r>
          </a:p>
          <a:p>
            <a:pPr>
              <a:buNone/>
            </a:pPr>
            <a:r>
              <a:rPr lang="ru-RU" dirty="0" smtClean="0"/>
              <a:t>-воспитание трудолюбия, бережливости.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Планируемые результаты освоения курса внеурочной деятельности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3657600" cy="4886340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ru-RU" sz="3400" b="1" i="1" dirty="0" smtClean="0"/>
              <a:t>      Личностные результаты</a:t>
            </a:r>
            <a:r>
              <a:rPr lang="en-US" sz="3400" b="1" i="1" dirty="0" smtClean="0"/>
              <a:t>:</a:t>
            </a:r>
            <a:endParaRPr lang="ru-RU" sz="3400" dirty="0" smtClean="0"/>
          </a:p>
          <a:p>
            <a:pPr lvl="0"/>
            <a:r>
              <a:rPr lang="ru-RU" sz="2900" dirty="0" smtClean="0"/>
              <a:t>понимание значимости нравственных идеалов и моральных норм для жизни человека, семьи, общества;</a:t>
            </a:r>
          </a:p>
          <a:p>
            <a:pPr lvl="0"/>
            <a:r>
              <a:rPr lang="ru-RU" sz="2900" dirty="0" smtClean="0"/>
              <a:t> -положительное отношение к школе;</a:t>
            </a:r>
          </a:p>
          <a:p>
            <a:pPr lvl="0"/>
            <a:r>
              <a:rPr lang="ru-RU" sz="2900" dirty="0" smtClean="0"/>
              <a:t>осознанное положительное представление о качествах хорошего ученика, хорошего человека (мальчика или девочки) и стремление вести себя в соответствии с ним;</a:t>
            </a:r>
          </a:p>
          <a:p>
            <a:pPr lvl="0"/>
            <a:r>
              <a:rPr lang="ru-RU" sz="2900" dirty="0" smtClean="0"/>
              <a:t>ориентация в нравственном содержании и смыслах собственных поступков и поступков окружающих людей;</a:t>
            </a:r>
          </a:p>
          <a:p>
            <a:pPr lvl="0"/>
            <a:r>
              <a:rPr lang="ru-RU" sz="2900" dirty="0" smtClean="0"/>
              <a:t>развитие этических чувств как регуляторов морального поведения;</a:t>
            </a:r>
          </a:p>
          <a:p>
            <a:pPr lvl="0"/>
            <a:r>
              <a:rPr lang="ru-RU" sz="2900" dirty="0" smtClean="0"/>
              <a:t>развитие доброжелательности и эмоционально-нравственной отзывчивости, понимания и сопереживания чувствам других людей;</a:t>
            </a:r>
          </a:p>
          <a:p>
            <a:pPr>
              <a:buNone/>
            </a:pPr>
            <a:r>
              <a:rPr lang="ru-RU" sz="2900" dirty="0" smtClean="0"/>
              <a:t> 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11960" y="1268760"/>
            <a:ext cx="3873652" cy="4743464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ru-RU" sz="3300" b="1" i="1" dirty="0" smtClean="0"/>
              <a:t>Предметные результаты</a:t>
            </a:r>
            <a:r>
              <a:rPr lang="en-US" sz="3300" b="1" i="1" dirty="0" smtClean="0"/>
              <a:t>: </a:t>
            </a:r>
            <a:endParaRPr lang="ru-RU" sz="3300" dirty="0" smtClean="0"/>
          </a:p>
          <a:p>
            <a:pPr algn="ctr">
              <a:buNone/>
            </a:pPr>
            <a:endParaRPr lang="ru-RU" sz="4400" dirty="0" smtClean="0"/>
          </a:p>
          <a:p>
            <a:pPr lvl="0"/>
            <a:r>
              <a:rPr lang="ru-RU" sz="2900" dirty="0" smtClean="0"/>
              <a:t>выделять некоторые существенные, общие и отличительные свойства хорошо знакомых предметов; </a:t>
            </a:r>
          </a:p>
          <a:p>
            <a:pPr lvl="0"/>
            <a:r>
              <a:rPr lang="ru-RU" sz="2900" dirty="0" smtClean="0"/>
              <a:t>устанавливать </a:t>
            </a:r>
            <a:r>
              <a:rPr lang="ru-RU" sz="2900" dirty="0" err="1" smtClean="0"/>
              <a:t>видо-родовые</a:t>
            </a:r>
            <a:r>
              <a:rPr lang="ru-RU" sz="2900" dirty="0" smtClean="0"/>
              <a:t> отношения предметов; </a:t>
            </a:r>
          </a:p>
          <a:p>
            <a:pPr lvl="0"/>
            <a:r>
              <a:rPr lang="ru-RU" sz="2900" dirty="0" smtClean="0"/>
              <a:t>делать простейшие обобщения, сравнивать, классифицировать на наглядном материале; </a:t>
            </a:r>
          </a:p>
          <a:p>
            <a:pPr lvl="0"/>
            <a:r>
              <a:rPr lang="ru-RU" sz="2900" dirty="0" smtClean="0"/>
              <a:t>пользоваться знаками, символами, предметами-заместителями; </a:t>
            </a:r>
          </a:p>
          <a:p>
            <a:endParaRPr lang="ru-RU" sz="2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 чего все начиналось…</a:t>
            </a:r>
            <a:br>
              <a:rPr lang="ru-RU" dirty="0" smtClean="0"/>
            </a:br>
            <a:r>
              <a:rPr lang="ru-RU" dirty="0" smtClean="0"/>
              <a:t>«Наша Золотая осень»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13048" y="2171700"/>
            <a:ext cx="4572000" cy="3429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87638"/>
            <a:ext cx="3754760" cy="2743200"/>
          </a:xfrm>
        </p:spPr>
      </p:pic>
    </p:spTree>
    <p:extLst>
      <p:ext uri="{BB962C8B-B14F-4D97-AF65-F5344CB8AC3E}">
        <p14:creationId xmlns:p14="http://schemas.microsoft.com/office/powerpoint/2010/main" xmlns="" val="158109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Литературная гостиная(чтение русских стихов об осени)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132856"/>
            <a:ext cx="3855370" cy="30963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72816"/>
            <a:ext cx="4189556" cy="4176464"/>
          </a:xfrm>
        </p:spPr>
      </p:pic>
    </p:spTree>
    <p:extLst>
      <p:ext uri="{BB962C8B-B14F-4D97-AF65-F5344CB8AC3E}">
        <p14:creationId xmlns:p14="http://schemas.microsoft.com/office/powerpoint/2010/main" xmlns="" val="167997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Пожилого человека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060848"/>
            <a:ext cx="4128459" cy="309634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060848"/>
            <a:ext cx="4017640" cy="3013230"/>
          </a:xfrm>
        </p:spPr>
      </p:pic>
    </p:spTree>
    <p:extLst>
      <p:ext uri="{BB962C8B-B14F-4D97-AF65-F5344CB8AC3E}">
        <p14:creationId xmlns:p14="http://schemas.microsoft.com/office/powerpoint/2010/main" xmlns="" val="1192335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Международный день Инвалида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ТАТЬЯНА\Downloads\IMG_91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84807"/>
            <a:ext cx="3600400" cy="4480497"/>
          </a:xfrm>
          <a:prstGeom prst="rect">
            <a:avLst/>
          </a:prstGeom>
          <a:noFill/>
        </p:spPr>
      </p:pic>
      <p:pic>
        <p:nvPicPr>
          <p:cNvPr id="3075" name="Picture 3" descr="C:\Users\ТАТЬЯНА\Downloads\IMG_9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376241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Новогодняя улыбка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72508" y="2272308"/>
            <a:ext cx="4572000" cy="3429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276" y="2492896"/>
            <a:ext cx="4234756" cy="3176067"/>
          </a:xfrm>
        </p:spPr>
      </p:pic>
    </p:spTree>
    <p:extLst>
      <p:ext uri="{BB962C8B-B14F-4D97-AF65-F5344CB8AC3E}">
        <p14:creationId xmlns:p14="http://schemas.microsoft.com/office/powerpoint/2010/main" xmlns="" val="1926145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Всемирный день «Спасибо»</a:t>
            </a:r>
            <a:endParaRPr lang="ru-RU" dirty="0"/>
          </a:p>
        </p:txBody>
      </p:sp>
      <p:pic>
        <p:nvPicPr>
          <p:cNvPr id="1026" name="Picture 2" descr="C:\Users\ТАТЬЯНА\Downloads\IMG_09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4248472" cy="2808312"/>
          </a:xfrm>
          <a:prstGeom prst="rect">
            <a:avLst/>
          </a:prstGeom>
          <a:noFill/>
        </p:spPr>
      </p:pic>
      <p:pic>
        <p:nvPicPr>
          <p:cNvPr id="1027" name="Picture 3" descr="C:\Users\ТАТЬЯНА\Downloads\IMG_09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2916717" cy="4129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Новый год 2022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42195" y="2197841"/>
            <a:ext cx="4781128" cy="35858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0254" y="1600200"/>
            <a:ext cx="3585846" cy="4781128"/>
          </a:xfrm>
        </p:spPr>
      </p:pic>
    </p:spTree>
    <p:extLst>
      <p:ext uri="{BB962C8B-B14F-4D97-AF65-F5344CB8AC3E}">
        <p14:creationId xmlns:p14="http://schemas.microsoft.com/office/powerpoint/2010/main" xmlns="" val="415227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Цель проекта: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29576" cy="4543444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/>
            <a:r>
              <a:rPr lang="ru-RU" dirty="0"/>
              <a:t>Формирование духовно-нравственных качеств личности ребенка посредством сохранения и передачи семейных традиций и ценностей.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357694"/>
            <a:ext cx="7386662" cy="17859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Снятия Блокады Ленинграда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28900"/>
            <a:ext cx="3657600" cy="2514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13175" y="21717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xmlns="" val="56681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День Снятия Блокады Ленинграда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51697"/>
            <a:ext cx="3657600" cy="34690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0375" y="1796143"/>
            <a:ext cx="3657600" cy="4180114"/>
          </a:xfrm>
        </p:spPr>
      </p:pic>
    </p:spTree>
    <p:extLst>
      <p:ext uri="{BB962C8B-B14F-4D97-AF65-F5344CB8AC3E}">
        <p14:creationId xmlns:p14="http://schemas.microsoft.com/office/powerpoint/2010/main" xmlns="" val="113763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7467600" cy="1143000"/>
          </a:xfrm>
        </p:spPr>
        <p:txBody>
          <a:bodyPr/>
          <a:lstStyle/>
          <a:p>
            <a:pPr algn="ctr"/>
            <a:r>
              <a:rPr lang="ru-RU" dirty="0" smtClean="0"/>
              <a:t>День Победы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421316"/>
            <a:ext cx="3240360" cy="43204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132856"/>
            <a:ext cx="4376495" cy="3402881"/>
          </a:xfrm>
        </p:spPr>
      </p:pic>
    </p:spTree>
    <p:extLst>
      <p:ext uri="{BB962C8B-B14F-4D97-AF65-F5344CB8AC3E}">
        <p14:creationId xmlns:p14="http://schemas.microsoft.com/office/powerpoint/2010/main" xmlns="" val="307823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Спортивно-оздоровительное направление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Цель: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prstClr val="black"/>
                </a:solidFill>
              </a:rPr>
              <a:t>-формирование основ здорового образа жизни, развитие у детей потребности в чистоте и правильном уходе за телом человека у обучающихся с ограниченными возможностями здоровья.</a:t>
            </a:r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467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Задачи: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 smtClean="0">
                <a:solidFill>
                  <a:prstClr val="black"/>
                </a:solidFill>
              </a:rPr>
              <a:t>-Создать условия для сохранения и укрепления здоровья детей, мотивации на здоровый образ жизни;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 smtClean="0">
                <a:solidFill>
                  <a:prstClr val="black"/>
                </a:solidFill>
              </a:rPr>
              <a:t>-Развивать осно­вы ответственности за состояние своего здоровья; отработать навыки санитарно-гигиенического ухода за собой;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 smtClean="0">
                <a:solidFill>
                  <a:prstClr val="black"/>
                </a:solidFill>
              </a:rPr>
              <a:t>-Познакомить с вариантами помощи другим; прививать навыки самосохранения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Здоровья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0" y="2171700"/>
            <a:ext cx="4572000" cy="3429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0374" y="2060848"/>
            <a:ext cx="4262603" cy="3196952"/>
          </a:xfrm>
        </p:spPr>
      </p:pic>
    </p:spTree>
    <p:extLst>
      <p:ext uri="{BB962C8B-B14F-4D97-AF65-F5344CB8AC3E}">
        <p14:creationId xmlns:p14="http://schemas.microsoft.com/office/powerpoint/2010/main" xmlns="" val="3663543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«Мы ЗА ЗДОРОВЫЙ ОБРАЗ ЖИЗНИ!»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14600"/>
            <a:ext cx="3657600" cy="2743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13175" y="21717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xmlns="" val="257772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Зимние радости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022455"/>
            <a:ext cx="3657600" cy="37274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0375" y="1964308"/>
            <a:ext cx="3657600" cy="3843783"/>
          </a:xfrm>
        </p:spPr>
      </p:pic>
    </p:spTree>
    <p:extLst>
      <p:ext uri="{BB962C8B-B14F-4D97-AF65-F5344CB8AC3E}">
        <p14:creationId xmlns:p14="http://schemas.microsoft.com/office/powerpoint/2010/main" xmlns="" val="2182639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Осенний волейбол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600200"/>
            <a:ext cx="3960440" cy="468517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600200"/>
            <a:ext cx="3540125" cy="4720167"/>
          </a:xfrm>
        </p:spPr>
      </p:pic>
    </p:spTree>
    <p:extLst>
      <p:ext uri="{BB962C8B-B14F-4D97-AF65-F5344CB8AC3E}">
        <p14:creationId xmlns:p14="http://schemas.microsoft.com/office/powerpoint/2010/main" xmlns="" val="3566630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МЫ ЛЮБИМ ЗОЖ!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14600"/>
            <a:ext cx="3657600" cy="2743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xmlns="" val="411873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Задачи проекта: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1.Создать на </a:t>
            </a:r>
            <a:r>
              <a:rPr lang="ru-RU" dirty="0" smtClean="0"/>
              <a:t>базе ГБОУ ЛО </a:t>
            </a:r>
            <a:r>
              <a:rPr lang="ru-RU" dirty="0" err="1" smtClean="0"/>
              <a:t>Сланцевской</a:t>
            </a:r>
            <a:r>
              <a:rPr lang="ru-RU" dirty="0" smtClean="0"/>
              <a:t> школы-интернат </a:t>
            </a:r>
            <a:r>
              <a:rPr lang="ru-RU" dirty="0"/>
              <a:t>и реализовать педагогическую систему работы с семьями детей по выявлению и изучению опыта семейного воспитания, через включенность всех членов семьи в деятельность  воспитательных событий  с родителями «Ценности, которым нет цены...»</a:t>
            </a:r>
          </a:p>
          <a:p>
            <a:r>
              <a:rPr lang="ru-RU" dirty="0"/>
              <a:t> 2.Воспитать у детей взаимоуважение друг друга, почитание старшего поколения, бережного отношения к культуре и традициям своей семьи (своего народа</a:t>
            </a:r>
            <a:r>
              <a:rPr lang="ru-RU" dirty="0" smtClean="0"/>
              <a:t>).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Здоровья-Пикник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56792"/>
            <a:ext cx="4262601" cy="31969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708920"/>
            <a:ext cx="4299156" cy="2895213"/>
          </a:xfrm>
        </p:spPr>
      </p:pic>
    </p:spTree>
    <p:extLst>
      <p:ext uri="{BB962C8B-B14F-4D97-AF65-F5344CB8AC3E}">
        <p14:creationId xmlns:p14="http://schemas.microsoft.com/office/powerpoint/2010/main" xmlns="" val="187566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общекультурное направление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Цель:  – </a:t>
            </a:r>
            <a:r>
              <a:rPr lang="ru-RU" dirty="0" smtClean="0"/>
              <a:t>Формирование ценностного отношения к прекрасному,  представлений об эстетических идеалах и ценностях.</a:t>
            </a:r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Задачи: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7467600" cy="4873752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    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Формирование ценностных ориентаций общечеловеческого содержания; становление активной жизненной позиции; воспитание основ правовой, эстетической, физической и экологической культуры; развитие эмоциональной сферы ребенка; развитие творческих способностей обучающихся.</a:t>
            </a:r>
            <a:r>
              <a:rPr lang="ru-RU" b="1" dirty="0" smtClean="0">
                <a:solidFill>
                  <a:schemeClr val="accent1"/>
                </a:solidFill>
              </a:rPr>
              <a:t>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Выставка рисунков «Осенний Вернисаж»</a:t>
            </a:r>
            <a:endParaRPr lang="ru-RU" dirty="0"/>
          </a:p>
        </p:txBody>
      </p:sp>
      <p:pic>
        <p:nvPicPr>
          <p:cNvPr id="1026" name="Picture 2" descr="C:\Users\ТАТЬЯНА\Downloads\IMG_777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4038129" cy="3028597"/>
          </a:xfrm>
          <a:prstGeom prst="rect">
            <a:avLst/>
          </a:prstGeom>
          <a:noFill/>
        </p:spPr>
      </p:pic>
      <p:pic>
        <p:nvPicPr>
          <p:cNvPr id="1027" name="Picture 3" descr="C:\Users\ТАТЬЯНА\Downloads\IMG_7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2000" y="227687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Путешествие по художественной галерее русских художников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ownloads\IMG_77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" y="1537790"/>
            <a:ext cx="3374430" cy="4634410"/>
          </a:xfrm>
          <a:prstGeom prst="rect">
            <a:avLst/>
          </a:prstGeom>
          <a:noFill/>
        </p:spPr>
      </p:pic>
      <p:pic>
        <p:nvPicPr>
          <p:cNvPr id="2051" name="Picture 3" descr="C:\Users\ТАТЬЯНА\Downloads\IMG_7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556792"/>
            <a:ext cx="3758817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18735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Экскурсия в Сланцевский Историко-краеведческий музей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1560" y="1700808"/>
            <a:ext cx="365760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АТЬЯНА\Downloads\IMG_15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04937" y="2195863"/>
            <a:ext cx="4536504" cy="3546394"/>
          </a:xfrm>
          <a:prstGeom prst="rect">
            <a:avLst/>
          </a:prstGeom>
          <a:noFill/>
        </p:spPr>
      </p:pic>
      <p:pic>
        <p:nvPicPr>
          <p:cNvPr id="3075" name="Picture 3" descr="C:\Users\ТАТЬЯНА\Downloads\IMG_1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7503" y="2132859"/>
            <a:ext cx="4608513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в Пожарную часть №145</a:t>
            </a:r>
            <a:endParaRPr lang="ru-RU" dirty="0"/>
          </a:p>
        </p:txBody>
      </p:sp>
      <p:pic>
        <p:nvPicPr>
          <p:cNvPr id="4098" name="Picture 2" descr="C:\Users\ТАТЬЯНА\Downloads\IMG_63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610" y="2258870"/>
            <a:ext cx="4464496" cy="3348372"/>
          </a:xfrm>
          <a:prstGeom prst="rect">
            <a:avLst/>
          </a:prstGeom>
          <a:noFill/>
        </p:spPr>
      </p:pic>
      <p:pic>
        <p:nvPicPr>
          <p:cNvPr id="4099" name="Picture 3" descr="C:\Users\ТАТЬЯНА\Downloads\IMG_6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1" y="2276872"/>
            <a:ext cx="4440493" cy="3330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Знакомство с «прекрасным»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АТЬЯНА\Downloads\IMG_62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29" y="2276872"/>
            <a:ext cx="3974571" cy="2980928"/>
          </a:xfrm>
          <a:prstGeom prst="rect">
            <a:avLst/>
          </a:prstGeom>
          <a:noFill/>
        </p:spPr>
      </p:pic>
      <p:pic>
        <p:nvPicPr>
          <p:cNvPr id="5123" name="Picture 3" descr="C:\Users\ТАТЬЯНА\Downloads\IMG_6198 (1)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71900" y="2168860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«Международный день рек»</a:t>
            </a:r>
            <a:endParaRPr lang="ru-RU" dirty="0"/>
          </a:p>
        </p:txBody>
      </p:sp>
      <p:pic>
        <p:nvPicPr>
          <p:cNvPr id="4099" name="Picture 3" descr="C:\Users\ТАТЬЯНА\Downloads\8746b4b6-846f-4e74-9dab-aa960e2b45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4" y="2564904"/>
            <a:ext cx="4178914" cy="2349495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ТАТЬЯНА\Downloads\IMG_3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6512" y="2060848"/>
            <a:ext cx="4680520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К Памятнику «Скорбящий Воин».Возложение цветов.</a:t>
            </a:r>
            <a:endParaRPr lang="ru-RU" dirty="0"/>
          </a:p>
        </p:txBody>
      </p:sp>
      <p:pic>
        <p:nvPicPr>
          <p:cNvPr id="6146" name="Picture 2" descr="C:\Users\ТАТЬЯНА\Downloads\IMG_15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60512" y="2195863"/>
            <a:ext cx="4536504" cy="3402378"/>
          </a:xfrm>
          <a:prstGeom prst="rect">
            <a:avLst/>
          </a:prstGeom>
          <a:noFill/>
        </p:spPr>
      </p:pic>
      <p:pic>
        <p:nvPicPr>
          <p:cNvPr id="6147" name="Picture 3" descr="C:\Users\ТАТЬЯНА\Downloads\IMG_15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95536" y="2420888"/>
            <a:ext cx="4070581" cy="30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Социальная значимость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Реализации проекта, на наш взгляд, состоит в том, что  ориентация на семейные ценности является важной частью духовно-нравственного развития  и воспитания личности учащихся. Семья является непреходящей ценностью для развития каждого человека, играет важную роль в жизни государства, в воспитании новых поколений, обеспечении общественной стабильности и прогресса.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9278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Социальное направление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Цель:</a:t>
            </a:r>
            <a:r>
              <a:rPr lang="ru-RU" dirty="0" smtClean="0"/>
              <a:t> Способствовать формированию сплочённого коллектива учащихся.</a:t>
            </a:r>
          </a:p>
          <a:p>
            <a:r>
              <a:rPr lang="ru-RU" dirty="0" smtClean="0"/>
              <a:t>Знакомство и отработка общепринятых  норм поведения в наи­более типичных ситуациях: школа, столовая, спальня, урок, улица, магазин и т.п.</a:t>
            </a:r>
          </a:p>
          <a:p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93096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Конституции</a:t>
            </a:r>
            <a:endParaRPr lang="ru-RU" dirty="0"/>
          </a:p>
        </p:txBody>
      </p:sp>
      <p:pic>
        <p:nvPicPr>
          <p:cNvPr id="6146" name="Picture 2" descr="C:\Users\ТАТЬЯНА\Downloads\IMG_98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94" y="2176163"/>
            <a:ext cx="4559020" cy="3419265"/>
          </a:xfrm>
          <a:prstGeom prst="rect">
            <a:avLst/>
          </a:prstGeom>
          <a:noFill/>
        </p:spPr>
      </p:pic>
      <p:pic>
        <p:nvPicPr>
          <p:cNvPr id="6147" name="Picture 3" descr="C:\Users\ТАТЬЯНА\Downloads\IMG_9769 (1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060848"/>
            <a:ext cx="4334073" cy="325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Региональная Акция, направленная на профилактику детского дорожно-транспортного травматизма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170" name="Picture 2" descr="C:\Users\ТАТЬЯНА\Downloads\1652810406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744416" cy="4688214"/>
          </a:xfrm>
          <a:prstGeom prst="rect">
            <a:avLst/>
          </a:prstGeom>
          <a:noFill/>
        </p:spPr>
      </p:pic>
      <p:pic>
        <p:nvPicPr>
          <p:cNvPr id="7172" name="Picture 4" descr="C:\Users\ТАТЬЯНА\Downloads\165281040519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060848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ТАТЬЯНА\Downloads\IMG_657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132856"/>
            <a:ext cx="4128459" cy="3096344"/>
          </a:xfrm>
          <a:prstGeom prst="rect">
            <a:avLst/>
          </a:prstGeom>
          <a:noFill/>
        </p:spPr>
      </p:pic>
      <p:pic>
        <p:nvPicPr>
          <p:cNvPr id="8195" name="Picture 3" descr="C:\Users\ТАТЬЯНА\Downloads\1654014539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744416" cy="48725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Школьный конкурс детского творчества «Правила Безопасности»</a:t>
            </a:r>
            <a:endParaRPr lang="ru-RU" dirty="0"/>
          </a:p>
        </p:txBody>
      </p:sp>
      <p:pic>
        <p:nvPicPr>
          <p:cNvPr id="9218" name="Picture 2" descr="C:\Users\ТАТЬЯНА\Downloads\IMG_55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753" y="2121599"/>
            <a:ext cx="4585997" cy="3600400"/>
          </a:xfrm>
          <a:prstGeom prst="rect">
            <a:avLst/>
          </a:prstGeom>
          <a:noFill/>
        </p:spPr>
      </p:pic>
      <p:pic>
        <p:nvPicPr>
          <p:cNvPr id="9219" name="Picture 3" descr="C:\Users\ТАТЬЯНА\Downloads\IMG_641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31940" y="2312876"/>
            <a:ext cx="460851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Мастерская добрых дел</a:t>
            </a:r>
            <a:endParaRPr lang="ru-RU" dirty="0"/>
          </a:p>
        </p:txBody>
      </p:sp>
      <p:pic>
        <p:nvPicPr>
          <p:cNvPr id="1026" name="Picture 2" descr="C:\Users\ТАТЬЯНА\Downloads\1652810291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708920"/>
            <a:ext cx="3672408" cy="2754305"/>
          </a:xfrm>
          <a:prstGeom prst="rect">
            <a:avLst/>
          </a:prstGeom>
          <a:noFill/>
        </p:spPr>
      </p:pic>
      <p:pic>
        <p:nvPicPr>
          <p:cNvPr id="1028" name="Picture 4" descr="C:\Users\ТАТЬЯНА\Downloads\1652810291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3659899" cy="2744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Трудовое/творческое направление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Цель:</a:t>
            </a:r>
            <a:r>
              <a:rPr lang="ru-RU" dirty="0" smtClean="0"/>
              <a:t> Вооружить воспитанников основными навыками само обслуживающего труда, учебного поведения.</a:t>
            </a:r>
          </a:p>
          <a:p>
            <a:r>
              <a:rPr lang="ru-RU" dirty="0" smtClean="0"/>
              <a:t>Развивать основы творческого мышления и воображения как одного из направлений снятия комплек­са «депривации»;</a:t>
            </a:r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93096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Задачи: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1556792"/>
            <a:ext cx="7467600" cy="4873752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Прививать детям оптимистическое мировоззрение, мировосприятие; развивать внутреннюю убежденность в востребовании ребенка обществом.</a:t>
            </a:r>
          </a:p>
          <a:p>
            <a:r>
              <a:rPr lang="ru-RU" dirty="0" smtClean="0"/>
              <a:t>Развитие механизмов самостоятельного твор­чества как «раскрутка» механизмов компенсации дефекта; Побуждать к самонаблюдению и самоанализу.</a:t>
            </a:r>
          </a:p>
          <a:p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Экологическая акция «Красивая осень в чистой школе»</a:t>
            </a:r>
            <a:endParaRPr lang="ru-RU" dirty="0"/>
          </a:p>
        </p:txBody>
      </p:sp>
      <p:pic>
        <p:nvPicPr>
          <p:cNvPr id="4098" name="Picture 2" descr="C:\Users\ТАТЬЯНА\Downloads\IMG_69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9505" y="2192863"/>
            <a:ext cx="4512502" cy="3384376"/>
          </a:xfrm>
          <a:prstGeom prst="rect">
            <a:avLst/>
          </a:prstGeom>
          <a:noFill/>
        </p:spPr>
      </p:pic>
      <p:pic>
        <p:nvPicPr>
          <p:cNvPr id="4099" name="Picture 3" descr="C:\Users\ТАТЬЯНА\Downloads\IMG_69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41930" y="2186862"/>
            <a:ext cx="4464496" cy="3348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Субботник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ownloads\16528104069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2051" name="Picture 3" descr="C:\Users\ТАТЬЯНА\Downloads\ad50f5cd-007b-47fb-a9f0-c682f0de4d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360040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 </a:t>
            </a:r>
            <a:r>
              <a:rPr lang="ru-RU" sz="3200" b="1" dirty="0" smtClean="0">
                <a:solidFill>
                  <a:schemeClr val="accent1"/>
                </a:solidFill>
              </a:rPr>
              <a:t>Механизм реализации проекта:</a:t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Одним из основных механизмов реализации воспитательной  работы является оптимально выстроенное взаимодействие специалистов образовательного учреждения, обеспечивающее системное сопровождение детей с ограниченными возможностями здоровья специалистами различного профиля в образовательном процессе.</a:t>
            </a:r>
          </a:p>
          <a:p>
            <a:endParaRPr lang="ru-RU" dirty="0"/>
          </a:p>
        </p:txBody>
      </p:sp>
      <p:pic>
        <p:nvPicPr>
          <p:cNvPr id="4" name="Рисунок 3" descr="fad082a99cdd36c8babcda8a57a8af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4429132"/>
            <a:ext cx="3571900" cy="214311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Новогодний субботник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ТАТЬЯНА\Downloads\IMG_89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14550"/>
            <a:ext cx="3657600" cy="3543300"/>
          </a:xfrm>
          <a:prstGeom prst="rect">
            <a:avLst/>
          </a:prstGeom>
          <a:noFill/>
        </p:spPr>
      </p:pic>
      <p:pic>
        <p:nvPicPr>
          <p:cNvPr id="13315" name="Picture 3" descr="C:\Users\ТАТЬЯНА\Downloads\IMG_8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556792"/>
            <a:ext cx="3816424" cy="4625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Трудовая неделя</a:t>
            </a:r>
            <a:endParaRPr lang="ru-RU" dirty="0"/>
          </a:p>
        </p:txBody>
      </p:sp>
      <p:pic>
        <p:nvPicPr>
          <p:cNvPr id="1026" name="Picture 2" descr="C:\Users\ТАТЬЯНА\Downloads\IMG_64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2131" y="2292491"/>
            <a:ext cx="4157397" cy="3118048"/>
          </a:xfrm>
          <a:prstGeom prst="rect">
            <a:avLst/>
          </a:prstGeom>
          <a:noFill/>
        </p:spPr>
      </p:pic>
      <p:pic>
        <p:nvPicPr>
          <p:cNvPr id="1027" name="Picture 3" descr="C:\Users\ТАТЬЯНА\Downloads\IMG_6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575605" cy="3431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Труда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ТАТЬЯНА\Downloads\IMG_6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8514" y="2000841"/>
            <a:ext cx="4704523" cy="3816424"/>
          </a:xfrm>
          <a:prstGeom prst="rect">
            <a:avLst/>
          </a:prstGeom>
          <a:noFill/>
        </p:spPr>
      </p:pic>
      <p:pic>
        <p:nvPicPr>
          <p:cNvPr id="3075" name="Picture 3" descr="C:\Users\ТАТЬЯНА\Downloads\IMG_6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67911" y="2072849"/>
            <a:ext cx="4704521" cy="3672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Выставка работ с уроков трудового обучения и внеурочной деятельности «</a:t>
            </a:r>
            <a:r>
              <a:rPr lang="ru-RU" dirty="0" err="1" smtClean="0"/>
              <a:t>Трудовичок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146" name="Picture 2" descr="C:\Users\ТАТЬЯНА\Downloads\16528102914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6147" name="Picture 3" descr="C:\Users\ТАТЬЯНА\Downloads\1652810291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7687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«Театр осенних миниатюр»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АТЬЯНА\Downloads\IMG_75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168352" cy="4572000"/>
          </a:xfrm>
          <a:prstGeom prst="rect">
            <a:avLst/>
          </a:prstGeom>
          <a:noFill/>
        </p:spPr>
      </p:pic>
      <p:pic>
        <p:nvPicPr>
          <p:cNvPr id="5123" name="Picture 3" descr="C:\Users\ТАТЬЯНА\Downloads\IMG_7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56792"/>
            <a:ext cx="4039649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Открытый урок «От улыбки»</a:t>
            </a:r>
            <a:endParaRPr lang="ru-RU" dirty="0"/>
          </a:p>
        </p:txBody>
      </p:sp>
      <p:pic>
        <p:nvPicPr>
          <p:cNvPr id="2050" name="Picture 2" descr="C:\Users\ТАТЬЯНА\Desktop\о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п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4675" y="16002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Всероссийский творческий конкурс «На защите мира»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ТАТЬЯНА\Desktop\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1"/>
            <a:ext cx="3672408" cy="4800533"/>
          </a:xfrm>
          <a:prstGeom prst="rect">
            <a:avLst/>
          </a:prstGeom>
          <a:noFill/>
        </p:spPr>
      </p:pic>
      <p:pic>
        <p:nvPicPr>
          <p:cNvPr id="8195" name="Picture 3" descr="C:\Users\ТАТЬЯНА\Downloads\IMG_6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6792"/>
            <a:ext cx="3600400" cy="4788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Муниципальный конкурс «Близкие люди»</a:t>
            </a:r>
            <a:endParaRPr lang="ru-RU" dirty="0"/>
          </a:p>
        </p:txBody>
      </p:sp>
      <p:pic>
        <p:nvPicPr>
          <p:cNvPr id="10242" name="Picture 2" descr="C:\Users\ТАТЬЯНА\Downloads\IMG_68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409" y="2115564"/>
            <a:ext cx="4463686" cy="3347765"/>
          </a:xfrm>
          <a:prstGeom prst="rect">
            <a:avLst/>
          </a:prstGeom>
          <a:noFill/>
        </p:spPr>
      </p:pic>
      <p:pic>
        <p:nvPicPr>
          <p:cNvPr id="10243" name="Picture 3" descr="C:\Users\ТАТЬЯНА\Downloads\IMG_6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132856"/>
            <a:ext cx="4352032" cy="3264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Фестиваль-конкурс </a:t>
            </a:r>
            <a:r>
              <a:rPr lang="ru-RU" dirty="0" err="1" smtClean="0"/>
              <a:t>ВообразиГрад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ТАТЬЯНА\Downloads\IMG_4931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3398" y="2204864"/>
            <a:ext cx="4608512" cy="3456384"/>
          </a:xfrm>
          <a:prstGeom prst="rect">
            <a:avLst/>
          </a:prstGeom>
          <a:noFill/>
        </p:spPr>
      </p:pic>
      <p:pic>
        <p:nvPicPr>
          <p:cNvPr id="11267" name="Picture 3" descr="C:\Users\ТАТЬЯНА\Downloads\IMG_493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15916" y="2096852"/>
            <a:ext cx="4608512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Школьный конкурс «Безопасность»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ТАТЬЯНА\Downloads\IMG_559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94" y="2176163"/>
            <a:ext cx="4559020" cy="3419265"/>
          </a:xfrm>
          <a:prstGeom prst="rect">
            <a:avLst/>
          </a:prstGeom>
          <a:noFill/>
        </p:spPr>
      </p:pic>
      <p:pic>
        <p:nvPicPr>
          <p:cNvPr id="12291" name="Picture 3" descr="C:\Users\ТАТЬЯНА\Downloads\IMG_5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19905" y="2048848"/>
            <a:ext cx="4800533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Такое взаимодействие включает: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комплексность в определении и решении проблем ребёнка, предоставлении ему квалифицированной помощи специалистов разного профиля;</a:t>
            </a:r>
          </a:p>
          <a:p>
            <a:pPr lvl="0"/>
            <a:r>
              <a:rPr lang="ru-RU" dirty="0" err="1" smtClean="0"/>
              <a:t>многоаспектный</a:t>
            </a:r>
            <a:r>
              <a:rPr lang="ru-RU" dirty="0" smtClean="0"/>
              <a:t> анализ личностного и познавательного развития ребёнка;</a:t>
            </a:r>
          </a:p>
          <a:p>
            <a:pPr lvl="0"/>
            <a:r>
              <a:rPr lang="ru-RU" dirty="0" smtClean="0"/>
              <a:t>составление комплексных индивидуальных программ общего развития и коррекции отдельных сторон учебно-познавательной, речевой, эмоционально-волевой и личностной сфер ребёнка.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Экскурсионная Итоговая работа -Макет г.Сланцы</a:t>
            </a:r>
            <a:endParaRPr lang="ru-RU" dirty="0"/>
          </a:p>
        </p:txBody>
      </p:sp>
      <p:pic>
        <p:nvPicPr>
          <p:cNvPr id="1026" name="Picture 2" descr="C:\Users\ТАТЬЯНА\Downloads\IMG_6246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3888432" cy="2916324"/>
          </a:xfrm>
          <a:prstGeom prst="rect">
            <a:avLst/>
          </a:prstGeom>
          <a:noFill/>
        </p:spPr>
      </p:pic>
      <p:pic>
        <p:nvPicPr>
          <p:cNvPr id="1027" name="Picture 3" descr="C:\Users\ТАТЬЯНА\Downloads\IMG_6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7528" y="2204864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Работа с родителями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максимальное сближение интересов родителей, классного руководителя и воспитателя по творческому саморазвитию и самореализации личности обучающихся и создание единого воспитательного пространства.</a:t>
            </a:r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93096"/>
            <a:ext cx="7458100" cy="22860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62880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Цель:</a:t>
            </a:r>
            <a:r>
              <a:rPr lang="ru-RU" dirty="0" smtClean="0"/>
              <a:t> 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Задачи: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систематически и разносторонне знакомить родителей, как с основами теоретических знаний, так и с практической работой с обучающимися;</a:t>
            </a:r>
          </a:p>
          <a:p>
            <a:r>
              <a:rPr lang="ru-RU" dirty="0" smtClean="0"/>
              <a:t> привлекать родителей к активному участию к налаживанию интересной содержательной жизни детей в школе и дома;</a:t>
            </a:r>
          </a:p>
          <a:p>
            <a:r>
              <a:rPr lang="ru-RU" dirty="0" smtClean="0"/>
              <a:t> оказать психолого-педагогическую помощь семье в воспитании и обучении обучающегося;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формировать активную педагогическую позицию родителей, привлекать их к активному включению в учебный процесс, во внеурочную деятельность;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обобщать и распространять положительный опыт семейного воспитания;</a:t>
            </a:r>
          </a:p>
          <a:p>
            <a:endParaRPr lang="ru-RU" dirty="0" smtClean="0"/>
          </a:p>
          <a:p>
            <a:endParaRPr lang="ru-RU" b="1" dirty="0" smtClean="0">
              <a:solidFill>
                <a:schemeClr val="accent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Профессии родителей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ТАТЬЯНА\Downloads\IMG_3737 (1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4099" name="Picture 3" descr="C:\Users\ТАТЬЯНА\Downloads\IMG_371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9962" y="1556792"/>
            <a:ext cx="3654406" cy="48725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Профессии родителей</a:t>
            </a:r>
            <a:endParaRPr lang="ru-RU" dirty="0"/>
          </a:p>
        </p:txBody>
      </p:sp>
      <p:pic>
        <p:nvPicPr>
          <p:cNvPr id="6146" name="Picture 2" descr="C:\Users\ТАТЬЯНА\Downloads\IMG_3729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511" y="2170349"/>
            <a:ext cx="4512501" cy="3384376"/>
          </a:xfrm>
          <a:prstGeom prst="rect">
            <a:avLst/>
          </a:prstGeom>
          <a:noFill/>
        </p:spPr>
      </p:pic>
      <p:pic>
        <p:nvPicPr>
          <p:cNvPr id="6147" name="Picture 3" descr="C:\Users\ТАТЬЯНА\Downloads\IMG_3739 (1)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76872"/>
            <a:ext cx="4022051" cy="30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с родителями на дистанционном обучении</a:t>
            </a:r>
            <a:endParaRPr lang="ru-RU" dirty="0"/>
          </a:p>
        </p:txBody>
      </p:sp>
      <p:pic>
        <p:nvPicPr>
          <p:cNvPr id="7170" name="Picture 2" descr="C:\Users\ТАТЬЯНА\Downloads\IMG_26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1533" y="1796819"/>
            <a:ext cx="2496277" cy="1872208"/>
          </a:xfrm>
          <a:prstGeom prst="rect">
            <a:avLst/>
          </a:prstGeom>
          <a:noFill/>
        </p:spPr>
      </p:pic>
      <p:pic>
        <p:nvPicPr>
          <p:cNvPr id="7171" name="Picture 3" descr="C:\Users\ТАТЬЯНА\Downloads\IMG_2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80213" y="1736411"/>
            <a:ext cx="2589082" cy="1941812"/>
          </a:xfrm>
          <a:prstGeom prst="rect">
            <a:avLst/>
          </a:prstGeom>
          <a:noFill/>
        </p:spPr>
      </p:pic>
      <p:pic>
        <p:nvPicPr>
          <p:cNvPr id="7172" name="Picture 4" descr="C:\Users\ТАТЬЯНА\Downloads\IMG_2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77072"/>
            <a:ext cx="3127896" cy="2345922"/>
          </a:xfrm>
          <a:prstGeom prst="rect">
            <a:avLst/>
          </a:prstGeom>
          <a:noFill/>
        </p:spPr>
      </p:pic>
      <p:pic>
        <p:nvPicPr>
          <p:cNvPr id="7173" name="Picture 5" descr="C:\Users\ТАТЬЯНА\Downloads\IMG_25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149080"/>
            <a:ext cx="3096344" cy="2322258"/>
          </a:xfrm>
          <a:prstGeom prst="rect">
            <a:avLst/>
          </a:prstGeom>
          <a:noFill/>
        </p:spPr>
      </p:pic>
      <p:pic>
        <p:nvPicPr>
          <p:cNvPr id="7174" name="Picture 6" descr="C:\Users\ТАТЬЯНА\Downloads\d295a3a9-a13f-46da-a658-da9003b693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412776"/>
            <a:ext cx="1944216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Новогодняя сказка. Новогодние семейные открытки.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ТАТЬЯНА\Downloads\5e29dcc2-2a55-4ca3-9091-c8c2a91d49c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14339" name="Picture 3" descr="C:\Users\ТАТЬЯНА\Downloads\IMG_9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3662164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Муниципальный семейный конкурс «Мастерская Деда Мороза».Наши достижения.</a:t>
            </a:r>
            <a:endParaRPr lang="ru-RU" dirty="0"/>
          </a:p>
        </p:txBody>
      </p:sp>
      <p:pic>
        <p:nvPicPr>
          <p:cNvPr id="3074" name="Picture 2" descr="C:\Users\ТАТЬЯНА\Downloads\IMG_1137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4570"/>
            <a:ext cx="3657600" cy="3223260"/>
          </a:xfrm>
          <a:prstGeom prst="rect">
            <a:avLst/>
          </a:prstGeom>
          <a:noFill/>
        </p:spPr>
      </p:pic>
      <p:pic>
        <p:nvPicPr>
          <p:cNvPr id="3075" name="Picture 3" descr="C:\Users\ТАТЬЯНА\Downloads\IMG_114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76872"/>
            <a:ext cx="3832637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Муниципальный семейный конкурс «Мастерская Деда Мороза».</a:t>
            </a:r>
            <a:br>
              <a:rPr lang="ru-RU" dirty="0" smtClean="0"/>
            </a:br>
            <a:r>
              <a:rPr lang="ru-RU" dirty="0" smtClean="0"/>
              <a:t>Дмитриев Андрей -2 место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ownloads\IMG_1151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2051" name="Picture 3" descr="C:\Users\ТАТЬЯНА\Downloads\IMG_114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3600400" cy="4633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Вручение грамот родителям. Проведение инструктажа в период летних каникул.</a:t>
            </a:r>
            <a:endParaRPr lang="ru-RU" dirty="0"/>
          </a:p>
        </p:txBody>
      </p:sp>
      <p:pic>
        <p:nvPicPr>
          <p:cNvPr id="8196" name="Picture 4" descr="C:\Users\ТАТЬЯНА\Downloads\IMG_63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826768" cy="2870076"/>
          </a:xfrm>
          <a:prstGeom prst="rect">
            <a:avLst/>
          </a:prstGeom>
          <a:noFill/>
        </p:spPr>
      </p:pic>
      <p:pic>
        <p:nvPicPr>
          <p:cNvPr id="8197" name="Picture 5" descr="C:\Users\ТАТЬЯНА\Downloads\IMG_6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85945" y="2402886"/>
            <a:ext cx="4464496" cy="3348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894" y="0"/>
            <a:ext cx="7467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Ожидаемые результаты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8894" y="1340768"/>
            <a:ext cx="7467600" cy="4873752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/>
              <a:t>Качественные результаты</a:t>
            </a:r>
            <a:r>
              <a:rPr lang="ru-RU" dirty="0"/>
              <a:t>:</a:t>
            </a:r>
          </a:p>
          <a:p>
            <a:pPr lvl="0"/>
            <a:r>
              <a:rPr lang="ru-RU" dirty="0"/>
              <a:t>Совершенствование и развитие системы работы с родителями;</a:t>
            </a:r>
          </a:p>
          <a:p>
            <a:pPr lvl="0"/>
            <a:r>
              <a:rPr lang="ru-RU" dirty="0"/>
              <a:t>Воспитание  нравственности, формирование культуры ценностей в семьях;</a:t>
            </a:r>
          </a:p>
          <a:p>
            <a:pPr lvl="0"/>
            <a:r>
              <a:rPr lang="ru-RU" dirty="0"/>
              <a:t>Повышение квалификации </a:t>
            </a:r>
            <a:r>
              <a:rPr lang="ru-RU" dirty="0" smtClean="0"/>
              <a:t>воспитателей </a:t>
            </a:r>
            <a:r>
              <a:rPr lang="ru-RU" dirty="0"/>
              <a:t>по проблемам семьи и семейных ценностей;</a:t>
            </a:r>
          </a:p>
          <a:p>
            <a:pPr lvl="0"/>
            <a:r>
              <a:rPr lang="ru-RU" dirty="0"/>
              <a:t>Повышение уровня родительской активности в организации совместной деятельности по воспитанию детей;</a:t>
            </a:r>
          </a:p>
          <a:p>
            <a:pPr lvl="0"/>
            <a:r>
              <a:rPr lang="ru-RU" dirty="0"/>
              <a:t>Положительная оценка результата проекта родителями (законными представителями) участников проекта.</a:t>
            </a:r>
          </a:p>
          <a:p>
            <a:r>
              <a:rPr lang="ru-RU" i="1" dirty="0"/>
              <a:t>Количественные результаты:</a:t>
            </a:r>
            <a:endParaRPr lang="ru-RU" dirty="0"/>
          </a:p>
          <a:p>
            <a:pPr lvl="0"/>
            <a:r>
              <a:rPr lang="ru-RU" dirty="0"/>
              <a:t>100 % охват участия в проекте семей</a:t>
            </a:r>
            <a:r>
              <a:rPr lang="ru-RU" dirty="0" smtClean="0"/>
              <a:t>;</a:t>
            </a:r>
          </a:p>
          <a:p>
            <a:pPr lvl="0"/>
            <a:r>
              <a:rPr lang="ru-RU" dirty="0"/>
              <a:t>успешное выступление участников проекта в школьных и городских мероприятиях и конкурсах, спортивных соревнованиях (не менее 80%)</a:t>
            </a:r>
          </a:p>
          <a:p>
            <a:pPr marL="0" lvl="0" indent="0">
              <a:buNone/>
            </a:pPr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72472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Чаепитие по окончанию года. </a:t>
            </a:r>
            <a:r>
              <a:rPr lang="ru-RU" b="1" dirty="0" err="1" smtClean="0">
                <a:solidFill>
                  <a:schemeClr val="accent1"/>
                </a:solidFill>
              </a:rPr>
              <a:t>Ура!Каникулы</a:t>
            </a:r>
            <a:r>
              <a:rPr lang="ru-RU" b="1" dirty="0" smtClean="0">
                <a:solidFill>
                  <a:schemeClr val="accent1"/>
                </a:solidFill>
              </a:rPr>
              <a:t>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572000"/>
          </a:xfrm>
        </p:spPr>
        <p:txBody>
          <a:bodyPr/>
          <a:lstStyle/>
          <a:p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Цель:</a:t>
            </a:r>
            <a:r>
              <a:rPr lang="ru-RU" dirty="0" smtClean="0"/>
              <a:t> </a:t>
            </a:r>
          </a:p>
          <a:p>
            <a:endParaRPr lang="ru-RU" b="1" dirty="0" smtClean="0"/>
          </a:p>
          <a:p>
            <a:r>
              <a:rPr lang="ru-RU" dirty="0" smtClean="0"/>
              <a:t>Подведение итогов учебного года</a:t>
            </a:r>
          </a:p>
          <a:p>
            <a:r>
              <a:rPr lang="ru-RU" dirty="0" smtClean="0"/>
              <a:t>Сплочение коллектива</a:t>
            </a:r>
          </a:p>
          <a:p>
            <a:endParaRPr lang="ru-RU" dirty="0"/>
          </a:p>
        </p:txBody>
      </p:sp>
      <p:pic>
        <p:nvPicPr>
          <p:cNvPr id="5" name="Рисунок 4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293096"/>
            <a:ext cx="8640960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Чаепитие по окончанию года.</a:t>
            </a:r>
            <a:endParaRPr lang="ru-RU" dirty="0"/>
          </a:p>
        </p:txBody>
      </p:sp>
      <p:pic>
        <p:nvPicPr>
          <p:cNvPr id="7170" name="Picture 2" descr="C:\Users\ТАТЬЯНА\Downloads\IMG_6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4160011" cy="3120008"/>
          </a:xfrm>
          <a:prstGeom prst="rect">
            <a:avLst/>
          </a:prstGeom>
          <a:noFill/>
        </p:spPr>
      </p:pic>
      <p:pic>
        <p:nvPicPr>
          <p:cNvPr id="7171" name="Picture 3" descr="C:\Users\ТАТЬЯНА\Downloads\IMG_6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583947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Чаепитие по окончанию года.</a:t>
            </a:r>
            <a:endParaRPr lang="ru-RU" dirty="0"/>
          </a:p>
        </p:txBody>
      </p:sp>
      <p:pic>
        <p:nvPicPr>
          <p:cNvPr id="5" name="Picture 2" descr="C:\Users\ТАТЬЯНА\Downloads\IMG_63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6" name="Picture 3" descr="C:\Users\ТАТЬЯНА\Downloads\IMG_636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Желаю дальнейших успехов </a:t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Совершенствование оздоровительной работы с обучающимися и привитие навыков здорового образа жизни, развитие коммуникативных навыков  и формирование методов бесконфликтного общения;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выявление и развитие творческого потенциала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ребѐнка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включение его в развивающую коллективную и индивидуальную деятельность;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 умений устанавливать правильные отношения со сверстниками и взрослыми; </a:t>
            </a:r>
            <a:endParaRPr lang="ru-RU" sz="18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400" b="1" dirty="0" smtClean="0">
              <a:solidFill>
                <a:schemeClr val="accent1"/>
              </a:solidFill>
            </a:endParaRPr>
          </a:p>
          <a:p>
            <a:endParaRPr lang="ru-RU" sz="4400" b="1" dirty="0" smtClean="0">
              <a:solidFill>
                <a:schemeClr val="accent1"/>
              </a:solidFill>
            </a:endParaRPr>
          </a:p>
          <a:p>
            <a:endParaRPr lang="ru-RU" sz="4400" b="1" dirty="0" smtClean="0">
              <a:solidFill>
                <a:schemeClr val="accent1"/>
              </a:solidFill>
            </a:endParaRPr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www.klassnye-chasy.ru/userfiles/image/proshhay-2-vtoroy-klass1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«День знаний» - 5А класс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751012"/>
            <a:ext cx="6096000" cy="45720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990</TotalTime>
  <Words>1135</Words>
  <Application>Microsoft Office PowerPoint</Application>
  <PresentationFormat>Экран (4:3)</PresentationFormat>
  <Paragraphs>247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Эркер</vt:lpstr>
      <vt:lpstr> Государственное бюджетное   общеобразовательное учреждение Ленинградской области «Сланцевская  школа-интернат, реализующая адаптированные образовательные программы» (ГБОУ ЛО «Сланцевская школа-интернат»)    </vt:lpstr>
      <vt:lpstr>Цель проекта:</vt:lpstr>
      <vt:lpstr>Задачи проекта:</vt:lpstr>
      <vt:lpstr>Социальная значимость </vt:lpstr>
      <vt:lpstr> Механизм реализации проекта: </vt:lpstr>
      <vt:lpstr>Такое взаимодействие включает: </vt:lpstr>
      <vt:lpstr>Ожидаемые результаты</vt:lpstr>
      <vt:lpstr>Слайд 8</vt:lpstr>
      <vt:lpstr> «День знаний» - 5А класс</vt:lpstr>
      <vt:lpstr>Духовно-нравственное направление</vt:lpstr>
      <vt:lpstr> Задачи: </vt:lpstr>
      <vt:lpstr>Планируемые результаты освоения курса внеурочной деятельности</vt:lpstr>
      <vt:lpstr>С чего все начиналось… «Наша Золотая осень»</vt:lpstr>
      <vt:lpstr>Литературная гостиная(чтение русских стихов об осени)</vt:lpstr>
      <vt:lpstr>День Пожилого человека</vt:lpstr>
      <vt:lpstr>Международный день Инвалида</vt:lpstr>
      <vt:lpstr>Акция Новогодняя улыбка</vt:lpstr>
      <vt:lpstr>Всемирный день «Спасибо»</vt:lpstr>
      <vt:lpstr>Новый год 2022</vt:lpstr>
      <vt:lpstr>День Снятия Блокады Ленинграда</vt:lpstr>
      <vt:lpstr>День Снятия Блокады Ленинграда</vt:lpstr>
      <vt:lpstr>День Победы</vt:lpstr>
      <vt:lpstr> Спортивно-оздоровительное направление</vt:lpstr>
      <vt:lpstr> Задачи:</vt:lpstr>
      <vt:lpstr>День Здоровья</vt:lpstr>
      <vt:lpstr>Акция «Мы ЗА ЗДОРОВЫЙ ОБРАЗ ЖИЗНИ!»</vt:lpstr>
      <vt:lpstr>Зимние радости</vt:lpstr>
      <vt:lpstr>Осенний волейбол</vt:lpstr>
      <vt:lpstr>МЫ ЛЮБИМ ЗОЖ!</vt:lpstr>
      <vt:lpstr>День Здоровья-Пикник</vt:lpstr>
      <vt:lpstr> общекультурное направление</vt:lpstr>
      <vt:lpstr> Задачи:</vt:lpstr>
      <vt:lpstr>Выставка рисунков «Осенний Вернисаж»</vt:lpstr>
      <vt:lpstr>Путешествие по художественной галерее русских художников</vt:lpstr>
      <vt:lpstr>Экскурсия в Сланцевский Историко-краеведческий музей</vt:lpstr>
      <vt:lpstr>Экскурсия в Пожарную часть №145</vt:lpstr>
      <vt:lpstr>Знакомство с «прекрасным»</vt:lpstr>
      <vt:lpstr>Акция «Международный день рек»</vt:lpstr>
      <vt:lpstr>Экскурсия К Памятнику «Скорбящий Воин».Возложение цветов.</vt:lpstr>
      <vt:lpstr> Социальное направление</vt:lpstr>
      <vt:lpstr>День Конституции</vt:lpstr>
      <vt:lpstr>Региональная Акция, направленная на профилактику детского дорожно-транспортного травматизма</vt:lpstr>
      <vt:lpstr>Правила Дорожного Движения</vt:lpstr>
      <vt:lpstr>Школьный конкурс детского творчества «Правила Безопасности»</vt:lpstr>
      <vt:lpstr>Мастерская добрых дел</vt:lpstr>
      <vt:lpstr> Трудовое/творческое направление</vt:lpstr>
      <vt:lpstr> Задачи:</vt:lpstr>
      <vt:lpstr>Экологическая акция «Красивая осень в чистой школе»</vt:lpstr>
      <vt:lpstr>Субботник</vt:lpstr>
      <vt:lpstr>Новогодний субботник</vt:lpstr>
      <vt:lpstr>Трудовая неделя</vt:lpstr>
      <vt:lpstr>День Труда</vt:lpstr>
      <vt:lpstr>Выставка работ с уроков трудового обучения и внеурочной деятельности «Трудовичок»</vt:lpstr>
      <vt:lpstr>Конкурс «Театр осенних миниатюр»</vt:lpstr>
      <vt:lpstr>Открытый урок «От улыбки»</vt:lpstr>
      <vt:lpstr>Всероссийский творческий конкурс «На защите мира»</vt:lpstr>
      <vt:lpstr>Муниципальный конкурс «Близкие люди»</vt:lpstr>
      <vt:lpstr>Фестиваль-конкурс ВообразиГрад»</vt:lpstr>
      <vt:lpstr>Школьный конкурс «Безопасность»</vt:lpstr>
      <vt:lpstr>Экскурсионная Итоговая работа -Макет г.Сланцы</vt:lpstr>
      <vt:lpstr>Работа с родителями</vt:lpstr>
      <vt:lpstr>Задачи:</vt:lpstr>
      <vt:lpstr>Профессии родителей</vt:lpstr>
      <vt:lpstr>Профессии родителей</vt:lpstr>
      <vt:lpstr>Работа с родителями на дистанционном обучении</vt:lpstr>
      <vt:lpstr>Новогодняя сказка. Новогодние семейные открытки.</vt:lpstr>
      <vt:lpstr>Муниципальный семейный конкурс «Мастерская Деда Мороза».Наши достижения.</vt:lpstr>
      <vt:lpstr>Муниципальный семейный конкурс «Мастерская Деда Мороза». Дмитриев Андрей -2 место</vt:lpstr>
      <vt:lpstr>Вручение грамот родителям. Проведение инструктажа в период летних каникул.</vt:lpstr>
      <vt:lpstr> Чаепитие по окончанию года. Ура!Каникулы!</vt:lpstr>
      <vt:lpstr>Чаепитие по окончанию года.</vt:lpstr>
      <vt:lpstr>Чаепитие по окончанию года.</vt:lpstr>
      <vt:lpstr>Желаю дальнейших успехов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</cp:lastModifiedBy>
  <cp:revision>116</cp:revision>
  <dcterms:created xsi:type="dcterms:W3CDTF">2018-06-14T06:32:06Z</dcterms:created>
  <dcterms:modified xsi:type="dcterms:W3CDTF">2022-06-02T10:36:52Z</dcterms:modified>
</cp:coreProperties>
</file>