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77" r:id="rId7"/>
    <p:sldId id="262" r:id="rId8"/>
    <p:sldId id="276" r:id="rId9"/>
    <p:sldId id="263" r:id="rId10"/>
    <p:sldId id="264" r:id="rId11"/>
    <p:sldId id="27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9" r:id="rId20"/>
    <p:sldId id="280" r:id="rId21"/>
    <p:sldId id="281" r:id="rId22"/>
    <p:sldId id="283" r:id="rId23"/>
    <p:sldId id="282" r:id="rId24"/>
    <p:sldId id="273" r:id="rId25"/>
    <p:sldId id="274" r:id="rId26"/>
    <p:sldId id="2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19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4"/>
    </p:cViewPr>
  </p:sorterViewPr>
  <p:notesViewPr>
    <p:cSldViewPr snapToGrid="0">
      <p:cViewPr varScale="1">
        <p:scale>
          <a:sx n="38" d="100"/>
          <a:sy n="38" d="100"/>
        </p:scale>
        <p:origin x="-2299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Сформированность </a:t>
            </a:r>
            <a:r>
              <a:rPr lang="ru-RU" dirty="0" smtClean="0"/>
              <a:t>БУД </a:t>
            </a:r>
            <a:r>
              <a:rPr lang="ru-RU" dirty="0"/>
              <a:t>обучающихся  </a:t>
            </a:r>
            <a:r>
              <a:rPr lang="ru-RU" dirty="0" smtClean="0"/>
              <a:t>4</a:t>
            </a:r>
            <a:r>
              <a:rPr lang="ru-RU" baseline="0" dirty="0" smtClean="0"/>
              <a:t> «А»</a:t>
            </a:r>
            <a:r>
              <a:rPr lang="ru-RU" dirty="0" smtClean="0"/>
              <a:t> </a:t>
            </a:r>
            <a:r>
              <a:rPr lang="ru-RU" dirty="0"/>
              <a:t>класса </a:t>
            </a:r>
            <a:r>
              <a:rPr lang="ru-RU" dirty="0" smtClean="0"/>
              <a:t>2020-2021 </a:t>
            </a:r>
            <a:r>
              <a:rPr lang="ru-RU" dirty="0"/>
              <a:t>учебный год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личностные учебные действия самоопределения</c:v>
                </c:pt>
                <c:pt idx="1">
                  <c:v>лисностные учебные действия нравственно эстетического оценивания</c:v>
                </c:pt>
                <c:pt idx="2">
                  <c:v>личностные учебные действия смыслообразования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2.8</c:v>
                </c:pt>
                <c:pt idx="1">
                  <c:v>2.4</c:v>
                </c:pt>
                <c:pt idx="2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2F-4864-9EF8-A162925015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личностные учебные действия самоопределения</c:v>
                </c:pt>
                <c:pt idx="1">
                  <c:v>лисностные учебные действия нравственно эстетического оценивания</c:v>
                </c:pt>
                <c:pt idx="2">
                  <c:v>личностные учебные действия смыслообразования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2.9</c:v>
                </c:pt>
                <c:pt idx="1">
                  <c:v>2.5</c:v>
                </c:pt>
                <c:pt idx="2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2F-4864-9EF8-A16292501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60320"/>
        <c:axId val="47158784"/>
      </c:barChart>
      <c:valAx>
        <c:axId val="47158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60320"/>
        <c:crosses val="autoZero"/>
        <c:crossBetween val="between"/>
      </c:valAx>
      <c:catAx>
        <c:axId val="4716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587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135E5-E962-47F5-AF00-0D146D412884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63241-555F-47B7-A610-1C217CB35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7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3241-555F-47B7-A610-1C217CB35D1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2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1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7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058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3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6103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38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93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8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9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1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2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61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6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8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C9BB-7D35-4519-81D2-7E2987B97CDE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102CEA-0B41-473F-8D57-F9C3F4AD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3564" y="367748"/>
            <a:ext cx="10626437" cy="6172200"/>
          </a:xfrm>
        </p:spPr>
        <p:txBody>
          <a:bodyPr>
            <a:noAutofit/>
          </a:bodyPr>
          <a:lstStyle/>
          <a:p>
            <a:pPr algn="ctr"/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Бюджетное общеобразовательное </a:t>
            </a: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учреждение Ленинградской области</a:t>
            </a:r>
          </a:p>
          <a:p>
            <a:pPr algn="ctr"/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«Сланцевская </a:t>
            </a:r>
            <a:r>
              <a:rPr 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школа -интернат, реализующая адаптированные образовательные программы»  </a:t>
            </a:r>
            <a:r>
              <a:rPr lang="ru-RU" sz="1400" i="1" dirty="0">
                <a:solidFill>
                  <a:srgbClr val="7030A0"/>
                </a:solidFill>
                <a:latin typeface="Georgia" panose="02040502050405020303" pitchFamily="18" charset="0"/>
              </a:rPr>
              <a:t>  </a:t>
            </a:r>
          </a:p>
          <a:p>
            <a:pPr algn="ctr"/>
            <a:r>
              <a:rPr lang="ru-RU" sz="1400" i="1" dirty="0">
                <a:solidFill>
                  <a:srgbClr val="FF0000"/>
                </a:solidFill>
                <a:latin typeface="Georgia" panose="02040502050405020303" pitchFamily="18" charset="0"/>
              </a:rPr>
              <a:t>                           </a:t>
            </a:r>
            <a:endParaRPr lang="ru-RU" sz="14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1400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Проект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«Дорогой Добра» </a:t>
            </a:r>
            <a:endParaRPr lang="ru-RU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                              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>
                <a:solidFill>
                  <a:srgbClr val="FF0000"/>
                </a:solidFill>
              </a:rPr>
              <a:t> </a:t>
            </a:r>
          </a:p>
          <a:p>
            <a:endParaRPr lang="ru-RU" sz="1400" dirty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                                                                                             Руководитель проекта воспитатель 4 «А» класса </a:t>
            </a:r>
            <a:r>
              <a:rPr lang="ru-RU" sz="1400" dirty="0">
                <a:solidFill>
                  <a:srgbClr val="FF0000"/>
                </a:solidFill>
              </a:rPr>
              <a:t>: Лапошко </a:t>
            </a:r>
            <a:r>
              <a:rPr lang="ru-RU" sz="1400" dirty="0" smtClean="0">
                <a:solidFill>
                  <a:srgbClr val="FF0000"/>
                </a:solidFill>
              </a:rPr>
              <a:t>М.В.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900" y="2724480"/>
            <a:ext cx="8420100" cy="29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365" y="327992"/>
            <a:ext cx="10396248" cy="346815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Военно-спортивная игра  «Зарница»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Цель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Приобщение к здоровому образу жизни.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Развиваем патриотизм.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i-pic.narod.ru/18-rasteniya/05_rast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6335" y="2286001"/>
            <a:ext cx="4487236" cy="436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090" y="1922318"/>
            <a:ext cx="6580909" cy="47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74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549" y="2720340"/>
            <a:ext cx="2833687" cy="37782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720" y="594360"/>
            <a:ext cx="3188970" cy="4251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360" y="594360"/>
            <a:ext cx="3196590" cy="42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9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067" y="258418"/>
            <a:ext cx="8915399" cy="148725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        Участие  в конкурсе «Чистая вода», 2 место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                   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4965" y="697226"/>
            <a:ext cx="601317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5120" y="1072778"/>
            <a:ext cx="7482840" cy="523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4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69257" y="0"/>
            <a:ext cx="10735355" cy="40195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Родному городу    ---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чистые улицы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F:\фото\новое фото\IMG_20210422_09341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0" y="1714500"/>
            <a:ext cx="6781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377688"/>
            <a:ext cx="8915399" cy="36774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i-pic.narod.ru/18-rasteniya/05_rast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0097" y="2245409"/>
            <a:ext cx="4487236" cy="436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819150"/>
            <a:ext cx="5638800" cy="4229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2245409"/>
            <a:ext cx="5599590" cy="419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601" y="1485900"/>
            <a:ext cx="6502399" cy="4876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9944" y="248143"/>
            <a:ext cx="8701777" cy="206734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Цель: </a:t>
            </a:r>
            <a:r>
              <a:rPr lang="ru-RU" sz="1800" dirty="0">
                <a:solidFill>
                  <a:srgbClr val="0070C0"/>
                </a:solidFill>
              </a:rPr>
              <a:t>Формирование ценностного отношения к прекрасному, вечному.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/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Задачи: </a:t>
            </a:r>
            <a:r>
              <a:rPr lang="ru-RU" sz="1800" dirty="0">
                <a:solidFill>
                  <a:srgbClr val="0070C0"/>
                </a:solidFill>
              </a:rPr>
              <a:t>Воспитание поведения в общественных местах, в семье, в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/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школе.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/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Воспитание культуры питания, </a:t>
            </a: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поведения </a:t>
            </a:r>
            <a:r>
              <a:rPr lang="ru-RU" sz="1800" dirty="0">
                <a:solidFill>
                  <a:srgbClr val="0070C0"/>
                </a:solidFill>
              </a:rPr>
              <a:t>за столом. </a:t>
            </a:r>
          </a:p>
        </p:txBody>
      </p:sp>
      <p:pic>
        <p:nvPicPr>
          <p:cNvPr id="4" name="Рисунок 3" descr="http://i-pic.narod.ru/18-rasteniya/05_raste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7719" y="2325757"/>
            <a:ext cx="4487236" cy="4363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лако 2"/>
          <p:cNvSpPr/>
          <p:nvPr/>
        </p:nvSpPr>
        <p:spPr>
          <a:xfrm>
            <a:off x="3143251" y="5009323"/>
            <a:ext cx="7581900" cy="15803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Посещение </a:t>
            </a:r>
            <a:r>
              <a:rPr lang="ru-RU" dirty="0" smtClean="0"/>
              <a:t>школьной</a:t>
            </a:r>
          </a:p>
          <a:p>
            <a:pPr algn="ctr"/>
            <a:r>
              <a:rPr lang="ru-RU" dirty="0" smtClean="0"/>
              <a:t>библиотеки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5761" y="298174"/>
            <a:ext cx="3602864" cy="58640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Наше творчество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3931" y="1018928"/>
            <a:ext cx="6094572" cy="4025126"/>
          </a:xfrm>
        </p:spPr>
        <p:txBody>
          <a:bodyPr>
            <a:norm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4" name="Рисунок 3" descr="http://i-pic.narod.ru/18-rasteniya/05_rast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1796" y="2219441"/>
            <a:ext cx="4487236" cy="436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http://bigpreviews.123rf.com/images/thawats/thawats1302/thawats130200034/17694256-Colorful-butterflies--Stock-Phot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621" y="5044055"/>
            <a:ext cx="5857933" cy="17344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bigpreviews.123rf.com/images/thawats/thawats1302/thawats130200034/17694256-Colorful-butterflies--Stock-Phot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621" y="5044054"/>
            <a:ext cx="5857933" cy="17344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80" y="562090"/>
            <a:ext cx="3478919" cy="4638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086" y="562090"/>
            <a:ext cx="3643313" cy="44819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6980" y="2219441"/>
            <a:ext cx="432646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5591" y="0"/>
            <a:ext cx="4467708" cy="606287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8574" y="993913"/>
            <a:ext cx="3981013" cy="527767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http://i-pic.narod.ru/18-rasteniya/05_rast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9941" y="2169970"/>
            <a:ext cx="4487236" cy="436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00" y="2533650"/>
            <a:ext cx="5676900" cy="4257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" y="152400"/>
            <a:ext cx="6013450" cy="45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7416" y="120945"/>
            <a:ext cx="9697733" cy="9886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Сотрудничество </a:t>
            </a:r>
            <a:r>
              <a:rPr lang="ru-RU" sz="2400" dirty="0">
                <a:solidFill>
                  <a:srgbClr val="FF0000"/>
                </a:solidFill>
              </a:rPr>
              <a:t>– залог успеха 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                            в </a:t>
            </a:r>
            <a:r>
              <a:rPr lang="ru-RU" sz="2400" dirty="0">
                <a:solidFill>
                  <a:srgbClr val="FF0000"/>
                </a:solidFill>
              </a:rPr>
              <a:t>воспитании 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8671" y="1109610"/>
            <a:ext cx="6023000" cy="19019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-pic.narod.ru/18-rasteniya/05_rast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3530" y="2454128"/>
            <a:ext cx="4487236" cy="436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1104900"/>
            <a:ext cx="3600450" cy="4800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835" y="1104900"/>
            <a:ext cx="3962545" cy="4800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077" y="1104900"/>
            <a:ext cx="396192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641" y="182881"/>
            <a:ext cx="9431972" cy="9372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«Масленица»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1120140"/>
            <a:ext cx="6126480" cy="4594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224" y="259080"/>
            <a:ext cx="4446984" cy="59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149088"/>
            <a:ext cx="8915399" cy="4621696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Цель: </a:t>
            </a:r>
            <a:r>
              <a:rPr lang="ru-RU" dirty="0">
                <a:solidFill>
                  <a:srgbClr val="0070C0"/>
                </a:solidFill>
              </a:rPr>
              <a:t>Формирование классного коллектива, через развитие  личностных и творческих способностей каждого ребёнка.</a:t>
            </a:r>
          </a:p>
          <a:p>
            <a:r>
              <a:rPr lang="ru-RU" dirty="0">
                <a:solidFill>
                  <a:srgbClr val="FF0000"/>
                </a:solidFill>
              </a:rPr>
              <a:t>Задачи:</a:t>
            </a:r>
          </a:p>
          <a:p>
            <a:r>
              <a:rPr lang="ru-RU" dirty="0">
                <a:solidFill>
                  <a:srgbClr val="0070C0"/>
                </a:solidFill>
              </a:rPr>
              <a:t>-использовать разнообразные формы и методы организационной работы с обучающимися;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70C0"/>
                </a:solidFill>
              </a:rPr>
              <a:t>Обеспечить формирование активной жизненной позиции, через     проведение внеурочных дел, участия класса в общешкольных    мероприятиях;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70C0"/>
                </a:solidFill>
              </a:rPr>
              <a:t>- обеспечить положительно- эмоциональный настрой обучающихся к активной коллективной деятельности;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70C0"/>
                </a:solidFill>
              </a:rPr>
              <a:t>-воспитание социально-адаптированной и толерантной личности.</a:t>
            </a:r>
          </a:p>
          <a:p>
            <a:endParaRPr lang="ru-RU" dirty="0"/>
          </a:p>
        </p:txBody>
      </p:sp>
      <p:pic>
        <p:nvPicPr>
          <p:cNvPr id="1026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6541" y="4397827"/>
            <a:ext cx="2574925" cy="21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3486"/>
            <a:ext cx="2813954" cy="28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1" y="166910"/>
            <a:ext cx="10773092" cy="1280890"/>
          </a:xfrm>
        </p:spPr>
        <p:txBody>
          <a:bodyPr/>
          <a:lstStyle/>
          <a:p>
            <a:r>
              <a:rPr lang="ru-RU" dirty="0" smtClean="0"/>
              <a:t>Неделя памяти Чернобыльской катастрофы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986790"/>
            <a:ext cx="7604760" cy="57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Предметная  неделя «МУЗЫКИ»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20" y="1402080"/>
            <a:ext cx="5037666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520" y="2651760"/>
            <a:ext cx="5466080" cy="40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Неделя Профориентации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880" y="2606039"/>
            <a:ext cx="5576040" cy="41820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" y="1386840"/>
            <a:ext cx="5933440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60" y="129619"/>
            <a:ext cx="6490440" cy="48678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840" y="2651760"/>
            <a:ext cx="544576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68966"/>
            <a:ext cx="8915399" cy="85476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Динамика развития  личностного роста обучающихся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                 ( уровень воспитанности, </a:t>
            </a:r>
            <a:r>
              <a:rPr lang="ru-RU" sz="2400" dirty="0" err="1">
                <a:solidFill>
                  <a:srgbClr val="FF0000"/>
                </a:solidFill>
              </a:rPr>
              <a:t>БУДы</a:t>
            </a:r>
            <a:r>
              <a:rPr lang="ru-RU" sz="2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Рисунок 4" descr="http://i-pic.narod.ru/18-rasteniya/05_rast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2739" y="2166732"/>
            <a:ext cx="4487236" cy="43632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5389049"/>
              </p:ext>
            </p:extLst>
          </p:nvPr>
        </p:nvGraphicFramePr>
        <p:xfrm>
          <a:off x="3352800" y="1123123"/>
          <a:ext cx="8151812" cy="530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3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308113"/>
            <a:ext cx="8915399" cy="150081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          </a:t>
            </a:r>
            <a:r>
              <a:rPr lang="ru-RU" sz="2400" dirty="0">
                <a:solidFill>
                  <a:srgbClr val="FF0000"/>
                </a:solidFill>
              </a:rPr>
              <a:t>Удовлетворённость жизнедеятельностью класса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                                    родителей и детей.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4435" y="1600200"/>
            <a:ext cx="7330177" cy="4389633"/>
          </a:xfrm>
        </p:spPr>
        <p:txBody>
          <a:bodyPr>
            <a:normAutofit/>
          </a:bodyPr>
          <a:lstStyle/>
          <a:p>
            <a:r>
              <a:rPr lang="ru-RU" dirty="0"/>
              <a:t>       Родителям была предложена анкета по критериям , которые указаны в мониторинге. Из чего следует, что уровень удовлетворённости на высоком уровне.  Дополнительно родители высказывали свое мнение о школьном образовании и развитии их детей в данном учреждении . Диалог проходил  в приятной, спокойной атмосфере.  </a:t>
            </a:r>
            <a:r>
              <a:rPr lang="ru-RU" dirty="0" smtClean="0"/>
              <a:t>Родители  высказали мнение  </a:t>
            </a:r>
            <a:r>
              <a:rPr lang="ru-RU" dirty="0"/>
              <a:t>о положительном тесном сотрудничестве родителей и педагогов . </a:t>
            </a:r>
            <a:r>
              <a:rPr lang="ru-RU" dirty="0" smtClean="0"/>
              <a:t>Были озвучены просьбы и пожелания </a:t>
            </a:r>
            <a:r>
              <a:rPr lang="ru-RU" dirty="0"/>
              <a:t>об  </a:t>
            </a:r>
            <a:r>
              <a:rPr lang="ru-RU" dirty="0" smtClean="0"/>
              <a:t>организации работы и некоторых изменениях в жизни школы-интернат.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i-pic.narod.ru/18-rasteniya/05_rast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2047" y="2146183"/>
            <a:ext cx="4487236" cy="436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2" descr="http://bigpreviews.123rf.com/images/thawats/thawats1302/thawats130200034/17694256-Colorful-butterflies--Stock-Phot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013" y="4818580"/>
            <a:ext cx="7756987" cy="183907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bigpreviews.123rf.com/images/thawats/thawats1302/thawats130200034/17694256-Colorful-butterflies--Stock-Phot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683" y="4898093"/>
            <a:ext cx="7756987" cy="183907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bigpreviews.123rf.com/images/thawats/thawats1302/thawats130200034/17694256-Colorful-butterflies--Stock-Phot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083" y="5050493"/>
            <a:ext cx="7756987" cy="183907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38540"/>
            <a:ext cx="8915399" cy="99391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              Общие выводы и перспективы развития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                           на следующий учебный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66930" y="1500810"/>
            <a:ext cx="7737682" cy="3657600"/>
          </a:xfrm>
        </p:spPr>
        <p:txBody>
          <a:bodyPr>
            <a:normAutofit/>
          </a:bodyPr>
          <a:lstStyle/>
          <a:p>
            <a:r>
              <a:rPr lang="ru-RU" sz="1400" dirty="0"/>
              <a:t>В следующем </a:t>
            </a:r>
            <a:r>
              <a:rPr lang="ru-RU" sz="1400" dirty="0" smtClean="0"/>
              <a:t>2021-2022 учебном  </a:t>
            </a:r>
            <a:r>
              <a:rPr lang="ru-RU" sz="1400" dirty="0"/>
              <a:t>году продолжить работу с  </a:t>
            </a:r>
            <a:r>
              <a:rPr lang="ru-RU" sz="1400" dirty="0" smtClean="0"/>
              <a:t>обучающимися </a:t>
            </a:r>
            <a:r>
              <a:rPr lang="ru-RU" sz="1400" dirty="0"/>
              <a:t>по воспитанию , адаптации, общении с окружающим миром.</a:t>
            </a:r>
          </a:p>
          <a:p>
            <a:r>
              <a:rPr lang="ru-RU" sz="1400" dirty="0"/>
              <a:t> Продолжить привлечение  родителей в жизнь </a:t>
            </a:r>
            <a:r>
              <a:rPr lang="ru-RU" sz="1400" dirty="0" smtClean="0"/>
              <a:t>школы и класса </a:t>
            </a:r>
            <a:r>
              <a:rPr lang="ru-RU" sz="1400" dirty="0"/>
              <a:t>через совместные мероприятия, встречи в </a:t>
            </a:r>
            <a:r>
              <a:rPr lang="ru-RU" sz="1400" dirty="0" smtClean="0"/>
              <a:t>виртуальной </a:t>
            </a:r>
            <a:r>
              <a:rPr lang="ru-RU" sz="1400" dirty="0"/>
              <a:t>и рабочей </a:t>
            </a:r>
            <a:r>
              <a:rPr lang="ru-RU" sz="1400" dirty="0" smtClean="0"/>
              <a:t>обстановке.</a:t>
            </a:r>
            <a:endParaRPr lang="ru-RU" sz="1400" dirty="0"/>
          </a:p>
          <a:p>
            <a:r>
              <a:rPr lang="ru-RU" sz="1400" dirty="0"/>
              <a:t>Посещение семей. Выяснение внешкольной жизни каждого ученика. </a:t>
            </a:r>
          </a:p>
          <a:p>
            <a:r>
              <a:rPr lang="ru-RU" sz="1400" dirty="0"/>
              <a:t> Повышение уровня познавательной активности и расширение объёма имеющихся знаний об окружающем мире, расширение адаптации в обществе, формирование навыка , умений, необходимых  для успешного вхождения в общество через экскурсии в музеи, кукольные театры, на природу, в библиотеку и другие общественные заведения.</a:t>
            </a:r>
          </a:p>
          <a:p>
            <a:r>
              <a:rPr lang="ru-RU" sz="1400" dirty="0"/>
              <a:t>Активизировать в направлении творческих достижений класса через активное участие в конкурсах, праздниках, фестивалях  области и школы</a:t>
            </a:r>
            <a:r>
              <a:rPr lang="ru-RU" sz="1400" dirty="0" smtClean="0"/>
              <a:t>.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4" name="Рисунок 3" descr="http://i-pic.narod.ru/18-rasteniya/05_rast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4177" y="2248255"/>
            <a:ext cx="4487236" cy="436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2" descr="http://bigpreviews.123rf.com/images/thawats/thawats1302/thawats130200034/17694256-Colorful-butterflies--Stock-Phot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6930" y="4952144"/>
            <a:ext cx="8202463" cy="19058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7347" y="149087"/>
            <a:ext cx="5829369" cy="587402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Характеристика класса: </a:t>
            </a:r>
          </a:p>
          <a:p>
            <a:r>
              <a:rPr lang="ru-RU" sz="1500" dirty="0">
                <a:solidFill>
                  <a:srgbClr val="0070C0"/>
                </a:solidFill>
              </a:rPr>
              <a:t>Общее </a:t>
            </a:r>
            <a:r>
              <a:rPr lang="ru-RU" sz="1500" dirty="0" smtClean="0">
                <a:solidFill>
                  <a:srgbClr val="0070C0"/>
                </a:solidFill>
              </a:rPr>
              <a:t>количество обучающихся- </a:t>
            </a:r>
            <a:r>
              <a:rPr lang="ru-RU" sz="1500" dirty="0">
                <a:solidFill>
                  <a:srgbClr val="0070C0"/>
                </a:solidFill>
              </a:rPr>
              <a:t>9</a:t>
            </a:r>
          </a:p>
          <a:p>
            <a:r>
              <a:rPr lang="ru-RU" sz="1500" dirty="0" smtClean="0">
                <a:solidFill>
                  <a:srgbClr val="0070C0"/>
                </a:solidFill>
              </a:rPr>
              <a:t>Мальчиков-6</a:t>
            </a:r>
            <a:endParaRPr lang="ru-RU" sz="1500" dirty="0">
              <a:solidFill>
                <a:srgbClr val="0070C0"/>
              </a:solidFill>
            </a:endParaRPr>
          </a:p>
          <a:p>
            <a:r>
              <a:rPr lang="ru-RU" sz="1500" dirty="0">
                <a:solidFill>
                  <a:srgbClr val="0070C0"/>
                </a:solidFill>
              </a:rPr>
              <a:t>Девочек- 3</a:t>
            </a:r>
          </a:p>
          <a:p>
            <a:r>
              <a:rPr lang="ru-RU" sz="1500" dirty="0" smtClean="0">
                <a:solidFill>
                  <a:srgbClr val="0070C0"/>
                </a:solidFill>
              </a:rPr>
              <a:t>Инвалиды-1</a:t>
            </a:r>
            <a:endParaRPr lang="ru-RU" sz="1500" dirty="0">
              <a:solidFill>
                <a:srgbClr val="0070C0"/>
              </a:solidFill>
            </a:endParaRPr>
          </a:p>
          <a:p>
            <a:r>
              <a:rPr lang="ru-RU" sz="1500" dirty="0" smtClean="0">
                <a:solidFill>
                  <a:srgbClr val="0070C0"/>
                </a:solidFill>
              </a:rPr>
              <a:t>Опекаемые-0</a:t>
            </a:r>
            <a:endParaRPr lang="ru-RU" sz="1500" dirty="0">
              <a:solidFill>
                <a:srgbClr val="0070C0"/>
              </a:solidFill>
            </a:endParaRPr>
          </a:p>
          <a:p>
            <a:r>
              <a:rPr lang="ru-RU" sz="1500" dirty="0" smtClean="0">
                <a:solidFill>
                  <a:srgbClr val="0070C0"/>
                </a:solidFill>
              </a:rPr>
              <a:t>Обучающиеся </a:t>
            </a:r>
            <a:r>
              <a:rPr lang="ru-RU" sz="1500" dirty="0">
                <a:solidFill>
                  <a:srgbClr val="0070C0"/>
                </a:solidFill>
              </a:rPr>
              <a:t>по </a:t>
            </a:r>
            <a:r>
              <a:rPr lang="ru-RU" sz="1500" dirty="0" smtClean="0">
                <a:solidFill>
                  <a:srgbClr val="0070C0"/>
                </a:solidFill>
              </a:rPr>
              <a:t>индивидуальной </a:t>
            </a:r>
          </a:p>
          <a:p>
            <a:r>
              <a:rPr lang="ru-RU" sz="1500" dirty="0">
                <a:solidFill>
                  <a:srgbClr val="0070C0"/>
                </a:solidFill>
              </a:rPr>
              <a:t>п</a:t>
            </a:r>
            <a:r>
              <a:rPr lang="ru-RU" sz="1500" dirty="0" smtClean="0">
                <a:solidFill>
                  <a:srgbClr val="0070C0"/>
                </a:solidFill>
              </a:rPr>
              <a:t>рограмме- 1</a:t>
            </a:r>
            <a:endParaRPr lang="ru-RU" sz="1500" dirty="0">
              <a:solidFill>
                <a:srgbClr val="0070C0"/>
              </a:solidFill>
            </a:endParaRPr>
          </a:p>
          <a:p>
            <a:r>
              <a:rPr lang="ru-RU" sz="1500" dirty="0">
                <a:solidFill>
                  <a:srgbClr val="0070C0"/>
                </a:solidFill>
              </a:rPr>
              <a:t>Многодетные </a:t>
            </a:r>
            <a:r>
              <a:rPr lang="ru-RU" sz="1500" dirty="0" smtClean="0">
                <a:solidFill>
                  <a:srgbClr val="0070C0"/>
                </a:solidFill>
              </a:rPr>
              <a:t>-8</a:t>
            </a:r>
            <a:endParaRPr lang="ru-RU" sz="1500" dirty="0">
              <a:solidFill>
                <a:srgbClr val="0070C0"/>
              </a:solidFill>
            </a:endParaRPr>
          </a:p>
          <a:p>
            <a:r>
              <a:rPr lang="ru-RU" sz="1500" dirty="0">
                <a:solidFill>
                  <a:srgbClr val="0070C0"/>
                </a:solidFill>
              </a:rPr>
              <a:t>Неполные-6</a:t>
            </a:r>
          </a:p>
          <a:p>
            <a:r>
              <a:rPr lang="ru-RU" sz="1500" dirty="0" smtClean="0">
                <a:solidFill>
                  <a:srgbClr val="0070C0"/>
                </a:solidFill>
              </a:rPr>
              <a:t>Малообеспеченные-0</a:t>
            </a:r>
            <a:endParaRPr lang="ru-RU" sz="1500" dirty="0">
              <a:solidFill>
                <a:srgbClr val="0070C0"/>
              </a:solidFill>
            </a:endParaRPr>
          </a:p>
          <a:p>
            <a:r>
              <a:rPr lang="ru-RU" sz="1500" dirty="0">
                <a:solidFill>
                  <a:srgbClr val="0070C0"/>
                </a:solidFill>
              </a:rPr>
              <a:t>Соц. р</a:t>
            </a:r>
            <a:r>
              <a:rPr lang="ru-RU" sz="1500" dirty="0" smtClean="0">
                <a:solidFill>
                  <a:srgbClr val="0070C0"/>
                </a:solidFill>
              </a:rPr>
              <a:t>иска-1</a:t>
            </a:r>
            <a:endParaRPr lang="ru-RU" sz="1500" dirty="0">
              <a:solidFill>
                <a:srgbClr val="0070C0"/>
              </a:solidFill>
            </a:endParaRPr>
          </a:p>
          <a:p>
            <a:r>
              <a:rPr lang="ru-RU" sz="1500" dirty="0">
                <a:solidFill>
                  <a:srgbClr val="0070C0"/>
                </a:solidFill>
              </a:rPr>
              <a:t>Сост. </a:t>
            </a:r>
            <a:r>
              <a:rPr lang="ru-RU" sz="1500" dirty="0" smtClean="0">
                <a:solidFill>
                  <a:srgbClr val="0070C0"/>
                </a:solidFill>
              </a:rPr>
              <a:t>на </a:t>
            </a:r>
            <a:r>
              <a:rPr lang="ru-RU" sz="1500" dirty="0">
                <a:solidFill>
                  <a:srgbClr val="0070C0"/>
                </a:solidFill>
              </a:rPr>
              <a:t>учёте </a:t>
            </a:r>
            <a:r>
              <a:rPr lang="ru-RU" sz="1500" dirty="0" smtClean="0">
                <a:solidFill>
                  <a:srgbClr val="0070C0"/>
                </a:solidFill>
              </a:rPr>
              <a:t> </a:t>
            </a:r>
            <a:r>
              <a:rPr lang="ru-RU" sz="1500" dirty="0">
                <a:solidFill>
                  <a:srgbClr val="0070C0"/>
                </a:solidFill>
              </a:rPr>
              <a:t>-1</a:t>
            </a:r>
          </a:p>
          <a:p>
            <a:r>
              <a:rPr lang="ru-RU" sz="1500" dirty="0" smtClean="0">
                <a:solidFill>
                  <a:srgbClr val="0070C0"/>
                </a:solidFill>
              </a:rPr>
              <a:t>Благоустроенное жильё-8</a:t>
            </a:r>
            <a:endParaRPr lang="ru-RU" sz="1500" dirty="0">
              <a:solidFill>
                <a:srgbClr val="0070C0"/>
              </a:solidFill>
            </a:endParaRPr>
          </a:p>
          <a:p>
            <a:r>
              <a:rPr lang="ru-RU" sz="1500" dirty="0">
                <a:solidFill>
                  <a:srgbClr val="0070C0"/>
                </a:solidFill>
              </a:rPr>
              <a:t>Частный дом</a:t>
            </a:r>
            <a:r>
              <a:rPr lang="ru-RU" sz="1500" dirty="0" smtClean="0">
                <a:solidFill>
                  <a:srgbClr val="0070C0"/>
                </a:solidFill>
              </a:rPr>
              <a:t>,-3</a:t>
            </a:r>
            <a:endParaRPr lang="ru-RU" sz="1500" dirty="0">
              <a:solidFill>
                <a:srgbClr val="0070C0"/>
              </a:solidFill>
            </a:endParaRPr>
          </a:p>
          <a:p>
            <a:endParaRPr lang="ru-RU" sz="1500" dirty="0">
              <a:solidFill>
                <a:srgbClr val="0070C0"/>
              </a:solidFill>
            </a:endParaRPr>
          </a:p>
          <a:p>
            <a:endParaRPr lang="ru-RU" sz="5600" dirty="0">
              <a:solidFill>
                <a:srgbClr val="0070C0"/>
              </a:solidFill>
            </a:endParaRPr>
          </a:p>
          <a:p>
            <a:endParaRPr lang="ru-RU" sz="5600" dirty="0"/>
          </a:p>
          <a:p>
            <a:endParaRPr lang="ru-RU" dirty="0"/>
          </a:p>
        </p:txBody>
      </p:sp>
      <p:pic>
        <p:nvPicPr>
          <p:cNvPr id="7" name="Рисунок 6" descr="http://i-pic.narod.ru/18-rasteniya/05_rast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8167" y="2200825"/>
            <a:ext cx="4765040" cy="442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nastol.com.ua/download.php?img=201610/1366x768/nastol.com.ua-18997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535" y="3867368"/>
            <a:ext cx="4247632" cy="333946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pic>
        <p:nvPicPr>
          <p:cNvPr id="5" name="Рисунок 4" descr="http://www.nastol.com.ua/download.php?img=201610/1366x768/nastol.com.ua-18997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277" y="3867368"/>
            <a:ext cx="4247632" cy="333946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pic>
        <p:nvPicPr>
          <p:cNvPr id="6" name="Picture 12" descr="http://bigpreviews.123rf.com/images/thawats/thawats1302/thawats130200034/17694256-Colorful-butterflies--Stock-Phot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425" y="731705"/>
            <a:ext cx="4601258" cy="300808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9363" y="112682"/>
            <a:ext cx="7250638" cy="35993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Основные направления и формы воспитательной работы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43961"/>
              </p:ext>
            </p:extLst>
          </p:nvPr>
        </p:nvGraphicFramePr>
        <p:xfrm>
          <a:off x="3170583" y="924339"/>
          <a:ext cx="8547652" cy="5337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3826">
                  <a:extLst>
                    <a:ext uri="{9D8B030D-6E8A-4147-A177-3AD203B41FA5}">
                      <a16:colId xmlns:a16="http://schemas.microsoft.com/office/drawing/2014/main" xmlns="" val="3975655169"/>
                    </a:ext>
                  </a:extLst>
                </a:gridCol>
                <a:gridCol w="4273826">
                  <a:extLst>
                    <a:ext uri="{9D8B030D-6E8A-4147-A177-3AD203B41FA5}">
                      <a16:colId xmlns:a16="http://schemas.microsoft.com/office/drawing/2014/main" xmlns="" val="2234478195"/>
                    </a:ext>
                  </a:extLst>
                </a:gridCol>
              </a:tblGrid>
              <a:tr h="702913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Направления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760983"/>
                  </a:ext>
                </a:extLst>
              </a:tr>
              <a:tr h="1152531">
                <a:tc>
                  <a:txBody>
                    <a:bodyPr/>
                    <a:lstStyle/>
                    <a:p>
                      <a:r>
                        <a:rPr lang="ru-RU" dirty="0"/>
                        <a:t>Спортивно- оздоровительное.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Игры, эстафеты, воспитательные занятия, дни здоровья, работа с родителями, беседы, </a:t>
                      </a:r>
                      <a:r>
                        <a:rPr lang="ru-RU" dirty="0" err="1"/>
                        <a:t>физминутки</a:t>
                      </a:r>
                      <a:r>
                        <a:rPr lang="ru-RU" dirty="0"/>
                        <a:t>, спортивные кружки.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4473789"/>
                  </a:ext>
                </a:extLst>
              </a:tr>
              <a:tr h="886562">
                <a:tc>
                  <a:txBody>
                    <a:bodyPr/>
                    <a:lstStyle/>
                    <a:p>
                      <a:r>
                        <a:rPr lang="ru-RU" dirty="0"/>
                        <a:t>Духовно- нравственное.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Тематические внеклассные часы, конкурсы, воспитательные занятия, беседы.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2811931"/>
                  </a:ext>
                </a:extLst>
              </a:tr>
              <a:tr h="886562">
                <a:tc>
                  <a:txBody>
                    <a:bodyPr/>
                    <a:lstStyle/>
                    <a:p>
                      <a:r>
                        <a:rPr lang="ru-RU" dirty="0"/>
                        <a:t>Общекультурное.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Викторины, участие в общешкольных мероприятиях, праздники, конкурсы.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1604578"/>
                  </a:ext>
                </a:extLst>
              </a:tr>
              <a:tr h="886562">
                <a:tc>
                  <a:txBody>
                    <a:bodyPr/>
                    <a:lstStyle/>
                    <a:p>
                      <a:r>
                        <a:rPr lang="ru-RU" dirty="0"/>
                        <a:t>Социальное.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Тематические часы, консультации, беседы, работа с родителями, экскурсии.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548871"/>
                  </a:ext>
                </a:extLst>
              </a:tr>
              <a:tr h="702913">
                <a:tc>
                  <a:txBody>
                    <a:bodyPr/>
                    <a:lstStyle/>
                    <a:p>
                      <a:r>
                        <a:rPr lang="ru-RU" dirty="0"/>
                        <a:t>Обще -интеллектуальное.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Коллективно- творческие дела, викторины, игры, занятия, кружки.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8322973"/>
                  </a:ext>
                </a:extLst>
              </a:tr>
            </a:tbl>
          </a:graphicData>
        </a:graphic>
      </p:graphicFrame>
      <p:pic>
        <p:nvPicPr>
          <p:cNvPr id="2053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1600"/>
            <a:ext cx="3149600" cy="34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5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-pic.narod.ru/18-rasteniya/05_rast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209276"/>
            <a:ext cx="4373031" cy="41318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497956" y="3687417"/>
            <a:ext cx="3638441" cy="7781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06996" y="-44280"/>
            <a:ext cx="9269189" cy="7454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solidFill>
                  <a:srgbClr val="FF0000"/>
                </a:solidFill>
              </a:rPr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                     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 учебного года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86" y="953742"/>
            <a:ext cx="4100513" cy="5467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098" y="1363055"/>
            <a:ext cx="6198299" cy="464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69" y="420158"/>
            <a:ext cx="2904331" cy="38724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425450"/>
            <a:ext cx="4267200" cy="568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600" y="2533650"/>
            <a:ext cx="53594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6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050" y="1771650"/>
            <a:ext cx="5588000" cy="4191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1" y="258417"/>
            <a:ext cx="10285412" cy="59883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Экскурсия по родному городу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150" y="1200150"/>
            <a:ext cx="40005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80" y="476250"/>
            <a:ext cx="5037666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450" y="2686050"/>
            <a:ext cx="52070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2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49" y="3565157"/>
            <a:ext cx="4286249" cy="2804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262" y="3514356"/>
            <a:ext cx="3810472" cy="2905987"/>
          </a:xfrm>
          <a:prstGeom prst="rect">
            <a:avLst/>
          </a:prstGeom>
        </p:spPr>
      </p:pic>
      <p:pic>
        <p:nvPicPr>
          <p:cNvPr id="5" name="Рисунок 4" descr="http://i-pic.narod.ru/18-rasteniya/05_raste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3601" y="2155594"/>
            <a:ext cx="4487236" cy="43632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781300" y="457200"/>
            <a:ext cx="457869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 – это здоровье,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 – это успех,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 – это прикольно,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 – это для всех!</a:t>
            </a:r>
          </a:p>
        </p:txBody>
      </p:sp>
      <p:sp>
        <p:nvSpPr>
          <p:cNvPr id="3" name="Звезда: 7 точек 2"/>
          <p:cNvSpPr/>
          <p:nvPr/>
        </p:nvSpPr>
        <p:spPr>
          <a:xfrm>
            <a:off x="7946405" y="5323474"/>
            <a:ext cx="3130826" cy="1096869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Мы за здоровый образ жизнь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flipH="1">
            <a:off x="2038347" y="4731663"/>
            <a:ext cx="2286001" cy="1787210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49" y="142874"/>
            <a:ext cx="4286249" cy="30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1730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618</TotalTime>
  <Words>523</Words>
  <Application>Microsoft Office PowerPoint</Application>
  <PresentationFormat>Произвольный</PresentationFormat>
  <Paragraphs>89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Экскурсия по родному городу</vt:lpstr>
      <vt:lpstr>                                 1</vt:lpstr>
      <vt:lpstr>    1</vt:lpstr>
      <vt:lpstr>                                                  Военно-спортивная игра  «Зарница»                   Цель: Приобщение к здоровому образу жизни.                               Развиваем патриотизм.     </vt:lpstr>
      <vt:lpstr>й</vt:lpstr>
      <vt:lpstr>                     Участие  в конкурсе «Чистая вода», 2 место                               </vt:lpstr>
      <vt:lpstr>Родному городу    ---                                   чистые улицы   </vt:lpstr>
      <vt:lpstr>              </vt:lpstr>
      <vt:lpstr>Цель: Формирование ценностного отношения к прекрасному, вечному.  Задачи: Воспитание поведения в общественных местах, в семье, в  школе.  Воспитание культуры питания,  поведения за столом. </vt:lpstr>
      <vt:lpstr>Наше творчество</vt:lpstr>
      <vt:lpstr>Презентация PowerPoint</vt:lpstr>
      <vt:lpstr>Сотрудничество – залог успеха                                                      в воспитании детей</vt:lpstr>
      <vt:lpstr>«Масленица»</vt:lpstr>
      <vt:lpstr>Неделя памяти Чернобыльской катастрофы</vt:lpstr>
      <vt:lpstr>Предметная  неделя «МУЗЫКИ»</vt:lpstr>
      <vt:lpstr>Неделя Профориентации</vt:lpstr>
      <vt:lpstr>ц</vt:lpstr>
      <vt:lpstr>Динамика развития  личностного роста обучающихся                   ( уровень воспитанности, БУДы)</vt:lpstr>
      <vt:lpstr>           Удовлетворённость жизнедеятельностью класса                                     родителей и детей. </vt:lpstr>
      <vt:lpstr>              Общие выводы и перспективы развития                             на следующий учебный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Users</dc:creator>
  <cp:lastModifiedBy>Админ</cp:lastModifiedBy>
  <cp:revision>78</cp:revision>
  <cp:lastPrinted>2017-05-31T07:35:49Z</cp:lastPrinted>
  <dcterms:created xsi:type="dcterms:W3CDTF">2017-05-10T14:49:12Z</dcterms:created>
  <dcterms:modified xsi:type="dcterms:W3CDTF">2021-06-16T11:10:17Z</dcterms:modified>
</cp:coreProperties>
</file>