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57" r:id="rId4"/>
    <p:sldId id="262" r:id="rId5"/>
    <p:sldId id="263" r:id="rId6"/>
    <p:sldId id="264" r:id="rId7"/>
    <p:sldId id="277" r:id="rId8"/>
    <p:sldId id="265" r:id="rId9"/>
    <p:sldId id="270" r:id="rId10"/>
    <p:sldId id="266" r:id="rId11"/>
    <p:sldId id="267" r:id="rId12"/>
    <p:sldId id="271" r:id="rId13"/>
    <p:sldId id="268" r:id="rId14"/>
    <p:sldId id="272" r:id="rId15"/>
    <p:sldId id="273" r:id="rId16"/>
    <p:sldId id="275" r:id="rId17"/>
    <p:sldId id="274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D53A5-102E-4BD4-A1E3-DDDC2CA5AABB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54415-A6AF-4695-8DB5-13CB4C7D03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21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54415-A6AF-4695-8DB5-13CB4C7D032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D0CE1-7731-4496-9189-9D7B498579F6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D4374-4B0A-433F-8C3C-4CDBF880F99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2.png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11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NULL" TargetMode="External"/><Relationship Id="rId1" Type="http://schemas.openxmlformats.org/officeDocument/2006/relationships/audio" Target="file:///E:\&#1047;&#1074;&#1091;&#1082;%20&#1057;%20&#1089;&#1083;&#1086;&#1075;&#1080;\&#1087;&#1072;&#1083;&#1086;&#1095;&#1082;&#1072;%204.wav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cdns2.freepik.com/free-photo/underwater-vector-background_73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4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cs typeface="Aharoni" pitchFamily="2" charset="-79"/>
              </a:rPr>
              <a:t>Работа над общеречевыми навыками: упражнения на развитие интонационной выразительности и голоса</a:t>
            </a:r>
            <a:br>
              <a:rPr lang="ru-RU" sz="5400" dirty="0" smtClean="0">
                <a:cs typeface="Aharoni" pitchFamily="2" charset="-79"/>
              </a:rPr>
            </a:br>
            <a:r>
              <a:rPr lang="ru-RU" sz="5400" dirty="0" smtClean="0">
                <a:cs typeface="Aharoni" pitchFamily="2" charset="-79"/>
              </a:rPr>
              <a:t/>
            </a:r>
            <a:br>
              <a:rPr lang="ru-RU" sz="5400" dirty="0" smtClean="0">
                <a:cs typeface="Aharoni" pitchFamily="2" charset="-79"/>
              </a:rPr>
            </a:br>
            <a:r>
              <a:rPr lang="ru-RU" sz="5400" dirty="0" smtClean="0">
                <a:cs typeface="Aharoni" pitchFamily="2" charset="-79"/>
              </a:rPr>
              <a:t>  </a:t>
            </a:r>
            <a:endParaRPr lang="ru-RU" sz="5400" dirty="0"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620688"/>
            <a:ext cx="6400800" cy="1752600"/>
          </a:xfrm>
        </p:spPr>
        <p:txBody>
          <a:bodyPr/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488" y="5286388"/>
            <a:ext cx="592935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/>
              <a:t>Разработано: </a:t>
            </a:r>
          </a:p>
          <a:p>
            <a:pPr algn="r"/>
            <a:r>
              <a:rPr lang="ru-RU" sz="2000" dirty="0" smtClean="0"/>
              <a:t>Учителем-логопедом  </a:t>
            </a:r>
          </a:p>
          <a:p>
            <a:pPr algn="r"/>
            <a:r>
              <a:rPr lang="ru-RU" sz="2000" dirty="0" smtClean="0"/>
              <a:t>ГБОУ ЛО «Сланцевская школа-интернат»</a:t>
            </a:r>
            <a:endParaRPr lang="ru-RU" sz="2000" dirty="0" smtClean="0"/>
          </a:p>
          <a:p>
            <a:pPr algn="r"/>
            <a:r>
              <a:rPr lang="ru-RU" sz="2000" b="1" dirty="0" smtClean="0"/>
              <a:t>Ластовкиной Ириной Владимировной</a:t>
            </a:r>
          </a:p>
          <a:p>
            <a:pPr algn="r"/>
            <a:endParaRPr lang="ru-RU" sz="2000" dirty="0" smtClean="0"/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7" descr="179020-dorren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endParaRPr lang="ru-RU" dirty="0"/>
          </a:p>
        </p:txBody>
      </p:sp>
      <p:pic>
        <p:nvPicPr>
          <p:cNvPr id="8" name="Рисунок 7" descr="Безымянный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9" name="Нашивка 8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9" name="Рисунок 18" descr="Ariel_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3058" y="1844824"/>
            <a:ext cx="5390942" cy="4337074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 rot="10800000">
            <a:off x="5148064" y="1052736"/>
            <a:ext cx="3672408" cy="2304256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 descr="2189406_ori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268760"/>
            <a:ext cx="2409056" cy="2324739"/>
          </a:xfrm>
          <a:prstGeom prst="rect">
            <a:avLst/>
          </a:prstGeom>
        </p:spPr>
      </p:pic>
      <p:pic>
        <p:nvPicPr>
          <p:cNvPr id="23" name="Рисунок 22" descr="Sebastian_(The_Little_Mermaid_3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93096"/>
            <a:ext cx="1394867" cy="256490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220072" y="1052736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Смотри, наши герои нашли затонувший корабль.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 изобразим их эмоции, произнося «О» с разной интонацией.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Выноска-облако 25"/>
          <p:cNvSpPr/>
          <p:nvPr/>
        </p:nvSpPr>
        <p:spPr>
          <a:xfrm>
            <a:off x="1403648" y="188640"/>
            <a:ext cx="2088232" cy="1512168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ыноска-облако 26"/>
          <p:cNvSpPr/>
          <p:nvPr/>
        </p:nvSpPr>
        <p:spPr>
          <a:xfrm flipH="1">
            <a:off x="2987824" y="1988840"/>
            <a:ext cx="2088232" cy="1584176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85862" y="2276872"/>
            <a:ext cx="158434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Радостно </a:t>
            </a:r>
          </a:p>
          <a:p>
            <a:pPr algn="ctr"/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"О"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ыноска-облако 29"/>
          <p:cNvSpPr/>
          <p:nvPr/>
        </p:nvSpPr>
        <p:spPr>
          <a:xfrm>
            <a:off x="1043608" y="3645024"/>
            <a:ext cx="2088232" cy="144016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115616" y="4005064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Испуганно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"О"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619672" y="620688"/>
            <a:ext cx="1674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Удивленно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"О"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4" grpId="0"/>
      <p:bldP spid="24" grpId="1"/>
      <p:bldP spid="26" grpId="0" animBg="1"/>
      <p:bldP spid="27" grpId="0" animBg="1"/>
      <p:bldP spid="28" grpId="0"/>
      <p:bldP spid="30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9020-dorren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Arieloneofprom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7616" y="159029"/>
            <a:ext cx="3456384" cy="6698971"/>
          </a:xfrm>
          <a:prstGeom prst="rect">
            <a:avLst/>
          </a:prstGeom>
        </p:spPr>
      </p:pic>
      <p:pic>
        <p:nvPicPr>
          <p:cNvPr id="6" name="Рисунок 5" descr="Sebastian_(The_Little_Mermaid_3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271009"/>
            <a:ext cx="1735832" cy="3191875"/>
          </a:xfrm>
          <a:prstGeom prst="rect">
            <a:avLst/>
          </a:prstGeom>
        </p:spPr>
      </p:pic>
      <p:pic>
        <p:nvPicPr>
          <p:cNvPr id="8" name="Рисунок 7" descr="Безымянный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9" name="Нашивка 8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rot="10800000">
            <a:off x="5508104" y="1052736"/>
            <a:ext cx="3275856" cy="2088232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1124744"/>
            <a:ext cx="338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Друзья никак не могут договорится поплыть внутрь. Чтобы помочь им решиться правильно расставь знаки.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2189406_ori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32932"/>
            <a:ext cx="3131840" cy="3022226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987824" y="3861048"/>
            <a:ext cx="4608512" cy="1152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опасно 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3568" y="0"/>
            <a:ext cx="3240360" cy="14401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59832" y="2708920"/>
            <a:ext cx="4464496" cy="12961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не пойдем</a:t>
            </a:r>
            <a:endParaRPr lang="ru-RU" sz="3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0"/>
            <a:ext cx="506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2060848"/>
            <a:ext cx="6552728" cy="13681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бойтесь, всё будет хорошо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51720" y="-315416"/>
            <a:ext cx="5052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0"/>
            <a:ext cx="61106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10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36823 0.5175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2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36823 0.50695 " pathEditMode="relative" rAng="0" ptsTypes="AA">
                                      <p:cBhvr>
                                        <p:cTn id="38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2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00764 L 0.66145 0.361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00" y="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66545 0.37523 " pathEditMode="relative" rAng="0" ptsTypes="AA">
                                      <p:cBhvr>
                                        <p:cTn id="66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00" y="1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1389 L 0.40955 0.297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0" y="1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39375 0.27292 " pathEditMode="relative" rAng="0" ptsTypes="AA">
                                      <p:cBhvr>
                                        <p:cTn id="9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3" grpId="0" animBg="1"/>
      <p:bldP spid="20" grpId="0" animBg="1"/>
      <p:bldP spid="20" grpId="1" animBg="1"/>
      <p:bldP spid="16" grpId="0"/>
      <p:bldP spid="16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2619"/>
          </a:xfrm>
        </p:spPr>
      </p:pic>
      <p:pic>
        <p:nvPicPr>
          <p:cNvPr id="7" name="Рисунок 6" descr="ari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3238"/>
            <a:ext cx="3809524" cy="3504762"/>
          </a:xfrm>
          <a:prstGeom prst="rect">
            <a:avLst/>
          </a:prstGeom>
        </p:spPr>
      </p:pic>
      <p:sp>
        <p:nvSpPr>
          <p:cNvPr id="8" name="Нашивка 7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Безымянный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pic>
        <p:nvPicPr>
          <p:cNvPr id="10" name="Рисунок 9" descr="скачанные файл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9" y="2276872"/>
            <a:ext cx="1962096" cy="2584555"/>
          </a:xfrm>
          <a:prstGeom prst="rect">
            <a:avLst/>
          </a:prstGeom>
        </p:spPr>
      </p:pic>
      <p:pic>
        <p:nvPicPr>
          <p:cNvPr id="11" name="Рисунок 10" descr="little-mermaid-clip-art-nove211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356992"/>
            <a:ext cx="2791197" cy="2989682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 rot="10800000">
            <a:off x="2195736" y="692696"/>
            <a:ext cx="5976664" cy="1584176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39752" y="692696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Спасибо, что помог нашим героям договориться. А теперь вперед на встречу приключениям! Посмотрим, что нас ожидает внутри затонувшего корабля.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fresh-trip.ru/wp-content/uploads/2012/02/tangat_island_wreck_4.jpg"/>
          <p:cNvPicPr>
            <a:picLocks noChangeAspect="1" noChangeArrowheads="1"/>
          </p:cNvPicPr>
          <p:nvPr/>
        </p:nvPicPr>
        <p:blipFill>
          <a:blip r:embed="rId2" cstate="print"/>
          <a:srcRect l="5709" t="10500" r="31216" b="228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" name="Содержимое 9" descr="mermaidgrpswi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0" y="2332037"/>
            <a:ext cx="3760031" cy="4525963"/>
          </a:xfrm>
        </p:spPr>
      </p:pic>
      <p:pic>
        <p:nvPicPr>
          <p:cNvPr id="6" name="Рисунок 5" descr="Безымянный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7" name="Нашивка 6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rot="10800000">
            <a:off x="4139952" y="1052736"/>
            <a:ext cx="4752528" cy="2736304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1052736"/>
            <a:ext cx="45365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герои уже внутри корабля. Смотри какое здесь эхо! Давай сыграем в игру. Будем повторять  точно также за нашими героями.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88640"/>
            <a:ext cx="3312368" cy="10801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Здорово!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267744" y="1412776"/>
            <a:ext cx="3528392" cy="108012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страшно.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4067944" y="2636912"/>
            <a:ext cx="3384376" cy="108012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здесь?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635896" y="3933056"/>
            <a:ext cx="3024336" cy="115212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Смотрите!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9992" y="5373216"/>
            <a:ext cx="3528392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что-то есть.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1" grpId="0" animBg="1"/>
      <p:bldP spid="12" grpId="0" animBg="1"/>
      <p:bldP spid="13" grpId="0" animBg="1"/>
      <p:bldP spid="1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538_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Безымянный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6" name="Нашивка 5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 descr="8676f22e-ariel20sirenita-800_0bu08w0bu08w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276872"/>
            <a:ext cx="6098627" cy="4581128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 flipH="1" flipV="1">
            <a:off x="5148064" y="1124744"/>
            <a:ext cx="3816424" cy="1944216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 descr="sundu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708920"/>
            <a:ext cx="2795623" cy="27956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20072" y="1196752"/>
            <a:ext cx="3744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Ура! Мы нашли клад. 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 несколько раз громко проговорим эту фразу.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538_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Безымянный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6" name="Нашивка 5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 descr="225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0"/>
            <a:ext cx="9852445" cy="324036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 flipH="1" flipV="1">
            <a:off x="5004048" y="1052736"/>
            <a:ext cx="3888432" cy="180020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2189406_ori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2852936"/>
            <a:ext cx="2128859" cy="2054349"/>
          </a:xfrm>
          <a:prstGeom prst="rect">
            <a:avLst/>
          </a:prstGeom>
        </p:spPr>
      </p:pic>
      <p:pic>
        <p:nvPicPr>
          <p:cNvPr id="9" name="Рисунок 8" descr="Sebastian_(The_Little_Mermaid_3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474630"/>
            <a:ext cx="1296144" cy="23833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255568" y="1052736"/>
            <a:ext cx="3888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Шум привлек акулу. Нам срочно нужно уплывать!  Быстрее, быстрее!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2339752" y="1772816"/>
            <a:ext cx="1872208" cy="1224136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Акула!</a:t>
            </a:r>
            <a:endParaRPr lang="ru-RU" sz="2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носка-облако 15"/>
          <p:cNvSpPr/>
          <p:nvPr/>
        </p:nvSpPr>
        <p:spPr>
          <a:xfrm flipH="1">
            <a:off x="0" y="3140968"/>
            <a:ext cx="1691680" cy="108012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Акула?</a:t>
            </a:r>
            <a:endParaRPr lang="ru-RU" sz="23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/>
      <p:bldP spid="14" grpId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o_diving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037" r="3166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Безымянный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6" name="Нашивка 5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flipH="1" flipV="1">
            <a:off x="5436096" y="1052736"/>
            <a:ext cx="3384376" cy="1728192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Ariel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348880"/>
            <a:ext cx="5168627" cy="415821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51520" y="404664"/>
            <a:ext cx="4752528" cy="47525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the_little_mermaid___sebastia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75856" y="5138436"/>
            <a:ext cx="2592288" cy="17195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684584" y="980728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Те, кого охватывает страх,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Произносят слово … «Ах!».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Кто встречается с бедой,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Произносят слово … «Ой!».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Кто отстанет от друзей,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Произносит слово … «Эй!».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У кого захватывает дух,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Произносит слово … «Ух!»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1052736"/>
            <a:ext cx="3384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Закончи стихотворение  подходящим словом, изображая эмоции.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swimming_shark_animated_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2564904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hark-gif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76672" y="0"/>
            <a:ext cx="12323774" cy="6858000"/>
          </a:xfrm>
        </p:spPr>
      </p:pic>
      <p:sp>
        <p:nvSpPr>
          <p:cNvPr id="5" name="Нашивка 4">
            <a:hlinkClick r:id="" action="ppaction://hlinkshowjump?jump=nextslide"/>
          </p:cNvPr>
          <p:cNvSpPr/>
          <p:nvPr/>
        </p:nvSpPr>
        <p:spPr>
          <a:xfrm>
            <a:off x="8316416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Безымянный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707904" y="188640"/>
            <a:ext cx="4176464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Отлично! Нам удалось уйти от злой акулы.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518-the-little-mermaid-2560x1600-cartoon-wallpap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397" r="261"/>
          <a:stretch>
            <a:fillRect/>
          </a:stretch>
        </p:blipFill>
        <p:spPr>
          <a:xfrm>
            <a:off x="-1016" y="0"/>
            <a:ext cx="9145016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539552" y="4437112"/>
            <a:ext cx="7848872" cy="15841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Вот и наше путешествие подошло к концу. Герои благодарят тебя за помощь, но пришло время попрощаться! Скажи им «До свидания!»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39226446_1233846820_DolphinParadi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957" r="6096"/>
          <a:stretch>
            <a:fillRect/>
          </a:stretch>
        </p:blipFill>
        <p:spPr>
          <a:xfrm>
            <a:off x="-757608" y="0"/>
            <a:ext cx="9901608" cy="6858000"/>
          </a:xfr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1187624" y="1124744"/>
            <a:ext cx="5760640" cy="3600400"/>
          </a:xfrm>
          <a:prstGeom prst="wedgeRoundRectCallou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5776" y="1844824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-Посмотреть задание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Безымянный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412776"/>
            <a:ext cx="1387578" cy="1198932"/>
          </a:xfrm>
          <a:prstGeom prst="rect">
            <a:avLst/>
          </a:prstGeom>
        </p:spPr>
      </p:pic>
      <p:sp>
        <p:nvSpPr>
          <p:cNvPr id="13" name="Нашивка 12"/>
          <p:cNvSpPr/>
          <p:nvPr/>
        </p:nvSpPr>
        <p:spPr>
          <a:xfrm>
            <a:off x="1547664" y="3140968"/>
            <a:ext cx="648072" cy="648072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55776" y="3244334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Листать слайд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ашивка 14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880-20-x-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366" r="25942"/>
          <a:stretch>
            <a:fillRect/>
          </a:stretch>
        </p:blipFill>
        <p:spPr>
          <a:xfrm>
            <a:off x="0" y="0"/>
            <a:ext cx="9144000" cy="68580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80920" cy="15841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 smtClean="0"/>
              <a:t>Поздоровайся с нашими героями.</a:t>
            </a:r>
            <a:br>
              <a:rPr lang="ru-RU" sz="4000" dirty="0" smtClean="0"/>
            </a:br>
            <a:r>
              <a:rPr lang="ru-RU" sz="4000" dirty="0" smtClean="0"/>
              <a:t>Они предлагают нам отправится в путешествие.</a:t>
            </a:r>
            <a:endParaRPr lang="ru-RU" sz="4000" dirty="0"/>
          </a:p>
        </p:txBody>
      </p:sp>
      <p:pic>
        <p:nvPicPr>
          <p:cNvPr id="8" name="Рисунок 7" descr="Ariel_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62324"/>
            <a:ext cx="3888432" cy="4895676"/>
          </a:xfrm>
          <a:prstGeom prst="rect">
            <a:avLst/>
          </a:prstGeom>
        </p:spPr>
      </p:pic>
      <p:pic>
        <p:nvPicPr>
          <p:cNvPr id="11" name="Рисунок 10" descr="dec-d05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132856"/>
            <a:ext cx="1512168" cy="2062048"/>
          </a:xfrm>
          <a:prstGeom prst="rect">
            <a:avLst/>
          </a:prstGeom>
        </p:spPr>
      </p:pic>
      <p:pic>
        <p:nvPicPr>
          <p:cNvPr id="12" name="Рисунок 11" descr="detskiy4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789040"/>
            <a:ext cx="2036443" cy="1820071"/>
          </a:xfrm>
          <a:prstGeom prst="rect">
            <a:avLst/>
          </a:prstGeom>
        </p:spPr>
      </p:pic>
      <p:sp>
        <p:nvSpPr>
          <p:cNvPr id="9" name="Нашивка 8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Walt-Disney-Wallpapers-The-Little-Mermaid-walt-disney-characters-27709619-1920-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804" r="15064" b="1104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Рисунок 6" descr="sebastian-little-mermaid-10564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3683266"/>
            <a:ext cx="2088232" cy="2755235"/>
          </a:xfrm>
          <a:prstGeom prst="rect">
            <a:avLst/>
          </a:prstGeom>
        </p:spPr>
      </p:pic>
      <p:pic>
        <p:nvPicPr>
          <p:cNvPr id="8" name="Рисунок 7" descr="2189406_ori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132856"/>
            <a:ext cx="2121024" cy="2046788"/>
          </a:xfrm>
          <a:prstGeom prst="rect">
            <a:avLst/>
          </a:prstGeom>
        </p:spPr>
      </p:pic>
      <p:pic>
        <p:nvPicPr>
          <p:cNvPr id="9" name="Рисунок 8" descr="Безымянный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5620" y="0"/>
            <a:ext cx="1218379" cy="1052736"/>
          </a:xfrm>
          <a:prstGeom prst="rect">
            <a:avLst/>
          </a:prstGeom>
        </p:spPr>
      </p:pic>
      <p:sp>
        <p:nvSpPr>
          <p:cNvPr id="10" name="Нашивка 9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>
            <a:spLocks/>
          </p:cNvSpPr>
          <p:nvPr/>
        </p:nvSpPr>
        <p:spPr>
          <a:xfrm rot="10800000">
            <a:off x="4572000" y="1124744"/>
            <a:ext cx="4320480" cy="2376264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1412776"/>
            <a:ext cx="4536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Кажется,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Ариэль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опаздывает. Давай поторопим её. 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Громко произноси  "Эй!"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Arieloneofpromo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219076"/>
            <a:ext cx="3425402" cy="6638924"/>
          </a:xfrm>
          <a:prstGeom prst="rect">
            <a:avLst/>
          </a:prstGeom>
        </p:spPr>
      </p:pic>
      <p:pic>
        <p:nvPicPr>
          <p:cNvPr id="16" name="Рисунок 15" descr="detskiy4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4437112"/>
            <a:ext cx="2225275" cy="1988840"/>
          </a:xfrm>
          <a:prstGeom prst="rect">
            <a:avLst/>
          </a:prstGeom>
        </p:spPr>
      </p:pic>
      <p:pic>
        <p:nvPicPr>
          <p:cNvPr id="17" name="Рисунок 16" descr="flound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7704" y="2132856"/>
            <a:ext cx="2520280" cy="1971137"/>
          </a:xfrm>
          <a:prstGeom prst="rect">
            <a:avLst/>
          </a:prstGeom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1043608" y="188640"/>
            <a:ext cx="3384376" cy="1584176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115616" y="188640"/>
            <a:ext cx="3312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помощь!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Теперь все друзья собрались вместе.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Можем отправляться в путь!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43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769" r="2647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Безымянный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620" y="0"/>
            <a:ext cx="1218379" cy="1052736"/>
          </a:xfrm>
          <a:prstGeom prst="rect">
            <a:avLst/>
          </a:prstGeom>
        </p:spPr>
      </p:pic>
      <p:sp>
        <p:nvSpPr>
          <p:cNvPr id="6" name="Нашивка 5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 descr="а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607044">
            <a:off x="367210" y="255410"/>
            <a:ext cx="3682540" cy="3898413"/>
          </a:xfrm>
          <a:prstGeom prst="rect">
            <a:avLst/>
          </a:prstGeom>
        </p:spPr>
      </p:pic>
      <p:pic>
        <p:nvPicPr>
          <p:cNvPr id="14" name="Рисунок 13" descr="ribka84ааа.png"/>
          <p:cNvPicPr>
            <a:picLocks noChangeAspect="1"/>
          </p:cNvPicPr>
          <p:nvPr/>
        </p:nvPicPr>
        <p:blipFill>
          <a:blip r:embed="rId5" cstate="print"/>
          <a:srcRect l="1575" r="28338"/>
          <a:stretch>
            <a:fillRect/>
          </a:stretch>
        </p:blipFill>
        <p:spPr>
          <a:xfrm>
            <a:off x="4823520" y="1010246"/>
            <a:ext cx="4068960" cy="1642459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 rot="10800000">
            <a:off x="4067944" y="1052736"/>
            <a:ext cx="4824536" cy="2664296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1124744"/>
            <a:ext cx="4536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Давай поздороваемся с рыбками. Рыбкам, которые находятся далеко скажем громко «Привет", а которые находятся близко скажем тихо «Привет"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ribka84ааа.png"/>
          <p:cNvPicPr>
            <a:picLocks noChangeAspect="1"/>
          </p:cNvPicPr>
          <p:nvPr/>
        </p:nvPicPr>
        <p:blipFill>
          <a:blip r:embed="rId6" cstate="print"/>
          <a:srcRect l="1575" r="28338"/>
          <a:stretch>
            <a:fillRect/>
          </a:stretch>
        </p:blipFill>
        <p:spPr>
          <a:xfrm>
            <a:off x="323528" y="3068960"/>
            <a:ext cx="8549388" cy="3451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cean-excellent-under-ocean-wallpaper-wallpaper-backgrou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499"/>
          <a:stretch>
            <a:fillRect/>
          </a:stretch>
        </p:blipFill>
        <p:spPr>
          <a:xfrm>
            <a:off x="0" y="0"/>
            <a:ext cx="9205191" cy="6858000"/>
          </a:xfrm>
        </p:spPr>
      </p:pic>
      <p:pic>
        <p:nvPicPr>
          <p:cNvPr id="5" name="Рисунок 4" descr="Безымянный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6" name="Нашивка 5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flounder-clipart-clipfloundercut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342314" cy="2088232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 rot="10800000">
            <a:off x="4932040" y="1052736"/>
            <a:ext cx="3816424" cy="216024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1340768"/>
            <a:ext cx="38164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Посмотри какой </a:t>
            </a:r>
            <a:r>
              <a:rPr lang="ru-RU" sz="22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Флаундер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отличный пловец. Давай подбодрим его.</a:t>
            </a:r>
          </a:p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Протяжно произноси " УИ" пока он плывет.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7.40741E-7 C 0.06077 0.10787 0.12171 0.21598 0.13542 0.32246 C 0.14914 0.42894 0.07744 0.57454 0.0823 0.63866 C 0.08716 0.70278 0.12587 0.7051 0.16459 0.70741 " pathEditMode="relative" ptsTypes="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6458 0.70741 C 0.30972 0.59074 0.45504 0.47408 0.48403 0.36968 C 0.51302 0.26528 0.36563 0.12616 0.33872 0.08148 C 0.31181 0.03681 0.31719 0.06875 0.32274 0.10093 " pathEditMode="relative" ptsTypes="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6181 0.12593 C 0.26198 0.26505 0.26215 0.4044 0.33924 0.40116 C 0.41632 0.39792 0.57049 0.25209 0.72465 0.10648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72465 0.10649 C 0.76041 0.19584 0.79618 0.28519 0.77135 0.34514 C 0.74653 0.4051 0.61979 0.41112 0.57621 0.46551 C 0.53264 0.51991 0.52135 0.59584 0.51007 0.672 " pathEditMode="relative" ptsTypes="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51007 0.67199 C 0.45122 0.65139 0.39253 0.63079 0.36649 0.59884 C 0.34045 0.5669 0.41181 0.49282 0.35347 0.48056 C 0.29514 0.46829 0.15573 0.49699 0.01649 0.5257 " pathEditMode="relative" ptsTypes="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649 0.52569 C 0.07205 0.38819 0.12778 0.25069 0.20035 0.22894 C 0.27292 0.20718 0.38229 0.41319 0.45191 0.39468 C 0.52153 0.37616 0.56667 0.11204 0.61806 0.11713 C 0.66945 0.12222 0.75035 0.36458 0.76007 0.42477 C 0.76979 0.48495 0.72292 0.48171 0.67622 0.47847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Безымянный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6" name="Нашивка 5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flounder-clipart-clipfloundercut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342314" cy="2088232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 rot="10800000">
            <a:off x="4932040" y="1052736"/>
            <a:ext cx="3816424" cy="216024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1340768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Тянем «У» меняя силу голоса в зависимости от направления. Плывет вверх – повышаем, плывет вниз – уменьшаем.</a:t>
            </a:r>
          </a:p>
          <a:p>
            <a:pPr algn="ct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1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6457E-6 L -0.0059 0.6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34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6834 L 0.44306 0.022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-330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06 0.0222 L 0.69497 0.69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3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Содержимое 3" descr="bleu.jpg"/>
          <p:cNvPicPr>
            <a:picLocks noChangeAspect="1"/>
          </p:cNvPicPr>
          <p:nvPr/>
        </p:nvPicPr>
        <p:blipFill>
          <a:blip r:embed="rId2" cstate="print"/>
          <a:srcRect l="15042" r="4690"/>
          <a:stretch>
            <a:fillRect/>
          </a:stretch>
        </p:blipFill>
        <p:spPr>
          <a:xfrm>
            <a:off x="-73024" y="0"/>
            <a:ext cx="921702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endParaRPr lang="ru-RU" dirty="0"/>
          </a:p>
        </p:txBody>
      </p:sp>
      <p:pic>
        <p:nvPicPr>
          <p:cNvPr id="5" name="Рисунок 4" descr="clipsebastianmusic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8840"/>
            <a:ext cx="2925688" cy="3317521"/>
          </a:xfrm>
          <a:prstGeom prst="rect">
            <a:avLst/>
          </a:prstGeom>
        </p:spPr>
      </p:pic>
      <p:pic>
        <p:nvPicPr>
          <p:cNvPr id="6" name="Рисунок 5" descr="Безымянныйц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7" name="Нашивка 6">
            <a:hlinkClick r:id="" action="ppaction://hlinkshowjump?jump=nextslide"/>
          </p:cNvPr>
          <p:cNvSpPr/>
          <p:nvPr/>
        </p:nvSpPr>
        <p:spPr>
          <a:xfrm>
            <a:off x="8460432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0"/>
            <a:ext cx="2348880" cy="2348880"/>
          </a:xfrm>
          <a:prstGeom prst="rect">
            <a:avLst/>
          </a:prstGeom>
        </p:spPr>
      </p:pic>
      <p:pic>
        <p:nvPicPr>
          <p:cNvPr id="10" name="Рисунок 9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0"/>
            <a:ext cx="1475656" cy="1475656"/>
          </a:xfrm>
          <a:prstGeom prst="rect">
            <a:avLst/>
          </a:prstGeom>
        </p:spPr>
      </p:pic>
      <p:pic>
        <p:nvPicPr>
          <p:cNvPr id="16" name="Рисунок 15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404664"/>
            <a:ext cx="1475656" cy="1475656"/>
          </a:xfrm>
          <a:prstGeom prst="rect">
            <a:avLst/>
          </a:prstGeom>
        </p:spPr>
      </p:pic>
      <p:pic>
        <p:nvPicPr>
          <p:cNvPr id="17" name="Рисунок 16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204864"/>
            <a:ext cx="1475656" cy="1475656"/>
          </a:xfrm>
          <a:prstGeom prst="rect">
            <a:avLst/>
          </a:prstGeom>
        </p:spPr>
      </p:pic>
      <p:pic>
        <p:nvPicPr>
          <p:cNvPr id="18" name="Рисунок 17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2276872"/>
            <a:ext cx="1475656" cy="1475656"/>
          </a:xfrm>
          <a:prstGeom prst="rect">
            <a:avLst/>
          </a:prstGeom>
        </p:spPr>
      </p:pic>
      <p:pic>
        <p:nvPicPr>
          <p:cNvPr id="19" name="Рисунок 18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916832"/>
            <a:ext cx="2348880" cy="2348880"/>
          </a:xfrm>
          <a:prstGeom prst="rect">
            <a:avLst/>
          </a:prstGeom>
        </p:spPr>
      </p:pic>
      <p:pic>
        <p:nvPicPr>
          <p:cNvPr id="20" name="Рисунок 19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3645024"/>
            <a:ext cx="2348880" cy="2348880"/>
          </a:xfrm>
          <a:prstGeom prst="rect">
            <a:avLst/>
          </a:prstGeom>
        </p:spPr>
      </p:pic>
      <p:pic>
        <p:nvPicPr>
          <p:cNvPr id="21" name="Рисунок 20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293096"/>
            <a:ext cx="1475656" cy="1475656"/>
          </a:xfrm>
          <a:prstGeom prst="rect">
            <a:avLst/>
          </a:prstGeom>
        </p:spPr>
      </p:pic>
      <p:pic>
        <p:nvPicPr>
          <p:cNvPr id="22" name="Рисунок 21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365104"/>
            <a:ext cx="1475656" cy="1475656"/>
          </a:xfrm>
          <a:prstGeom prst="rect">
            <a:avLst/>
          </a:prstGeom>
        </p:spPr>
      </p:pic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6" name="Рисунок 25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188640"/>
            <a:ext cx="2348880" cy="2348880"/>
          </a:xfrm>
          <a:prstGeom prst="rect">
            <a:avLst/>
          </a:prstGeom>
        </p:spPr>
      </p:pic>
      <p:pic>
        <p:nvPicPr>
          <p:cNvPr id="27" name="Рисунок 26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404664"/>
            <a:ext cx="2348880" cy="2348880"/>
          </a:xfrm>
          <a:prstGeom prst="rect">
            <a:avLst/>
          </a:prstGeom>
        </p:spPr>
      </p:pic>
      <p:pic>
        <p:nvPicPr>
          <p:cNvPr id="28" name="Рисунок 27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836712"/>
            <a:ext cx="1475656" cy="1475656"/>
          </a:xfrm>
          <a:prstGeom prst="rect">
            <a:avLst/>
          </a:prstGeom>
        </p:spPr>
      </p:pic>
      <p:pic>
        <p:nvPicPr>
          <p:cNvPr id="29" name="Рисунок 28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2420888"/>
            <a:ext cx="2348880" cy="2348880"/>
          </a:xfrm>
          <a:prstGeom prst="rect">
            <a:avLst/>
          </a:prstGeom>
        </p:spPr>
      </p:pic>
      <p:pic>
        <p:nvPicPr>
          <p:cNvPr id="30" name="Рисунок 29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2780928"/>
            <a:ext cx="1475656" cy="1475656"/>
          </a:xfrm>
          <a:prstGeom prst="rect">
            <a:avLst/>
          </a:prstGeom>
        </p:spPr>
      </p:pic>
      <p:pic>
        <p:nvPicPr>
          <p:cNvPr id="31" name="Рисунок 30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492896"/>
            <a:ext cx="2348880" cy="2348880"/>
          </a:xfrm>
          <a:prstGeom prst="rect">
            <a:avLst/>
          </a:prstGeom>
        </p:spPr>
      </p:pic>
      <p:pic>
        <p:nvPicPr>
          <p:cNvPr id="32" name="Рисунок 31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4509120"/>
            <a:ext cx="2348880" cy="2348880"/>
          </a:xfrm>
          <a:prstGeom prst="rect">
            <a:avLst/>
          </a:prstGeom>
        </p:spPr>
      </p:pic>
      <p:pic>
        <p:nvPicPr>
          <p:cNvPr id="33" name="Рисунок 32" descr="102784529__obitatli_more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5085184"/>
            <a:ext cx="1475656" cy="1475656"/>
          </a:xfrm>
          <a:prstGeom prst="rect">
            <a:avLst/>
          </a:prstGeom>
        </p:spPr>
      </p:pic>
      <p:pic>
        <p:nvPicPr>
          <p:cNvPr id="35" name="Рисунок 34" descr="102784529__obitatli_more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509120"/>
            <a:ext cx="2348880" cy="2348880"/>
          </a:xfrm>
          <a:prstGeom prst="rect">
            <a:avLst/>
          </a:prstGeom>
        </p:spPr>
      </p:pic>
      <p:sp>
        <p:nvSpPr>
          <p:cNvPr id="25" name="Скругленная прямоугольная выноска 24"/>
          <p:cNvSpPr/>
          <p:nvPr/>
        </p:nvSpPr>
        <p:spPr>
          <a:xfrm rot="10800000">
            <a:off x="4716016" y="1052736"/>
            <a:ext cx="4104456" cy="2376264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572000" y="1340768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Себастьян предлагает нам вместе спеть песенку.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Выделяй голосом большую медузу.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Например: а-А-а, а-а-А, А-а-а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36" grpId="0"/>
      <p:bldP spid="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jellyfish_52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32452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5" name="Рисунок 4" descr="photo-5707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99792"/>
            <a:ext cx="3131840" cy="3758208"/>
          </a:xfrm>
          <a:prstGeom prst="rect">
            <a:avLst/>
          </a:prstGeom>
        </p:spPr>
      </p:pic>
      <p:pic>
        <p:nvPicPr>
          <p:cNvPr id="6" name="Рисунок 5" descr="Безымянныйц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5621" y="0"/>
            <a:ext cx="1218379" cy="1052736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 flipH="1" flipV="1">
            <a:off x="5148064" y="1052736"/>
            <a:ext cx="3816424" cy="2232248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980728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Молодец! Ты  хорошо справился. Себастьян хочет спеть песенку. Нажми   чтобы включить песню и давай немного потанцуем.</a:t>
            </a:r>
          </a:p>
        </p:txBody>
      </p:sp>
      <p:pic>
        <p:nvPicPr>
          <p:cNvPr id="17" name="палочка 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172359"/>
            <a:ext cx="432048" cy="432048"/>
          </a:xfrm>
          <a:prstGeom prst="rect">
            <a:avLst/>
          </a:prstGeom>
          <a:noFill/>
        </p:spPr>
      </p:pic>
      <p:sp>
        <p:nvSpPr>
          <p:cNvPr id="18" name="Нашивка 17">
            <a:hlinkClick r:id="" action="ppaction://hlinkshowjump?jump=nextslide"/>
          </p:cNvPr>
          <p:cNvSpPr/>
          <p:nvPr/>
        </p:nvSpPr>
        <p:spPr>
          <a:xfrm>
            <a:off x="8639944" y="6093296"/>
            <a:ext cx="504056" cy="576064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песня краба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>
                  <p14:trim st="4051.984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131840" y="3628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429</Words>
  <Application>Microsoft Office PowerPoint</Application>
  <PresentationFormat>Экран (4:3)</PresentationFormat>
  <Paragraphs>68</Paragraphs>
  <Slides>18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Работа над общеречевыми навыками: упражнения на развитие интонационной выразительности и голоса    </vt:lpstr>
      <vt:lpstr>Слайд 2</vt:lpstr>
      <vt:lpstr>Поздоровайся с нашими героями. Они предлагают нам отправится в путешествие.</vt:lpstr>
      <vt:lpstr>    </vt:lpstr>
      <vt:lpstr>Слайд 5</vt:lpstr>
      <vt:lpstr>Слайд 6</vt:lpstr>
      <vt:lpstr>Слайд 7</vt:lpstr>
      <vt:lpstr>           </vt:lpstr>
      <vt:lpstr>    </vt:lpstr>
      <vt:lpstr>        </vt:lpstr>
      <vt:lpstr>Слайд 11</vt:lpstr>
      <vt:lpstr>Слайд 12</vt:lpstr>
      <vt:lpstr>  </vt:lpstr>
      <vt:lpstr>Слайд 14</vt:lpstr>
      <vt:lpstr>Слайд 15</vt:lpstr>
      <vt:lpstr>Слайд 16</vt:lpstr>
      <vt:lpstr>Слайд 17</vt:lpstr>
      <vt:lpstr>Слайд 18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100</cp:revision>
  <dcterms:created xsi:type="dcterms:W3CDTF">2015-06-09T18:16:37Z</dcterms:created>
  <dcterms:modified xsi:type="dcterms:W3CDTF">2021-02-12T06:06:39Z</dcterms:modified>
  <cp:contentStatus/>
</cp:coreProperties>
</file>