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5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54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7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6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6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01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53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3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93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3917-DE09-4DDD-B7C1-13638ADEA833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77BF8-013F-4806-BA7B-16BF1AEAA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5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916832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Консультация для родителей</a:t>
            </a:r>
          </a:p>
          <a:p>
            <a:pPr algn="ctr"/>
            <a:endParaRPr lang="ru-RU" sz="32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«Развитие фонематического слуха»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5301208"/>
            <a:ext cx="47525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Подготовила: Ластовкина И.В            учитель-логопед 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ГКОУ ЛО «Сланцевская школа-интернат»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8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50095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«Весёлое название»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дает ребенку два кружка — красный и зеленый — и предлагает игру: если ребенок услышит правильное название того, что изображено на картинке, он должен поднять зеленый кружок, если неправильное — красный. Затем показывает картинку и громко, медленно, четко произносит звукосочетания: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Баман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альбом                  витамин                 клетка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айбом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митанин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къетка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Банан     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аньбом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фитамин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клетта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каждый раз поднимает соответствующий кружок.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3417" y="3527970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ошибку»</a:t>
            </a:r>
          </a:p>
          <a:p>
            <a:pPr algn="just"/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предлагает ребенку послушать рифмовку, найти в ней «неправильное» слово и заменить его похожим по звуковому составу и подходящим по смыслу словом: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ней всего-то три окна, и за елкой не видна.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Хоть бела, но маловата небольшая наша ВАТА (ХАТА).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в воду сами – с очень длинными усами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Проплывает под мостом серый, скользкий, длинный ДОМ (СОМ).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Отругала мама зайку – не надел под свитер ГАЙКУ (МАЙКУ).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Много снега во дворе – едут ТАНКИ по горе (САНКИ).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294136"/>
            <a:ext cx="828092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«Доскажи словечко»</a:t>
            </a:r>
          </a:p>
          <a:p>
            <a:pPr algn="just"/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предлагает ребенку, подобрав подходящее рифмующее слово, закончить каждое двустишие: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дрожи, Сережка, это ж наша …(кошка).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Как-то вечером две мышки унесли у Пети …(книжки).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Ветер, ветер, ты могуч, ты гоняешь стаи …(туч).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назад, и вперед может плыть…(пароход).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Шел по лесу шустрый мишка, на него свалилась…(шишка).</a:t>
            </a:r>
          </a:p>
          <a:p>
            <a:pPr algn="just"/>
            <a:endParaRPr lang="ru-RU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«Дополни предложение словом»</a:t>
            </a:r>
          </a:p>
          <a:p>
            <a:pPr algn="just"/>
            <a:r>
              <a:rPr lang="ru-RU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Предлагаются предложения, которые можно дополнить словами - </a:t>
            </a:r>
            <a:r>
              <a:rPr lang="ru-RU" sz="2000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квазиомонимами</a:t>
            </a:r>
            <a:r>
              <a:rPr lang="ru-RU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какой звук в слове.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Мама сварила вкусную ... (кашу). Деньги платят в (кассу).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Даша катает ... (мишку). Муку насыпали в ... (миску)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сарае протекает (крыша). В подвале завелась (крыса)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Малыш ест вкусную ... (кашку). Солдат надел на голову ... (каску).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картинки на слова - квазиомонимы. Картинки предлагаются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парами.</a:t>
            </a:r>
          </a:p>
          <a:p>
            <a:pPr algn="just"/>
            <a:endParaRPr lang="ru-RU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760" y="764704"/>
            <a:ext cx="889248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«Фонематический слух — 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правильной речи»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сосредотачиваться на звуке, уметь различать, анализировать на слух фонемы (звуки, из которых состоит наша речь – называется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фонематическим слухом.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есть различение звуков речи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8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764704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/>
              </a:rPr>
              <a:t>Признаками нарушения фонематического слуха являются:</a:t>
            </a:r>
            <a:endParaRPr lang="ru-RU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нарушения звукопроизношения (замены и смешения звуков);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арушения звуковой структуры слова, проявляющееся в ошибках звукового анализа:</a:t>
            </a:r>
          </a:p>
          <a:p>
            <a:pPr indent="449580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    а) пропуск гласных и согласных букв, слогов;</a:t>
            </a:r>
          </a:p>
          <a:p>
            <a:pPr indent="449580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    б) вставки букв;</a:t>
            </a:r>
          </a:p>
          <a:p>
            <a:pPr indent="449580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    в) перестановки букв, слогов;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арушение дифференциации звуков на слух, имеющих акустико-артикуляционное сходство, проявляющееся в замене и смешении звуков, а при письме в смешении букв</a:t>
            </a:r>
            <a:endParaRPr lang="ru-RU" sz="2400" b="0" i="0" dirty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3739" y="323804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Пропуск</a:t>
            </a:r>
            <a:r>
              <a:rPr lang="ru-RU" u="sng" dirty="0"/>
              <a:t> </a:t>
            </a:r>
            <a:r>
              <a:rPr lang="ru-RU" dirty="0"/>
              <a:t>свидетельствует о том, что ученик не вычленяет в составе слова всех его звуковых компонентов, например «</a:t>
            </a:r>
            <a:r>
              <a:rPr lang="ru-RU" dirty="0" err="1"/>
              <a:t>снки</a:t>
            </a:r>
            <a:r>
              <a:rPr lang="ru-RU" dirty="0"/>
              <a:t>» - санки, «</a:t>
            </a:r>
            <a:r>
              <a:rPr lang="ru-RU" dirty="0" err="1"/>
              <a:t>кичат</a:t>
            </a:r>
            <a:r>
              <a:rPr lang="ru-RU" dirty="0"/>
              <a:t>» - кричат.</a:t>
            </a:r>
          </a:p>
          <a:p>
            <a:r>
              <a:rPr lang="ru-RU" b="1" u="sng" dirty="0"/>
              <a:t>Перестановки</a:t>
            </a:r>
            <a:r>
              <a:rPr lang="ru-RU" u="sng" dirty="0"/>
              <a:t> </a:t>
            </a:r>
            <a:r>
              <a:rPr lang="ru-RU" dirty="0"/>
              <a:t>букв и слогов являются выражением трудностей анализа последовательности звуков в слове. Слоговая структура слов при этом может сохраняться без искажений, например: </a:t>
            </a:r>
            <a:r>
              <a:rPr lang="ru-RU" i="1" dirty="0"/>
              <a:t>чулан – «</a:t>
            </a:r>
            <a:r>
              <a:rPr lang="ru-RU" i="1" dirty="0" err="1"/>
              <a:t>чунал</a:t>
            </a:r>
            <a:r>
              <a:rPr lang="ru-RU" i="1" dirty="0"/>
              <a:t>», плюшевого – «</a:t>
            </a:r>
            <a:r>
              <a:rPr lang="ru-RU" i="1" dirty="0" err="1"/>
              <a:t>плюшегово</a:t>
            </a:r>
            <a:r>
              <a:rPr lang="ru-RU" i="1" dirty="0"/>
              <a:t>», на лугах – «</a:t>
            </a:r>
            <a:r>
              <a:rPr lang="ru-RU" i="1" dirty="0" err="1"/>
              <a:t>нагалух</a:t>
            </a:r>
            <a:r>
              <a:rPr lang="ru-RU" i="1" dirty="0"/>
              <a:t>»,. </a:t>
            </a:r>
            <a:r>
              <a:rPr lang="ru-RU" dirty="0"/>
              <a:t>более многочисленные перестановки, искажают слоговую структуру слов. Наиболее часты перестановки в словах, имеющих стечение согласных: </a:t>
            </a:r>
            <a:r>
              <a:rPr lang="ru-RU" b="1" i="1" dirty="0"/>
              <a:t>дв</a:t>
            </a:r>
            <a:r>
              <a:rPr lang="ru-RU" i="1" dirty="0"/>
              <a:t>ор – «</a:t>
            </a:r>
            <a:r>
              <a:rPr lang="ru-RU" i="1" dirty="0" err="1"/>
              <a:t>довр</a:t>
            </a:r>
            <a:r>
              <a:rPr lang="ru-RU" i="1" dirty="0"/>
              <a:t>», </a:t>
            </a:r>
            <a:r>
              <a:rPr lang="ru-RU" b="1" i="1" dirty="0"/>
              <a:t>ст</a:t>
            </a:r>
            <a:r>
              <a:rPr lang="ru-RU" i="1" dirty="0"/>
              <a:t>ёр – «</a:t>
            </a:r>
            <a:r>
              <a:rPr lang="ru-RU" i="1" dirty="0" err="1"/>
              <a:t>сётр</a:t>
            </a:r>
            <a:r>
              <a:rPr lang="ru-RU" i="1" dirty="0"/>
              <a:t>», </a:t>
            </a:r>
            <a:r>
              <a:rPr lang="ru-RU" b="1" i="1" dirty="0"/>
              <a:t>бр</a:t>
            </a:r>
            <a:r>
              <a:rPr lang="ru-RU" i="1" dirty="0"/>
              <a:t>ат – «</a:t>
            </a:r>
            <a:r>
              <a:rPr lang="ru-RU" i="1" dirty="0" err="1"/>
              <a:t>барт</a:t>
            </a:r>
            <a:r>
              <a:rPr lang="ru-RU" i="1" dirty="0"/>
              <a:t>» и т.д.</a:t>
            </a:r>
            <a:endParaRPr lang="ru-RU" dirty="0"/>
          </a:p>
          <a:p>
            <a:r>
              <a:rPr lang="ru-RU" b="1" u="sng" dirty="0"/>
              <a:t>Вставки</a:t>
            </a:r>
            <a:r>
              <a:rPr lang="ru-RU" u="sng" dirty="0"/>
              <a:t>  </a:t>
            </a:r>
            <a:r>
              <a:rPr lang="ru-RU" dirty="0"/>
              <a:t>гласных букв наблюдаются обычно при стечении согласных (особенно когда один из них взрывной): </a:t>
            </a:r>
            <a:r>
              <a:rPr lang="ru-RU" i="1" dirty="0"/>
              <a:t>«</a:t>
            </a:r>
            <a:r>
              <a:rPr lang="ru-RU" i="1" dirty="0" err="1"/>
              <a:t>шекола</a:t>
            </a:r>
            <a:r>
              <a:rPr lang="ru-RU" i="1" dirty="0"/>
              <a:t>»  - школа, «</a:t>
            </a:r>
            <a:r>
              <a:rPr lang="ru-RU" i="1" dirty="0" err="1"/>
              <a:t>девочика</a:t>
            </a:r>
            <a:r>
              <a:rPr lang="ru-RU" i="1" dirty="0"/>
              <a:t>» - девочка, «</a:t>
            </a:r>
            <a:r>
              <a:rPr lang="ru-RU" i="1" dirty="0" err="1"/>
              <a:t>ноябарь</a:t>
            </a:r>
            <a:r>
              <a:rPr lang="ru-RU" i="1" dirty="0"/>
              <a:t>» - ноябрь и т.д. </a:t>
            </a:r>
            <a:endParaRPr lang="ru-RU" i="1" dirty="0" smtClean="0"/>
          </a:p>
          <a:p>
            <a:endParaRPr lang="ru-RU" i="1" dirty="0"/>
          </a:p>
          <a:p>
            <a:r>
              <a:rPr lang="ru-RU" dirty="0" smtClean="0"/>
              <a:t>При </a:t>
            </a:r>
            <a:r>
              <a:rPr lang="ru-RU" dirty="0"/>
              <a:t>нечётком различении звуков, имеющих акустико-артикуляционное сходство, на письме </a:t>
            </a:r>
            <a:r>
              <a:rPr lang="ru-RU" dirty="0" smtClean="0"/>
              <a:t>проявляется </a:t>
            </a:r>
            <a:r>
              <a:rPr lang="ru-RU" b="1" u="sng" dirty="0" smtClean="0"/>
              <a:t>смешение букв</a:t>
            </a:r>
            <a:r>
              <a:rPr lang="ru-RU" b="1" dirty="0" smtClean="0"/>
              <a:t> </a:t>
            </a:r>
            <a:r>
              <a:rPr lang="ru-RU" dirty="0" smtClean="0"/>
              <a:t>(домик - томик, шапка - сапка, козлик – </a:t>
            </a:r>
            <a:r>
              <a:rPr lang="ru-RU" dirty="0" err="1" smtClean="0"/>
              <a:t>кослик</a:t>
            </a:r>
            <a:r>
              <a:rPr lang="ru-RU" dirty="0" smtClean="0"/>
              <a:t>, черёмуха – </a:t>
            </a:r>
            <a:r>
              <a:rPr lang="ru-RU" dirty="0" err="1" smtClean="0"/>
              <a:t>черёмука</a:t>
            </a:r>
            <a:r>
              <a:rPr lang="ru-RU" dirty="0" smtClean="0"/>
              <a:t>, холодный – </a:t>
            </a:r>
            <a:r>
              <a:rPr lang="ru-RU" dirty="0" err="1" smtClean="0"/>
              <a:t>хородный</a:t>
            </a:r>
            <a:r>
              <a:rPr lang="ru-RU" dirty="0" smtClean="0"/>
              <a:t> и </a:t>
            </a:r>
            <a:r>
              <a:rPr lang="ru-RU" dirty="0" err="1" smtClean="0"/>
              <a:t>т.д</a:t>
            </a:r>
            <a:r>
              <a:rPr lang="ru-RU" dirty="0" smtClean="0"/>
              <a:t>) </a:t>
            </a:r>
            <a:endParaRPr lang="ru-RU" dirty="0"/>
          </a:p>
          <a:p>
            <a:r>
              <a:rPr lang="ru-RU" dirty="0"/>
              <a:t>        </a:t>
            </a:r>
          </a:p>
          <a:p>
            <a:r>
              <a:rPr lang="ru-RU" dirty="0"/>
              <a:t>Как показала практика у учащихся с нарушением </a:t>
            </a:r>
            <a:r>
              <a:rPr lang="ru-RU" dirty="0" smtClean="0"/>
              <a:t>фонематического восприятия </a:t>
            </a:r>
            <a:r>
              <a:rPr lang="ru-RU" dirty="0"/>
              <a:t>много ошибок на грамматические правила, например на безударные гласные, на удвоенные согласные, на разделительный мягкий знак. Ребёнок не слышит ударный гласный, поэтому затрудняется в определении безударного гласного, а, следовательно, и в правильном подборе проверочного слова.</a:t>
            </a:r>
          </a:p>
          <a:p>
            <a:r>
              <a:rPr lang="ru-RU" dirty="0"/>
              <a:t>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7"/>
          <a:stretch/>
        </p:blipFill>
        <p:spPr>
          <a:xfrm>
            <a:off x="683568" y="47064"/>
            <a:ext cx="4442221" cy="33387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4"/>
          <a:stretch/>
        </p:blipFill>
        <p:spPr>
          <a:xfrm>
            <a:off x="3851920" y="3385771"/>
            <a:ext cx="4724922" cy="34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348" y="33265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Предлагаю вашему вниманию, игры и упражнения на развитие фонематического слуха: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276" y="1532985"/>
            <a:ext cx="8697447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«Угадай, что звучало»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послушайте с детьми шум воды, шелест газеты, звон ложек, скрип двери и другие бытовые звуки. Предложите детям закрыть глаза и отгадать -что это звучало?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«Шумящие мешочки»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детьми насыпьте в мешочки или коробочки крупу, пуговицы, скрепки и т. д. Дети должны угадать по звуку потряхиваемого мешочка или коробочки, что внутри.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«Волшебная палочка»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Взяв карандаш или палку любого назначения, постучите ею по разным предметам. Волшебная палочка заставит звучать вазу, стол, стену, миску. Потом усложните задание -дети отгадывают с закрытыми глазами, какой предмет зазвучал.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720840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«Громко-тихо»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Договоритесь, что дети будут выполнять определённые действия, когда вы произносите слова громко и когда тихо. Например, вы говорите слово громко, дети поднимают руки вверх, а если тихо –касаются пальцами рук щёк.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«Три медведя»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отгадывают, за кого из персонажей сказки говорит взрослый. Более сложный вариант -ребенок сам говорит за трех медведей, изменяя высоту голоса.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5516" y="169916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«Услышишь — хлопни».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развивать слуховое внимание, фонематическое восприятие.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игры. Взрослый произносит ряд звуков (слогов, слов, ребенок с закрытыми глазами, услышав определенный звук, хлопает в ладоши.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«Кто больше?»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Цели: развивать фонематические представления, слуховое внимание.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игры-соревнования. Дети подбирают слова, начинающиеся на заданный звук. (Повторы недопустимы.)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«Внимательный слушатель» (или «Где звук?»).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развивать фонематические представления, внимание.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игры. Взрослый произносит слова, а дети определяют место заданного звука в каждом из них.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«Зоркий глаз».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Цели: развивать фонематические представления, фонематический анализ, внимание.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игры. Детям предлагается найти в окружающей обстановке предметы, в названии которых есть заданный звук, определить его место в слове.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4857" y="600803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«Запоминайка».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развивать слуховое внимание, память.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игры. Взрослый проговаривает ряды слов, а дети запоминают и повторяют. Первое задание состоит из двух слов, далее их количество постепенно увеличивается (три, четыре, пять и т. д., например: дом-дуб, кот – бусы – барабан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«Повтори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прибавь». 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развивать слуховое внимание, память.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 игры. Первый играющий произносит слово, второй, повторяя его, добавляет свое и т. д. Каждый участник увеличивает ряд на одно слово. Игра останавливается и начинается сначала, после того как кто-либо из игроков изменит последовательность слов, например: на звук [Ж] —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жук, жаба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жук, жаба, ужи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жук, жаба, ужи, ежи и т. д.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789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11</cp:revision>
  <dcterms:created xsi:type="dcterms:W3CDTF">2018-11-05T19:59:54Z</dcterms:created>
  <dcterms:modified xsi:type="dcterms:W3CDTF">2018-11-05T22:17:28Z</dcterms:modified>
</cp:coreProperties>
</file>